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9"/>
  </p:notesMasterIdLst>
  <p:sldIdLst>
    <p:sldId id="256" r:id="rId2"/>
    <p:sldId id="257" r:id="rId3"/>
    <p:sldId id="273" r:id="rId4"/>
    <p:sldId id="262" r:id="rId5"/>
    <p:sldId id="258" r:id="rId6"/>
    <p:sldId id="264" r:id="rId7"/>
    <p:sldId id="269" r:id="rId8"/>
    <p:sldId id="270" r:id="rId9"/>
    <p:sldId id="268" r:id="rId10"/>
    <p:sldId id="271" r:id="rId11"/>
    <p:sldId id="275" r:id="rId12"/>
    <p:sldId id="276" r:id="rId13"/>
    <p:sldId id="274" r:id="rId14"/>
    <p:sldId id="265" r:id="rId15"/>
    <p:sldId id="260" r:id="rId16"/>
    <p:sldId id="266" r:id="rId17"/>
    <p:sldId id="261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966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315" autoAdjust="0"/>
  </p:normalViewPr>
  <p:slideViewPr>
    <p:cSldViewPr>
      <p:cViewPr varScale="1">
        <p:scale>
          <a:sx n="88" d="100"/>
          <a:sy n="88" d="100"/>
        </p:scale>
        <p:origin x="-9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Consultation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Analyse</a:t>
            </a:r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 dirty="0" smtClean="0">
                <a:latin typeface="Times New Roman"/>
                <a:ea typeface="Times New Roman"/>
                <a:cs typeface="Times New Roman"/>
                <a:sym typeface="Times New Roman"/>
              </a:rPr>
              <a:t>Décision</a:t>
            </a:r>
            <a:endParaRPr lang="fr"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Modules terminés :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FileLink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Recommandations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Calcul des scores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Modules terminés :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FileLink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Recommandations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fr" sz="1200">
                <a:latin typeface="Times New Roman"/>
                <a:ea typeface="Times New Roman"/>
                <a:cs typeface="Times New Roman"/>
                <a:sym typeface="Times New Roman"/>
              </a:rPr>
              <a:t>Calcul des scores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fr-FR" dirty="0" smtClean="0"/>
              <a:t>Voir la suite pour </a:t>
            </a:r>
            <a:r>
              <a:rPr lang="fr-FR" dirty="0" err="1" smtClean="0"/>
              <a:t>screenshot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fr-FR" dirty="0" smtClean="0"/>
              <a:t>F</a:t>
            </a:r>
            <a:r>
              <a:rPr lang="fr" dirty="0" smtClean="0"/>
              <a:t>lexibilité</a:t>
            </a:r>
          </a:p>
          <a:p>
            <a:pPr lvl="0" rtl="0">
              <a:buNone/>
            </a:pPr>
            <a:r>
              <a:rPr lang="fr" dirty="0" smtClean="0"/>
              <a:t>Mise </a:t>
            </a:r>
            <a:r>
              <a:rPr lang="fr" dirty="0"/>
              <a:t>en forme conditionnelle</a:t>
            </a:r>
          </a:p>
          <a:p>
            <a:pPr lvl="0" rtl="0">
              <a:buNone/>
            </a:pPr>
            <a:r>
              <a:rPr lang="fr" dirty="0"/>
              <a:t>Raccourcis </a:t>
            </a:r>
            <a:r>
              <a:rPr lang="fr" dirty="0" smtClean="0"/>
              <a:t>clavier, menu</a:t>
            </a:r>
          </a:p>
          <a:p>
            <a:pPr lvl="0" rtl="0">
              <a:buNone/>
            </a:pPr>
            <a:endParaRPr lang="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/>
            </a:lvl6pPr>
            <a:lvl7pPr rtl="0">
              <a:buNone/>
              <a:defRPr/>
            </a:lvl7pPr>
            <a:lvl8pPr rtl="0">
              <a:buNone/>
              <a:defRPr/>
            </a:lvl8pPr>
            <a:lvl9pPr rtl="0"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77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 bright="-42000" contrast="-68000"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22/01/2013</a:t>
            </a:r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kumimoji="0" lang="en-US" smtClean="0">
                <a:solidFill>
                  <a:schemeClr val="tx1">
                    <a:shade val="50000"/>
                  </a:schemeClr>
                </a:solidFill>
              </a:rPr>
              <a:t>Aurélien Brandicourt</a:t>
            </a:r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422030" y="1824350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fr" dirty="0"/>
              <a:t>FGA FRONT - </a:t>
            </a:r>
            <a:r>
              <a:rPr lang="fr" dirty="0" smtClean="0"/>
              <a:t>ACTIONS</a:t>
            </a:r>
            <a:endParaRPr lang="fr" dirty="0"/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fr"/>
              <a:t>Présentation des travaux réalisés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 smtClean="0"/>
              <a:t>Aurélien</a:t>
            </a:r>
            <a:r>
              <a:rPr kumimoji="0" lang="en-US" dirty="0" smtClean="0"/>
              <a:t> </a:t>
            </a:r>
            <a:r>
              <a:rPr kumimoji="0" lang="en-US" dirty="0" err="1" smtClean="0"/>
              <a:t>Brandicourt</a:t>
            </a:r>
            <a:endParaRPr kumimoji="0"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-180165"/>
            <a:ext cx="8229600" cy="153885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fr-FR" dirty="0" smtClean="0"/>
              <a:t>Nouveautés 2012 :</a:t>
            </a:r>
            <a:br>
              <a:rPr lang="fr-FR" dirty="0" smtClean="0"/>
            </a:br>
            <a:r>
              <a:rPr lang="fr-FR" dirty="0" smtClean="0"/>
              <a:t>Recommandations</a:t>
            </a:r>
            <a:endParaRPr lang="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7544" y="1412776"/>
            <a:ext cx="8208912" cy="507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-180165"/>
            <a:ext cx="8229600" cy="153885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fr-FR" dirty="0" smtClean="0"/>
              <a:t>Nouveautés 2012 :</a:t>
            </a:r>
            <a:br>
              <a:rPr lang="fr-FR" dirty="0" smtClean="0"/>
            </a:br>
            <a:r>
              <a:rPr lang="fr" dirty="0" smtClean="0"/>
              <a:t>Base </a:t>
            </a:r>
            <a:r>
              <a:rPr lang="fr" dirty="0"/>
              <a:t>de </a:t>
            </a:r>
            <a:r>
              <a:rPr lang="fr" dirty="0" smtClean="0"/>
              <a:t>fichiers</a:t>
            </a:r>
            <a:endParaRPr lang="fr" dirty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457200" y="1340564"/>
            <a:ext cx="8229600" cy="1366498"/>
          </a:xfrm>
          <a:prstGeom prst="rect">
            <a:avLst/>
          </a:prstGeom>
          <a:noFill/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Objectifs :</a:t>
            </a:r>
          </a:p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tabLst/>
              <a:defRPr/>
            </a:pP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Lier et partager</a:t>
            </a:r>
            <a:r>
              <a:rPr kumimoji="0" lang="fr" sz="2400" b="0" i="0" u="none" strike="noStrike" kern="1200" cap="none" spc="0" normalizeH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des fichiers et des graphiques associés à des valeurs</a:t>
            </a:r>
            <a:r>
              <a:rPr kumimoji="0" lang="fr" sz="2400" b="0" i="0" u="none" strike="noStrike" kern="1200" cap="none" spc="0" normalizeH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ou secteurs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2852936"/>
            <a:ext cx="82089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-180165"/>
            <a:ext cx="8229600" cy="153885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fr-FR" dirty="0" smtClean="0"/>
              <a:t>Nouveautés 2012 :</a:t>
            </a:r>
            <a:br>
              <a:rPr lang="fr-FR" dirty="0" smtClean="0"/>
            </a:br>
            <a:r>
              <a:rPr lang="fr" dirty="0" smtClean="0"/>
              <a:t>Base </a:t>
            </a:r>
            <a:r>
              <a:rPr lang="fr" dirty="0"/>
              <a:t>de </a:t>
            </a:r>
            <a:r>
              <a:rPr lang="fr" dirty="0" smtClean="0"/>
              <a:t>fichiers</a:t>
            </a:r>
            <a:endParaRPr lang="fr" dirty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457200" y="1340564"/>
            <a:ext cx="8229600" cy="1366498"/>
          </a:xfrm>
          <a:prstGeom prst="rect">
            <a:avLst/>
          </a:prstGeom>
          <a:noFill/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Objectifs :</a:t>
            </a:r>
          </a:p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tabLst/>
              <a:defRPr/>
            </a:pP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Lier et partager</a:t>
            </a:r>
            <a:r>
              <a:rPr kumimoji="0" lang="fr" sz="2400" b="0" i="0" u="none" strike="noStrike" kern="1200" cap="none" spc="0" normalizeH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des fichiers et des graphiques associés à des valeurs</a:t>
            </a:r>
            <a:r>
              <a:rPr kumimoji="0" lang="fr" sz="2400" b="0" i="0" u="none" strike="noStrike" kern="1200" cap="none" spc="0" normalizeH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ou secteurs</a:t>
            </a:r>
            <a:endParaRPr kumimoji="0" lang="f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E599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984" y="2852936"/>
            <a:ext cx="425021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2852936"/>
            <a:ext cx="388843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859722"/>
            <a:ext cx="8229600" cy="4321153"/>
          </a:xfrm>
          <a:prstGeom prst="rect">
            <a:avLst/>
          </a:prstGeom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457200" rtl="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FFE599"/>
                </a:solidFill>
              </a:rPr>
              <a:t>Gestion des importations</a:t>
            </a:r>
          </a:p>
          <a:p>
            <a:pPr marL="457200" lvl="0" indent="457200" rtl="0">
              <a:buFont typeface="Arial" pitchFamily="34" charset="0"/>
              <a:buChar char="•"/>
            </a:pPr>
            <a:r>
              <a:rPr lang="fr" sz="2400" dirty="0" smtClean="0">
                <a:solidFill>
                  <a:srgbClr val="FFE599"/>
                </a:solidFill>
              </a:rPr>
              <a:t>Adaptation de l’outil au suivi de plusieurs univers de valeurs</a:t>
            </a:r>
            <a:br>
              <a:rPr lang="fr" sz="2400" dirty="0" smtClean="0">
                <a:solidFill>
                  <a:srgbClr val="FFE599"/>
                </a:solidFill>
              </a:rPr>
            </a:br>
            <a:endParaRPr lang="fr" sz="2400" dirty="0" smtClean="0">
              <a:solidFill>
                <a:srgbClr val="FFE599"/>
              </a:solidFill>
            </a:endParaRPr>
          </a:p>
          <a:p>
            <a:pPr marL="457200" indent="457200">
              <a:buFont typeface="Arial" pitchFamily="34" charset="0"/>
              <a:buChar char="•"/>
            </a:pPr>
            <a:r>
              <a:rPr lang="fr" sz="2400" dirty="0" smtClean="0">
                <a:solidFill>
                  <a:srgbClr val="FFE599"/>
                </a:solidFill>
              </a:rPr>
              <a:t>Paramétrage de tous les écrans</a:t>
            </a:r>
          </a:p>
          <a:p>
            <a:pPr marL="457200" lvl="0" indent="457200" rtl="0">
              <a:buFont typeface="Arial" pitchFamily="34" charset="0"/>
              <a:buChar char="•"/>
            </a:pPr>
            <a:r>
              <a:rPr lang="fr" sz="2400" dirty="0" smtClean="0">
                <a:solidFill>
                  <a:srgbClr val="FFE599"/>
                </a:solidFill>
              </a:rPr>
              <a:t>Impression des écrans</a:t>
            </a:r>
            <a:br>
              <a:rPr lang="fr" sz="2400" dirty="0" smtClean="0">
                <a:solidFill>
                  <a:srgbClr val="FFE599"/>
                </a:solidFill>
              </a:rPr>
            </a:br>
            <a:endParaRPr lang="fr" sz="2400" dirty="0" smtClean="0">
              <a:solidFill>
                <a:srgbClr val="FFE599"/>
              </a:solidFill>
            </a:endParaRPr>
          </a:p>
          <a:p>
            <a:pPr marL="457200" lvl="0" indent="457200" rtl="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FFE599"/>
                </a:solidFill>
              </a:rPr>
              <a:t>Construction de portefeuilles modèles</a:t>
            </a:r>
          </a:p>
          <a:p>
            <a:pPr marL="457200" lvl="0" indent="457200" rtl="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FFE599"/>
                </a:solidFill>
              </a:rPr>
              <a:t>Possibilité d’intégration </a:t>
            </a:r>
            <a:r>
              <a:rPr lang="fr" sz="2400" dirty="0" smtClean="0">
                <a:solidFill>
                  <a:srgbClr val="FFE599"/>
                </a:solidFill>
              </a:rPr>
              <a:t>de portefeuilles réels</a:t>
            </a:r>
            <a:endParaRPr lang="fr" sz="2400" dirty="0">
              <a:solidFill>
                <a:srgbClr val="FFE599"/>
              </a:solidFill>
            </a:endParaRPr>
          </a:p>
          <a:p>
            <a:pPr marL="457200" lvl="0" indent="457200" rtl="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FFE599"/>
                </a:solidFill>
              </a:rPr>
              <a:t>F</a:t>
            </a:r>
            <a:r>
              <a:rPr lang="fr" sz="2400" dirty="0" smtClean="0">
                <a:solidFill>
                  <a:srgbClr val="FFE599"/>
                </a:solidFill>
              </a:rPr>
              <a:t>onctions de simulation</a:t>
            </a:r>
            <a:endParaRPr lang="fr" sz="2400" dirty="0">
              <a:solidFill>
                <a:srgbClr val="FFE599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-180165"/>
            <a:ext cx="8229600" cy="153885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fr" dirty="0" smtClean="0"/>
              <a:t/>
            </a:r>
            <a:br>
              <a:rPr lang="fr" dirty="0" smtClean="0"/>
            </a:br>
            <a:endParaRPr lang="fr" dirty="0"/>
          </a:p>
        </p:txBody>
      </p:sp>
      <p:sp>
        <p:nvSpPr>
          <p:cNvPr id="4" name="Shape 96"/>
          <p:cNvSpPr txBox="1">
            <a:spLocks/>
          </p:cNvSpPr>
          <p:nvPr/>
        </p:nvSpPr>
        <p:spPr>
          <a:xfrm>
            <a:off x="609600" y="310789"/>
            <a:ext cx="8229600" cy="861744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ctr" anchorCtr="0">
            <a:sp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Futurs développements</a:t>
            </a:r>
            <a:endParaRPr kumimoji="0" lang="fr" sz="4400" b="1" i="0" u="none" strike="noStrike" kern="1200" cap="none" spc="0" normalizeH="0" baseline="0" noProof="0" dirty="0">
              <a:ln w="6350">
                <a:noFill/>
              </a:ln>
              <a:solidFill>
                <a:srgbClr val="FFFFFF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3078517"/>
            <a:ext cx="8229600" cy="1883562"/>
          </a:xfrm>
          <a:prstGeom prst="rect">
            <a:avLst/>
          </a:prstGeom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fr" sz="2400" dirty="0">
                <a:solidFill>
                  <a:srgbClr val="FFE599"/>
                </a:solidFill>
              </a:rPr>
              <a:t>Objectifs personnels :</a:t>
            </a:r>
          </a:p>
          <a:p>
            <a:pPr marL="457200" lvl="0" indent="457200" rtl="0">
              <a:buFont typeface="Arial" pitchFamily="34" charset="0"/>
              <a:buChar char="•"/>
            </a:pPr>
            <a:r>
              <a:rPr lang="fr" sz="2400" dirty="0">
                <a:solidFill>
                  <a:srgbClr val="FFE599"/>
                </a:solidFill>
              </a:rPr>
              <a:t>Découvrir le monde de la finance</a:t>
            </a:r>
          </a:p>
          <a:p>
            <a:pPr marL="457200" lvl="0" indent="457200" rtl="0">
              <a:buFont typeface="Arial" pitchFamily="34" charset="0"/>
              <a:buChar char="•"/>
            </a:pPr>
            <a:r>
              <a:rPr lang="fr" sz="2400" dirty="0">
                <a:solidFill>
                  <a:srgbClr val="FFE599"/>
                </a:solidFill>
              </a:rPr>
              <a:t>Donner un maximum d'autonomie à l'utilisateur</a:t>
            </a:r>
          </a:p>
          <a:p>
            <a:pPr marL="457200" lvl="0" indent="457200" rtl="0">
              <a:buFont typeface="Arial" pitchFamily="34" charset="0"/>
              <a:buChar char="•"/>
            </a:pPr>
            <a:r>
              <a:rPr lang="fr" sz="2400" dirty="0">
                <a:solidFill>
                  <a:srgbClr val="FFE599"/>
                </a:solidFill>
              </a:rPr>
              <a:t>Travailler sur une base </a:t>
            </a:r>
            <a:r>
              <a:rPr lang="fr" sz="2400">
                <a:solidFill>
                  <a:srgbClr val="FFE599"/>
                </a:solidFill>
              </a:rPr>
              <a:t>de </a:t>
            </a:r>
            <a:r>
              <a:rPr lang="fr" sz="2400" smtClean="0">
                <a:solidFill>
                  <a:srgbClr val="FFE599"/>
                </a:solidFill>
              </a:rPr>
              <a:t>données</a:t>
            </a:r>
            <a:endParaRPr lang="fr" sz="2400" dirty="0">
              <a:solidFill>
                <a:srgbClr val="FFE599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58389"/>
            <a:ext cx="8229600" cy="86174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fr" dirty="0" smtClean="0"/>
              <a:t>Conclusion</a:t>
            </a:r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3013517"/>
            <a:ext cx="8229600" cy="830966"/>
          </a:xfrm>
          <a:prstGeom prst="rect">
            <a:avLst/>
          </a:prstGeom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fr-FR" sz="4200" dirty="0" smtClean="0">
                <a:solidFill>
                  <a:srgbClr val="FFE599"/>
                </a:solidFill>
              </a:rPr>
              <a:t>Questions ?</a:t>
            </a:r>
            <a:endParaRPr lang="fr" sz="4200" dirty="0">
              <a:solidFill>
                <a:srgbClr val="FFE599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58389"/>
            <a:ext cx="8229600" cy="86174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fr" dirty="0" smtClean="0"/>
              <a:t>Conclusion</a:t>
            </a:r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96092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fr" sz="2400" dirty="0">
                <a:solidFill>
                  <a:srgbClr val="FFE599"/>
                </a:solidFill>
              </a:rPr>
              <a:t>Ctrl + S : Sauvegarde tous les textes</a:t>
            </a:r>
          </a:p>
          <a:p>
            <a:pPr lvl="0" rtl="0">
              <a:buNone/>
            </a:pPr>
            <a:r>
              <a:rPr lang="fr" sz="2400" dirty="0">
                <a:solidFill>
                  <a:srgbClr val="FFE599"/>
                </a:solidFill>
              </a:rPr>
              <a:t>F5 : recharger l'onglet actuel</a:t>
            </a:r>
          </a:p>
          <a:p>
            <a:pPr lvl="0" rtl="0">
              <a:buNone/>
            </a:pPr>
            <a:r>
              <a:rPr lang="fr" sz="2400" dirty="0">
                <a:solidFill>
                  <a:srgbClr val="FFE599"/>
                </a:solidFill>
              </a:rPr>
              <a:t>F1 : aide</a:t>
            </a:r>
          </a:p>
          <a:p>
            <a:pPr lvl="0" rtl="0">
              <a:buNone/>
            </a:pPr>
            <a:r>
              <a:rPr lang="fr" sz="2400" dirty="0">
                <a:solidFill>
                  <a:srgbClr val="FFE599"/>
                </a:solidFill>
              </a:rPr>
              <a:t>Suppr : supprime le contenu de la cellule ou la ligne entière si sélectionnée</a:t>
            </a:r>
          </a:p>
          <a:p>
            <a:endParaRPr sz="2400" dirty="0"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fr"/>
              <a:t>Raccourcis clavier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67544" y="2265988"/>
            <a:ext cx="8352928" cy="3508623"/>
          </a:xfrm>
          <a:prstGeom prst="rect">
            <a:avLst/>
          </a:prstGeom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fr" sz="2400" u="sng" dirty="0" smtClean="0">
                <a:solidFill>
                  <a:srgbClr val="FFE599"/>
                </a:solidFill>
              </a:rPr>
              <a:t>Objectif :</a:t>
            </a:r>
          </a:p>
          <a:p>
            <a:pPr marL="92075" lvl="0" indent="-3175"/>
            <a:r>
              <a:rPr lang="fr" sz="2400" dirty="0" smtClean="0">
                <a:solidFill>
                  <a:srgbClr val="FFE599"/>
                </a:solidFill>
              </a:rPr>
              <a:t>Développer pour l’équipe de gestion actions un outil </a:t>
            </a:r>
            <a:r>
              <a:rPr lang="fr" sz="2400" dirty="0">
                <a:solidFill>
                  <a:srgbClr val="FFE599"/>
                </a:solidFill>
              </a:rPr>
              <a:t>d'analyse </a:t>
            </a:r>
            <a:r>
              <a:rPr lang="fr" sz="2400" dirty="0" smtClean="0">
                <a:solidFill>
                  <a:srgbClr val="FFE599"/>
                </a:solidFill>
              </a:rPr>
              <a:t>de données financières et </a:t>
            </a:r>
            <a:r>
              <a:rPr lang="fr" sz="2400" dirty="0">
                <a:solidFill>
                  <a:srgbClr val="FFE599"/>
                </a:solidFill>
              </a:rPr>
              <a:t>d'aide </a:t>
            </a:r>
            <a:r>
              <a:rPr lang="fr" sz="2400" dirty="0" smtClean="0">
                <a:solidFill>
                  <a:srgbClr val="FFE599"/>
                </a:solidFill>
              </a:rPr>
              <a:t>aux décisions d’allocation sectorielle et de sélection de valeurs (univers : Stoxx 600).</a:t>
            </a:r>
          </a:p>
          <a:p>
            <a:pPr marL="92075" lvl="0" indent="-3175"/>
            <a:r>
              <a:rPr lang="fr" sz="2400" dirty="0" smtClean="0">
                <a:solidFill>
                  <a:srgbClr val="FFE599"/>
                </a:solidFill>
              </a:rPr>
              <a:t>Dans ce cadre :</a:t>
            </a:r>
            <a:endParaRPr lang="fr" sz="2400" dirty="0">
              <a:solidFill>
                <a:srgbClr val="FFE599"/>
              </a:solidFill>
            </a:endParaRPr>
          </a:p>
          <a:p>
            <a:pPr marL="457200" lvl="0" indent="457200">
              <a:buFont typeface="Arial" pitchFamily="34" charset="0"/>
              <a:buChar char="•"/>
            </a:pPr>
            <a:r>
              <a:rPr lang="fr" sz="2400" dirty="0" smtClean="0">
                <a:solidFill>
                  <a:srgbClr val="FFE599"/>
                </a:solidFill>
              </a:rPr>
              <a:t>auditer l’outil existant et l’optimiser</a:t>
            </a:r>
          </a:p>
          <a:p>
            <a:pPr marL="457200" lvl="0" indent="457200">
              <a:buFont typeface="Arial" pitchFamily="34" charset="0"/>
              <a:buChar char="•"/>
            </a:pPr>
            <a:r>
              <a:rPr lang="fr" sz="2400" dirty="0" smtClean="0">
                <a:solidFill>
                  <a:srgbClr val="FFE599"/>
                </a:solidFill>
              </a:rPr>
              <a:t>poursuivre </a:t>
            </a:r>
            <a:r>
              <a:rPr lang="fr" sz="2400" dirty="0">
                <a:solidFill>
                  <a:srgbClr val="FFE599"/>
                </a:solidFill>
              </a:rPr>
              <a:t>le </a:t>
            </a:r>
            <a:r>
              <a:rPr lang="fr" sz="2400" dirty="0" smtClean="0">
                <a:solidFill>
                  <a:srgbClr val="FFE599"/>
                </a:solidFill>
              </a:rPr>
              <a:t>développement</a:t>
            </a:r>
          </a:p>
          <a:p>
            <a:pPr marL="457200" lvl="0" indent="457200"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FFE599"/>
                </a:solidFill>
              </a:rPr>
              <a:t>É</a:t>
            </a:r>
            <a:r>
              <a:rPr lang="fr" sz="2400" dirty="0" smtClean="0">
                <a:solidFill>
                  <a:srgbClr val="FFE599"/>
                </a:solidFill>
              </a:rPr>
              <a:t>tablir les objectifs</a:t>
            </a:r>
            <a:endParaRPr lang="fr" sz="2400" dirty="0">
              <a:solidFill>
                <a:srgbClr val="FFE599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fr"/>
              <a:t>Sujet du stage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67544" y="2118256"/>
            <a:ext cx="8352928" cy="3804088"/>
          </a:xfrm>
          <a:prstGeom prst="rect">
            <a:avLst/>
          </a:prstGeom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fr" sz="2400" dirty="0" smtClean="0">
                <a:solidFill>
                  <a:srgbClr val="FFE599"/>
                </a:solidFill>
              </a:rPr>
              <a:t>Son utilisation peut se décomposer en trois étapes :  </a:t>
            </a:r>
          </a:p>
          <a:p>
            <a:pPr lvl="1">
              <a:buFont typeface="Arial" pitchFamily="34" charset="0"/>
              <a:buChar char="•"/>
            </a:pPr>
            <a:r>
              <a:rPr lang="fr" dirty="0" smtClean="0">
                <a:solidFill>
                  <a:srgbClr val="FFE599"/>
                </a:solidFill>
              </a:rPr>
              <a:t>5 écrans de consultation de données financières (source : Factset) </a:t>
            </a:r>
            <a:br>
              <a:rPr lang="fr" dirty="0" smtClean="0">
                <a:solidFill>
                  <a:srgbClr val="FFE599"/>
                </a:solidFill>
              </a:rPr>
            </a:br>
            <a:r>
              <a:rPr lang="fr" dirty="0" smtClean="0">
                <a:solidFill>
                  <a:srgbClr val="FFE599"/>
                </a:solidFill>
              </a:rPr>
              <a:t>+ 1 écran de consultation d’informations</a:t>
            </a:r>
          </a:p>
          <a:p>
            <a:pPr lvl="1">
              <a:buFont typeface="Arial" pitchFamily="34" charset="0"/>
              <a:buChar char="•"/>
            </a:pPr>
            <a:r>
              <a:rPr lang="fr" dirty="0" smtClean="0">
                <a:solidFill>
                  <a:srgbClr val="FFE599"/>
                </a:solidFill>
              </a:rPr>
              <a:t>2 écrans d’analyse : un sur les secteurs, un sur les valeurs composant un secteur</a:t>
            </a:r>
          </a:p>
          <a:p>
            <a:pPr lvl="1">
              <a:buFont typeface="Arial" pitchFamily="34" charset="0"/>
              <a:buChar char="•"/>
            </a:pPr>
            <a:r>
              <a:rPr lang="fr" dirty="0" smtClean="0">
                <a:solidFill>
                  <a:srgbClr val="FFE599"/>
                </a:solidFill>
              </a:rPr>
              <a:t>2 écrans de recommandations : choix des secteurs à sur ou sous-pondérer, sélection de valeurs au sein d’un secteur.</a:t>
            </a:r>
          </a:p>
          <a:p>
            <a:pPr lvl="1">
              <a:buFont typeface="Arial" pitchFamily="34" charset="0"/>
              <a:buChar char="•"/>
            </a:pPr>
            <a:endParaRPr lang="fr" dirty="0" smtClean="0">
              <a:solidFill>
                <a:srgbClr val="FFE599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58389"/>
            <a:ext cx="8229600" cy="86174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fr" dirty="0" smtClean="0"/>
              <a:t>Description de l’outil</a:t>
            </a:r>
            <a:endParaRPr lang="f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Audit et Optimisation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340564"/>
            <a:ext cx="8229600" cy="1440364"/>
          </a:xfrm>
          <a:prstGeom prst="rect">
            <a:avLst/>
          </a:prstGeom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fr" sz="2400" dirty="0" smtClean="0">
                <a:solidFill>
                  <a:srgbClr val="FFE599"/>
                </a:solidFill>
              </a:rPr>
              <a:t>Objectifs </a:t>
            </a:r>
            <a:r>
              <a:rPr lang="fr" sz="2400" dirty="0">
                <a:solidFill>
                  <a:srgbClr val="FFE599"/>
                </a:solidFill>
              </a:rPr>
              <a:t>:</a:t>
            </a:r>
          </a:p>
          <a:p>
            <a:pPr marL="457200" lvl="0" indent="457200" rtl="0">
              <a:buFont typeface="Arial" pitchFamily="34" charset="0"/>
              <a:buChar char="•"/>
            </a:pPr>
            <a:r>
              <a:rPr lang="fr" sz="2400" dirty="0">
                <a:solidFill>
                  <a:srgbClr val="FFE599"/>
                </a:solidFill>
              </a:rPr>
              <a:t>Réduire les temps de chargement</a:t>
            </a:r>
          </a:p>
          <a:p>
            <a:pPr marL="457200" lvl="0" indent="457200" rtl="0">
              <a:buFont typeface="Arial" pitchFamily="34" charset="0"/>
              <a:buChar char="•"/>
            </a:pPr>
            <a:r>
              <a:rPr lang="fr" sz="2400" dirty="0">
                <a:solidFill>
                  <a:srgbClr val="FFE599"/>
                </a:solidFill>
              </a:rPr>
              <a:t>Améliorer la navigation et l'ergonomie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158389"/>
            <a:ext cx="8229600" cy="86174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fr-FR" dirty="0" smtClean="0"/>
              <a:t>Audit et Optimisation</a:t>
            </a:r>
            <a:endParaRPr lang="fr" dirty="0"/>
          </a:p>
        </p:txBody>
      </p:sp>
      <p:pic>
        <p:nvPicPr>
          <p:cNvPr id="5" name="Image 4" descr="new_gener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8" y="2924944"/>
            <a:ext cx="8168994" cy="35356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552" y="3905624"/>
            <a:ext cx="2232248" cy="144016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995936" y="3897624"/>
            <a:ext cx="1008112" cy="14401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75656" y="36450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6450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55976" y="36450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5" animBg="1"/>
      <p:bldP spid="7" grpId="5" animBg="1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Nouveautés 2012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	fonctions d’analyse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	recommandations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	base de fichiers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22/01/2013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Aurélien Brandicourt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-180165"/>
            <a:ext cx="8229600" cy="153885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fr-FR" dirty="0" smtClean="0"/>
              <a:t>Nouveautés 2012 :</a:t>
            </a:r>
            <a:br>
              <a:rPr lang="fr-FR" dirty="0" smtClean="0"/>
            </a:br>
            <a:r>
              <a:rPr lang="fr-FR" dirty="0" smtClean="0"/>
              <a:t>fonctions d’analyse</a:t>
            </a:r>
            <a:endParaRPr lang="fr" dirty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457200" y="1340564"/>
            <a:ext cx="8229600" cy="1883562"/>
          </a:xfrm>
          <a:prstGeom prst="rect">
            <a:avLst/>
          </a:prstGeom>
          <a:noFill/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Objectifs :</a:t>
            </a:r>
          </a:p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tabLst/>
              <a:defRPr/>
            </a:pPr>
            <a:r>
              <a:rPr lang="fr" sz="2400" kern="1200" dirty="0" smtClean="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Appliquer la méthodologie de calcul des scores</a:t>
            </a:r>
          </a:p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tabLst/>
              <a:defRPr/>
            </a:pPr>
            <a:r>
              <a:rPr lang="fr" sz="2400" kern="1200" dirty="0" smtClean="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Paramétrage des critères par les gérants</a:t>
            </a:r>
          </a:p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tabLst/>
              <a:defRPr/>
            </a:pPr>
            <a:r>
              <a:rPr kumimoji="0" lang="fr" sz="2400" b="0" i="0" u="none" strike="noStrike" kern="1200" cap="none" spc="0" normalizeH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Dynamisation de l’écran des scores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7544" y="3320700"/>
            <a:ext cx="4320480" cy="309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60032" y="3878608"/>
            <a:ext cx="3875758" cy="163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-180165"/>
            <a:ext cx="8229600" cy="153885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fr-FR" dirty="0" smtClean="0"/>
              <a:t>Nouveautés 2012 :</a:t>
            </a:r>
            <a:br>
              <a:rPr lang="fr-FR" dirty="0" smtClean="0"/>
            </a:br>
            <a:r>
              <a:rPr lang="fr-FR" dirty="0" smtClean="0"/>
              <a:t>fonctions d’analyse</a:t>
            </a:r>
            <a:endParaRPr lang="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7544" y="1400762"/>
            <a:ext cx="8208912" cy="498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-180165"/>
            <a:ext cx="8229600" cy="153885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fr-FR" dirty="0" smtClean="0"/>
              <a:t>Nouveautés 2012 :</a:t>
            </a:r>
            <a:br>
              <a:rPr lang="fr-FR" dirty="0" smtClean="0"/>
            </a:br>
            <a:r>
              <a:rPr lang="fr-FR" dirty="0" smtClean="0"/>
              <a:t>Recommandations</a:t>
            </a:r>
            <a:endParaRPr lang="fr" dirty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457200" y="1340564"/>
            <a:ext cx="8229600" cy="1440364"/>
          </a:xfrm>
          <a:prstGeom prst="rect">
            <a:avLst/>
          </a:prstGeom>
          <a:noFill/>
          <a:ln w="9525" cap="flat">
            <a:solidFill>
              <a:srgbClr val="FFE5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Objectifs :</a:t>
            </a:r>
          </a:p>
          <a:p>
            <a:pPr marL="457200" lvl="0" indent="45720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defRPr/>
            </a:pPr>
            <a:r>
              <a:rPr lang="fr" sz="2400" kern="1200" dirty="0" smtClean="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Ajouter et historiser les recommandations</a:t>
            </a:r>
          </a:p>
          <a:p>
            <a:pPr marL="45720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tabLst/>
              <a:defRPr/>
            </a:pPr>
            <a:r>
              <a:rPr kumimoji="0" lang="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599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Affichage et mise en forme conditionnelle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7544" y="2852936"/>
            <a:ext cx="82089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667</TotalTime>
  <Words>311</Words>
  <Application>Microsoft Office PowerPoint</Application>
  <PresentationFormat>Affichage à l'écran (4:3)</PresentationFormat>
  <Paragraphs>92</Paragraphs>
  <Slides>17</Slides>
  <Notes>14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Apex</vt:lpstr>
      <vt:lpstr>FGA FRONT - ACTIONS</vt:lpstr>
      <vt:lpstr>Sujet du stage</vt:lpstr>
      <vt:lpstr>Description de l’outil</vt:lpstr>
      <vt:lpstr>Audit et Optimisation</vt:lpstr>
      <vt:lpstr>Audit et Optimisation</vt:lpstr>
      <vt:lpstr>Nouveautés 2012</vt:lpstr>
      <vt:lpstr>Nouveautés 2012 : fonctions d’analyse</vt:lpstr>
      <vt:lpstr>Nouveautés 2012 : fonctions d’analyse</vt:lpstr>
      <vt:lpstr>Nouveautés 2012 : Recommandations</vt:lpstr>
      <vt:lpstr>Nouveautés 2012 : Recommandations</vt:lpstr>
      <vt:lpstr>Nouveautés 2012 : Base de fichiers</vt:lpstr>
      <vt:lpstr>Nouveautés 2012 : Base de fichiers</vt:lpstr>
      <vt:lpstr> </vt:lpstr>
      <vt:lpstr>Conclusion</vt:lpstr>
      <vt:lpstr>Conclusion</vt:lpstr>
      <vt:lpstr>Conclusion</vt:lpstr>
      <vt:lpstr>Raccourcis clavier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FGA FRONT - ACTION</dc:title>
  <cp:lastModifiedBy>VXA</cp:lastModifiedBy>
  <cp:revision>52</cp:revision>
  <dcterms:modified xsi:type="dcterms:W3CDTF">2013-01-22T14:37:25Z</dcterms:modified>
</cp:coreProperties>
</file>