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8865" autoAdjust="0"/>
  </p:normalViewPr>
  <p:slideViewPr>
    <p:cSldViewPr snapToGrid="0" snapToObjects="1" showGuides="1">
      <p:cViewPr>
        <p:scale>
          <a:sx n="33" d="100"/>
          <a:sy n="33" d="100"/>
        </p:scale>
        <p:origin x="-72" y="-9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7/15/2014</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348474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281881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3.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11.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3.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5.xml"/><Relationship Id="rId16"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oleObject" Target="../embeddings/oleObject10.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3.vml"/><Relationship Id="rId9" Type="http://schemas.openxmlformats.org/officeDocument/2006/relationships/oleObject" Target="../embeddings/oleObject9.bin"/><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2012</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5"/>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7"/>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7"/>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8"/>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74"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75"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76"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77"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 id="2147483674" r:id="rId2"/>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052" name="Text Box 14"/>
          <p:cNvSpPr txBox="1">
            <a:spLocks noChangeArrowheads="1"/>
          </p:cNvSpPr>
          <p:nvPr/>
        </p:nvSpPr>
        <p:spPr bwMode="auto">
          <a:xfrm>
            <a:off x="1952625" y="32358013"/>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2012</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4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4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4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4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62"/>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3076" name="Text Box 14"/>
          <p:cNvSpPr txBox="1">
            <a:spLocks noChangeArrowheads="1"/>
          </p:cNvSpPr>
          <p:nvPr/>
        </p:nvSpPr>
        <p:spPr bwMode="auto">
          <a:xfrm>
            <a:off x="955675" y="32358013"/>
            <a:ext cx="2933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2012</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5"/>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7"/>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7"/>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8"/>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2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2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2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2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62"/>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root.cern.ch/drupal"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1.gif"/><Relationship Id="rId11" Type="http://schemas.openxmlformats.org/officeDocument/2006/relationships/image" Target="../media/image16.png"/><Relationship Id="rId5" Type="http://schemas.openxmlformats.org/officeDocument/2006/relationships/hyperlink" Target="https://publib.boulder.ibm.com/infocenter/clresctr/vxrx/index.jsp?topic=/com.ibm.cluster.gpfs.v3r5.gpfs100.doc/bl1adm_fcntl.htm" TargetMode="Externa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hyperlink" Target="http://linux.die.net/man/2/posix_fadvise" TargetMode="External"/><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420045"/>
            <a:ext cx="15856490" cy="10782705"/>
          </a:xfrm>
        </p:spPr>
        <p:txBody>
          <a:bodyPr/>
          <a:lstStyle/>
          <a:p>
            <a:pPr algn="just"/>
            <a:r>
              <a:rPr lang="en-GB" dirty="0"/>
              <a:t>The performance gap between processing and I/O </a:t>
            </a:r>
            <a:r>
              <a:rPr lang="en-GB" dirty="0" smtClean="0"/>
              <a:t>represents a </a:t>
            </a:r>
            <a:r>
              <a:rPr lang="en-GB" dirty="0"/>
              <a:t>serious scalability limitation for scientific </a:t>
            </a:r>
            <a:r>
              <a:rPr lang="en-GB" dirty="0" smtClean="0"/>
              <a:t>applications running </a:t>
            </a:r>
            <a:r>
              <a:rPr lang="en-GB" dirty="0"/>
              <a:t>on high-end computing clusters. Parallel file </a:t>
            </a:r>
            <a:r>
              <a:rPr lang="en-GB" dirty="0" smtClean="0"/>
              <a:t>systems often provide </a:t>
            </a:r>
            <a:r>
              <a:rPr lang="en-GB" dirty="0"/>
              <a:t>mechanisms that allow programmers to </a:t>
            </a:r>
            <a:r>
              <a:rPr lang="en-GB" dirty="0" smtClean="0"/>
              <a:t>disclose their </a:t>
            </a:r>
            <a:r>
              <a:rPr lang="en-GB" dirty="0"/>
              <a:t>I/O pattern knowledge to the lower layers of the </a:t>
            </a:r>
            <a:r>
              <a:rPr lang="en-GB" dirty="0" smtClean="0"/>
              <a:t>I/O stack </a:t>
            </a:r>
            <a:r>
              <a:rPr lang="en-GB" dirty="0"/>
              <a:t>through a hints API. This information can be used by </a:t>
            </a:r>
            <a:r>
              <a:rPr lang="en-GB" dirty="0" smtClean="0"/>
              <a:t>the file </a:t>
            </a:r>
            <a:r>
              <a:rPr lang="en-GB" dirty="0"/>
              <a:t>system to boost the application performance, for example</a:t>
            </a:r>
            <a:r>
              <a:rPr lang="en-GB" dirty="0" smtClean="0"/>
              <a:t>, through </a:t>
            </a:r>
            <a:r>
              <a:rPr lang="en-GB" dirty="0"/>
              <a:t>data prefetching. </a:t>
            </a:r>
          </a:p>
          <a:p>
            <a:pPr algn="just"/>
            <a:r>
              <a:rPr lang="en-GB" dirty="0" smtClean="0"/>
              <a:t>Unfortunately</a:t>
            </a:r>
            <a:r>
              <a:rPr lang="en-GB" dirty="0"/>
              <a:t>, programmers </a:t>
            </a:r>
            <a:r>
              <a:rPr lang="en-GB" dirty="0" smtClean="0"/>
              <a:t>rarely make </a:t>
            </a:r>
            <a:r>
              <a:rPr lang="en-GB" dirty="0"/>
              <a:t>use of these features, missing the opportunity to </a:t>
            </a:r>
            <a:r>
              <a:rPr lang="en-GB" dirty="0" smtClean="0"/>
              <a:t>exploit the </a:t>
            </a:r>
            <a:r>
              <a:rPr lang="en-GB" dirty="0"/>
              <a:t>full potential of the storage system. Additionally, </a:t>
            </a:r>
            <a:r>
              <a:rPr lang="en-GB" dirty="0" smtClean="0"/>
              <a:t>scientific applications </a:t>
            </a:r>
            <a:r>
              <a:rPr lang="en-GB" dirty="0"/>
              <a:t>frequently perform small non-contiguous </a:t>
            </a:r>
            <a:r>
              <a:rPr lang="en-GB" dirty="0" smtClean="0"/>
              <a:t>accesses to </a:t>
            </a:r>
            <a:r>
              <a:rPr lang="en-GB" dirty="0"/>
              <a:t>files using the POSIX I/O interface. This makes it </a:t>
            </a:r>
            <a:r>
              <a:rPr lang="en-GB" dirty="0" smtClean="0"/>
              <a:t>impossible for </a:t>
            </a:r>
            <a:r>
              <a:rPr lang="en-GB" dirty="0"/>
              <a:t>them to take advantage of automatic optimizations</a:t>
            </a:r>
            <a:r>
              <a:rPr lang="en-GB" dirty="0" smtClean="0"/>
              <a:t>, such </a:t>
            </a:r>
            <a:r>
              <a:rPr lang="en-GB" dirty="0"/>
              <a:t>as </a:t>
            </a:r>
            <a:r>
              <a:rPr lang="en-GB" dirty="0" smtClean="0"/>
              <a:t>collective I/O </a:t>
            </a:r>
            <a:r>
              <a:rPr lang="en-GB" dirty="0"/>
              <a:t>or data-sieving enabled by the </a:t>
            </a:r>
            <a:r>
              <a:rPr lang="en-GB" dirty="0" smtClean="0"/>
              <a:t>MPI I/O middleware [4][5][6]. </a:t>
            </a:r>
            <a:r>
              <a:rPr lang="en-GB" dirty="0"/>
              <a:t>As a result these applications perform poorly</a:t>
            </a:r>
            <a:r>
              <a:rPr lang="en-GB" dirty="0" smtClean="0"/>
              <a:t>. More </a:t>
            </a:r>
            <a:r>
              <a:rPr lang="en-GB" dirty="0"/>
              <a:t>significantly they can negatively impact the whole </a:t>
            </a:r>
            <a:r>
              <a:rPr lang="en-GB" dirty="0" smtClean="0"/>
              <a:t>storage system’s </a:t>
            </a:r>
            <a:r>
              <a:rPr lang="en-GB" dirty="0"/>
              <a:t>efficiency</a:t>
            </a:r>
            <a:r>
              <a:rPr lang="en-GB" dirty="0" smtClean="0"/>
              <a:t>. </a:t>
            </a:r>
          </a:p>
          <a:p>
            <a:pPr algn="just"/>
            <a:r>
              <a:rPr lang="en-GB" dirty="0" smtClean="0"/>
              <a:t>In </a:t>
            </a:r>
            <a:r>
              <a:rPr lang="en-GB" dirty="0"/>
              <a:t>this paper we propose and evaluate a novel </a:t>
            </a:r>
            <a:r>
              <a:rPr lang="en-GB" dirty="0" smtClean="0"/>
              <a:t>advice infrastructure </a:t>
            </a:r>
            <a:r>
              <a:rPr lang="en-GB" dirty="0"/>
              <a:t>able to optimize file access patterns at </a:t>
            </a:r>
            <a:r>
              <a:rPr lang="en-GB" dirty="0" smtClean="0"/>
              <a:t>runtime through </a:t>
            </a:r>
            <a:r>
              <a:rPr lang="en-GB" dirty="0"/>
              <a:t>data prefetching using these hints </a:t>
            </a:r>
            <a:r>
              <a:rPr lang="en-GB" dirty="0" smtClean="0"/>
              <a:t>mechanisms. The advice infrastructure </a:t>
            </a:r>
            <a:r>
              <a:rPr lang="en-GB" dirty="0"/>
              <a:t>communicates file I/O pattern information to </a:t>
            </a:r>
            <a:r>
              <a:rPr lang="en-GB" dirty="0" smtClean="0"/>
              <a:t>the </a:t>
            </a:r>
            <a:r>
              <a:rPr lang="en-GB" dirty="0"/>
              <a:t>file system on behalf of running applications asynchronously, with very low overhead, and without any </a:t>
            </a:r>
            <a:r>
              <a:rPr lang="en-GB" dirty="0" smtClean="0"/>
              <a:t>modification of </a:t>
            </a:r>
            <a:r>
              <a:rPr lang="en-GB" dirty="0"/>
              <a:t>the original application. </a:t>
            </a:r>
            <a:endParaRPr lang="en-GB" dirty="0" smtClean="0"/>
          </a:p>
          <a:p>
            <a:pPr algn="just"/>
            <a:r>
              <a:rPr lang="en-GB" dirty="0" smtClean="0"/>
              <a:t>We demonstrate </a:t>
            </a:r>
            <a:r>
              <a:rPr lang="en-GB" dirty="0"/>
              <a:t>that </a:t>
            </a:r>
            <a:r>
              <a:rPr lang="en-GB" dirty="0" smtClean="0"/>
              <a:t>our approach </a:t>
            </a:r>
            <a:r>
              <a:rPr lang="en-GB" dirty="0"/>
              <a:t>is effective in improving the I/O bandwidth, </a:t>
            </a:r>
            <a:r>
              <a:rPr lang="en-GB" dirty="0" smtClean="0"/>
              <a:t>reducing the </a:t>
            </a:r>
            <a:r>
              <a:rPr lang="en-GB" dirty="0"/>
              <a:t>number of I/O requests and reducing the execution time </a:t>
            </a:r>
            <a:r>
              <a:rPr lang="en-GB" dirty="0" smtClean="0"/>
              <a:t>of a </a:t>
            </a:r>
            <a:r>
              <a:rPr lang="en-GB" dirty="0"/>
              <a:t>‘ROOT</a:t>
            </a:r>
            <a:r>
              <a:rPr lang="en-GB" dirty="0" smtClean="0"/>
              <a:t>’ [1] </a:t>
            </a:r>
            <a:r>
              <a:rPr lang="en-GB" dirty="0"/>
              <a:t>based application.</a:t>
            </a:r>
          </a:p>
          <a:p>
            <a:pPr algn="just"/>
            <a:r>
              <a:rPr lang="en-GB" dirty="0"/>
              <a:t>Additionally, we propose and evaluate a modification </a:t>
            </a:r>
            <a:r>
              <a:rPr lang="en-GB" dirty="0" smtClean="0"/>
              <a:t>to the </a:t>
            </a:r>
            <a:r>
              <a:rPr lang="en-GB" dirty="0"/>
              <a:t>Linux kernel that makes it possible for Lustre and </a:t>
            </a:r>
            <a:r>
              <a:rPr lang="en-GB" dirty="0" smtClean="0"/>
              <a:t>other networked </a:t>
            </a:r>
            <a:r>
              <a:rPr lang="en-GB" dirty="0"/>
              <a:t>file systems to participate in activity triggered </a:t>
            </a:r>
            <a:r>
              <a:rPr lang="en-GB" dirty="0" smtClean="0"/>
              <a:t>by the </a:t>
            </a:r>
            <a:r>
              <a:rPr lang="en-GB" dirty="0" err="1" smtClean="0"/>
              <a:t>posix_fadvise</a:t>
            </a:r>
            <a:r>
              <a:rPr lang="en-GB" dirty="0" smtClean="0"/>
              <a:t> </a:t>
            </a:r>
            <a:r>
              <a:rPr lang="en-GB" dirty="0"/>
              <a:t>system call, thus allowing it to </a:t>
            </a:r>
            <a:r>
              <a:rPr lang="en-GB" dirty="0" smtClean="0"/>
              <a:t>take advantage </a:t>
            </a:r>
            <a:r>
              <a:rPr lang="en-GB" dirty="0"/>
              <a:t>of our advice infrastructure benefits.</a:t>
            </a:r>
            <a:endParaRPr lang="en-US" dirty="0" smtClean="0"/>
          </a:p>
        </p:txBody>
      </p:sp>
      <p:sp>
        <p:nvSpPr>
          <p:cNvPr id="22" name="Text Placeholder 21"/>
          <p:cNvSpPr>
            <a:spLocks noGrp="1"/>
          </p:cNvSpPr>
          <p:nvPr>
            <p:ph type="body" sz="quarter" idx="11"/>
          </p:nvPr>
        </p:nvSpPr>
        <p:spPr>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Introduction</a:t>
            </a:r>
            <a:endParaRPr lang="en-US" dirty="0">
              <a:solidFill>
                <a:schemeClr val="tx1"/>
              </a:solidFill>
            </a:endParaRPr>
          </a:p>
        </p:txBody>
      </p:sp>
      <p:sp>
        <p:nvSpPr>
          <p:cNvPr id="25" name="Text Placeholder 24"/>
          <p:cNvSpPr>
            <a:spLocks noGrp="1"/>
          </p:cNvSpPr>
          <p:nvPr>
            <p:ph type="body" sz="quarter" idx="19"/>
          </p:nvPr>
        </p:nvSpPr>
        <p:spPr>
          <a:xfrm>
            <a:off x="1076061" y="17767200"/>
            <a:ext cx="15858342" cy="15138038"/>
          </a:xfrm>
        </p:spPr>
        <p:txBody>
          <a:bodyPr/>
          <a:lstStyle/>
          <a:p>
            <a:pPr algn="just"/>
            <a:r>
              <a:rPr lang="en-GB" dirty="0" smtClean="0"/>
              <a:t>The Linux kernel </a:t>
            </a:r>
            <a:r>
              <a:rPr lang="en-GB" dirty="0"/>
              <a:t>provides users with the capability to </a:t>
            </a:r>
            <a:r>
              <a:rPr lang="en-GB" dirty="0" smtClean="0"/>
              <a:t>communicate access </a:t>
            </a:r>
            <a:r>
              <a:rPr lang="en-GB" dirty="0"/>
              <a:t>pattern information to the local file system through </a:t>
            </a:r>
            <a:r>
              <a:rPr lang="en-GB" dirty="0" smtClean="0"/>
              <a:t>the </a:t>
            </a:r>
            <a:r>
              <a:rPr lang="en-GB" dirty="0" err="1" smtClean="0"/>
              <a:t>posix_fadvise</a:t>
            </a:r>
            <a:r>
              <a:rPr lang="en-GB" dirty="0" smtClean="0"/>
              <a:t> [2] </a:t>
            </a:r>
            <a:r>
              <a:rPr lang="en-GB" dirty="0"/>
              <a:t>system </a:t>
            </a:r>
            <a:r>
              <a:rPr lang="en-GB" dirty="0" smtClean="0"/>
              <a:t>call:</a:t>
            </a:r>
          </a:p>
          <a:p>
            <a:pPr algn="ctr"/>
            <a:r>
              <a:rPr lang="en-GB" b="1" dirty="0" err="1">
                <a:latin typeface="Courier New" panose="02070309020205020404" pitchFamily="49" charset="0"/>
                <a:cs typeface="Courier New" panose="02070309020205020404" pitchFamily="49" charset="0"/>
              </a:rPr>
              <a:t>i</a:t>
            </a:r>
            <a:r>
              <a:rPr lang="en-GB" b="1" dirty="0" err="1" smtClean="0">
                <a:latin typeface="Courier New" panose="02070309020205020404" pitchFamily="49" charset="0"/>
                <a:cs typeface="Courier New" panose="02070309020205020404" pitchFamily="49" charset="0"/>
              </a:rPr>
              <a:t>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posix_fadvise</a:t>
            </a:r>
            <a:r>
              <a:rPr lang="en-GB" dirty="0" smtClean="0">
                <a:latin typeface="Courier New" panose="02070309020205020404" pitchFamily="49" charset="0"/>
                <a:cs typeface="Courier New" panose="02070309020205020404" pitchFamily="49" charset="0"/>
              </a:rPr>
              <a:t>(</a:t>
            </a:r>
            <a:r>
              <a:rPr lang="en-GB" b="1"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fd</a:t>
            </a:r>
            <a:r>
              <a:rPr lang="en-GB" dirty="0" smtClean="0">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off_t</a:t>
            </a:r>
            <a:r>
              <a:rPr lang="en-GB" dirty="0" smtClean="0">
                <a:latin typeface="Courier New" panose="02070309020205020404" pitchFamily="49" charset="0"/>
                <a:cs typeface="Courier New" panose="02070309020205020404" pitchFamily="49" charset="0"/>
              </a:rPr>
              <a:t> offset, </a:t>
            </a:r>
            <a:r>
              <a:rPr lang="en-GB" b="1" dirty="0" err="1" smtClean="0">
                <a:latin typeface="Courier New" panose="02070309020205020404" pitchFamily="49" charset="0"/>
                <a:cs typeface="Courier New" panose="02070309020205020404" pitchFamily="49" charset="0"/>
              </a:rPr>
              <a:t>off_t</a:t>
            </a:r>
            <a:r>
              <a:rPr lang="en-GB" dirty="0" smtClean="0">
                <a:latin typeface="Courier New" panose="02070309020205020404" pitchFamily="49" charset="0"/>
                <a:cs typeface="Courier New" panose="02070309020205020404" pitchFamily="49" charset="0"/>
              </a:rPr>
              <a:t> length, </a:t>
            </a:r>
            <a:r>
              <a:rPr lang="en-GB" b="1"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advice)</a:t>
            </a:r>
            <a:endParaRPr lang="en-GB" dirty="0" smtClean="0"/>
          </a:p>
          <a:p>
            <a:pPr algn="just"/>
            <a:r>
              <a:rPr lang="en-GB" dirty="0" smtClean="0"/>
              <a:t>The </a:t>
            </a:r>
            <a:r>
              <a:rPr lang="en-GB" dirty="0"/>
              <a:t>file system can </a:t>
            </a:r>
            <a:r>
              <a:rPr lang="en-GB" dirty="0" smtClean="0"/>
              <a:t>use this </a:t>
            </a:r>
            <a:r>
              <a:rPr lang="en-GB" dirty="0"/>
              <a:t>information to improve page cache efficiency, for example</a:t>
            </a:r>
            <a:r>
              <a:rPr lang="en-GB" dirty="0" smtClean="0"/>
              <a:t>, by </a:t>
            </a:r>
            <a:r>
              <a:rPr lang="en-GB" dirty="0"/>
              <a:t>prefetching (or releasing) data that will (or will not) </a:t>
            </a:r>
            <a:r>
              <a:rPr lang="en-GB" dirty="0" smtClean="0"/>
              <a:t>be required </a:t>
            </a:r>
            <a:r>
              <a:rPr lang="en-GB" dirty="0"/>
              <a:t>soon in the future or by disabling read-ahead in </a:t>
            </a:r>
            <a:r>
              <a:rPr lang="en-GB" dirty="0" smtClean="0"/>
              <a:t>the case </a:t>
            </a:r>
            <a:r>
              <a:rPr lang="en-GB" dirty="0"/>
              <a:t>of random read patterns</a:t>
            </a:r>
            <a:r>
              <a:rPr lang="en-GB" dirty="0" smtClean="0"/>
              <a:t>. Table 1 summarizes all the advice accepted by the system call</a:t>
            </a:r>
            <a:r>
              <a:rPr lang="en-GB" dirty="0" smtClean="0"/>
              <a:t>.</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r>
              <a:rPr lang="en-US" dirty="0" smtClean="0"/>
              <a:t/>
            </a:r>
            <a:br>
              <a:rPr lang="en-US" dirty="0" smtClean="0"/>
            </a:br>
            <a:r>
              <a:rPr lang="en-US" dirty="0" smtClean="0"/>
              <a:t>The </a:t>
            </a:r>
            <a:r>
              <a:rPr lang="en-US" dirty="0" smtClean="0"/>
              <a:t>General Parallel File System (GPFS) compensates for the lack of POSIX advice support through a hints API that users can access by linking their programs against a service library. Hints are passed to GPFS through the </a:t>
            </a:r>
            <a:r>
              <a:rPr lang="en-US" dirty="0" err="1" smtClean="0"/>
              <a:t>gpfs_fcntl</a:t>
            </a:r>
            <a:r>
              <a:rPr lang="en-US" dirty="0" smtClean="0"/>
              <a:t> [3] function and can be used to guide prefetching of file blocks in the page pool (GPFS cache memory):</a:t>
            </a:r>
          </a:p>
          <a:p>
            <a:pPr algn="ctr"/>
            <a:r>
              <a:rPr lang="en-GB" b="1"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gpfs_fcntl</a:t>
            </a:r>
            <a:r>
              <a:rPr lang="en-GB" dirty="0" smtClean="0">
                <a:latin typeface="Courier New" panose="02070309020205020404" pitchFamily="49" charset="0"/>
                <a:cs typeface="Courier New" panose="02070309020205020404" pitchFamily="49" charset="0"/>
              </a:rPr>
              <a:t>(</a:t>
            </a:r>
            <a:r>
              <a:rPr lang="en-GB" b="1"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fileDesc</a:t>
            </a:r>
            <a:r>
              <a:rPr lang="en-GB"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void</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fcntlArgP</a:t>
            </a:r>
            <a:r>
              <a:rPr lang="en-GB" dirty="0" smtClean="0">
                <a:latin typeface="Courier New" panose="02070309020205020404" pitchFamily="49" charset="0"/>
                <a:cs typeface="Courier New" panose="02070309020205020404" pitchFamily="49" charset="0"/>
              </a:rPr>
              <a:t>)</a:t>
            </a:r>
          </a:p>
          <a:p>
            <a:pPr algn="ctr"/>
            <a:endParaRPr lang="en-GB" dirty="0"/>
          </a:p>
          <a:p>
            <a:pPr algn="just"/>
            <a:endParaRPr lang="en-US" dirty="0" smtClean="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r>
              <a:rPr lang="en-US" dirty="0" smtClean="0"/>
              <a:t>Table 2 summarizes the available hints and corresponding data structure to be passed to GPFS as </a:t>
            </a:r>
            <a:r>
              <a:rPr lang="en-US" dirty="0" err="1" smtClean="0">
                <a:latin typeface="Courier New" panose="02070309020205020404" pitchFamily="49" charset="0"/>
                <a:cs typeface="Courier New" panose="02070309020205020404" pitchFamily="49" charset="0"/>
              </a:rPr>
              <a:t>fcntlArgP</a:t>
            </a:r>
            <a:r>
              <a:rPr lang="en-US" dirty="0" smtClean="0"/>
              <a:t> argument in the previous routine.</a:t>
            </a:r>
          </a:p>
        </p:txBody>
      </p:sp>
      <p:sp>
        <p:nvSpPr>
          <p:cNvPr id="26" name="Text Placeholder 25"/>
          <p:cNvSpPr>
            <a:spLocks noGrp="1"/>
          </p:cNvSpPr>
          <p:nvPr>
            <p:ph type="body" sz="quarter" idx="20"/>
          </p:nvPr>
        </p:nvSpPr>
        <p:spPr>
          <a:xfrm>
            <a:off x="1099092" y="16939906"/>
            <a:ext cx="15835312" cy="857368"/>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Background on Guided I/O Interfaces</a:t>
            </a:r>
            <a:endParaRPr lang="en-US" dirty="0">
              <a:solidFill>
                <a:schemeClr val="tx1"/>
              </a:solidFill>
            </a:endParaRPr>
          </a:p>
        </p:txBody>
      </p:sp>
      <p:sp>
        <p:nvSpPr>
          <p:cNvPr id="27" name="Text Placeholder 26"/>
          <p:cNvSpPr>
            <a:spLocks noGrp="1"/>
          </p:cNvSpPr>
          <p:nvPr>
            <p:ph type="body" sz="quarter" idx="21"/>
          </p:nvPr>
        </p:nvSpPr>
        <p:spPr>
          <a:xfrm>
            <a:off x="17679990" y="23432978"/>
            <a:ext cx="15833456" cy="2472476"/>
          </a:xfrm>
        </p:spPr>
        <p:txBody>
          <a:bodyPr/>
          <a:lstStyle/>
          <a:p>
            <a:pPr algn="just"/>
            <a:r>
              <a:rPr lang="en-GB" dirty="0"/>
              <a:t>Lustre is a high performance parallel file system </a:t>
            </a:r>
            <a:r>
              <a:rPr lang="en-GB" dirty="0" smtClean="0"/>
              <a:t>for Linux </a:t>
            </a:r>
            <a:r>
              <a:rPr lang="en-GB" dirty="0"/>
              <a:t>clusters. It works in kernel space and takes </a:t>
            </a:r>
            <a:r>
              <a:rPr lang="en-GB" dirty="0" smtClean="0"/>
              <a:t>advantage of </a:t>
            </a:r>
            <a:r>
              <a:rPr lang="en-GB" dirty="0"/>
              <a:t>the available page cache infrastructure. Additionally, </a:t>
            </a:r>
            <a:r>
              <a:rPr lang="en-GB" dirty="0" smtClean="0"/>
              <a:t>it extends </a:t>
            </a:r>
            <a:r>
              <a:rPr lang="en-GB" dirty="0"/>
              <a:t>POSIX read and write operations with </a:t>
            </a:r>
            <a:r>
              <a:rPr lang="en-GB" dirty="0" smtClean="0"/>
              <a:t>distributed locks </a:t>
            </a:r>
            <a:r>
              <a:rPr lang="en-GB" dirty="0"/>
              <a:t>to provide data consistency across the whole </a:t>
            </a:r>
            <a:r>
              <a:rPr lang="en-GB" dirty="0" smtClean="0"/>
              <a:t>cluster. Even </a:t>
            </a:r>
            <a:r>
              <a:rPr lang="en-GB" dirty="0"/>
              <a:t>though Lustre makes use of the Linux kernel </a:t>
            </a:r>
            <a:r>
              <a:rPr lang="en-GB" dirty="0" smtClean="0"/>
              <a:t>page cache</a:t>
            </a:r>
            <a:r>
              <a:rPr lang="en-GB" dirty="0"/>
              <a:t>, the previously described POSIX advice </a:t>
            </a:r>
            <a:r>
              <a:rPr lang="en-GB" dirty="0" err="1"/>
              <a:t>syscall</a:t>
            </a:r>
            <a:r>
              <a:rPr lang="en-GB" dirty="0"/>
              <a:t> has </a:t>
            </a:r>
            <a:r>
              <a:rPr lang="en-GB" dirty="0" smtClean="0"/>
              <a:t>no effect </a:t>
            </a:r>
            <a:r>
              <a:rPr lang="en-GB" dirty="0"/>
              <a:t>on </a:t>
            </a:r>
            <a:r>
              <a:rPr lang="en-GB" dirty="0" smtClean="0"/>
              <a:t>Lustre</a:t>
            </a:r>
            <a:r>
              <a:rPr lang="en-GB" dirty="0"/>
              <a:t> </a:t>
            </a:r>
            <a:r>
              <a:rPr lang="en-GB" dirty="0" smtClean="0"/>
              <a:t>(Figure 4).</a:t>
            </a:r>
            <a:endParaRPr lang="en-US" dirty="0"/>
          </a:p>
        </p:txBody>
      </p:sp>
      <p:sp>
        <p:nvSpPr>
          <p:cNvPr id="28" name="Text Placeholder 27"/>
          <p:cNvSpPr>
            <a:spLocks noGrp="1"/>
          </p:cNvSpPr>
          <p:nvPr>
            <p:ph type="body" sz="quarter" idx="22"/>
          </p:nvPr>
        </p:nvSpPr>
        <p:spPr>
          <a:xfrm>
            <a:off x="17679990" y="22581515"/>
            <a:ext cx="15833456" cy="857368"/>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POSIX Advice Integration with </a:t>
            </a:r>
            <a:r>
              <a:rPr lang="en-US" dirty="0" err="1" smtClean="0">
                <a:solidFill>
                  <a:schemeClr val="tx1"/>
                </a:solidFill>
              </a:rPr>
              <a:t>Lustre</a:t>
            </a:r>
            <a:endParaRPr lang="en-US" dirty="0">
              <a:solidFill>
                <a:schemeClr val="tx1"/>
              </a:solidFill>
            </a:endParaRPr>
          </a:p>
        </p:txBody>
      </p:sp>
      <p:sp>
        <p:nvSpPr>
          <p:cNvPr id="29" name="Text Placeholder 28"/>
          <p:cNvSpPr>
            <a:spLocks noGrp="1"/>
          </p:cNvSpPr>
          <p:nvPr>
            <p:ph type="body" sz="quarter" idx="23"/>
          </p:nvPr>
        </p:nvSpPr>
        <p:spPr>
          <a:xfrm>
            <a:off x="17689252" y="6420045"/>
            <a:ext cx="15833456" cy="3112914"/>
          </a:xfrm>
        </p:spPr>
        <p:txBody>
          <a:bodyPr/>
          <a:lstStyle/>
          <a:p>
            <a:pPr algn="just"/>
            <a:r>
              <a:rPr lang="en-US" dirty="0" smtClean="0"/>
              <a:t>The proposed advice infrastructure communicates file I/O pattern information to the file system on behalf of running applications using a dedicated process that we call </a:t>
            </a:r>
            <a:r>
              <a:rPr lang="en-US" i="1" dirty="0" smtClean="0"/>
              <a:t>Advice Manager</a:t>
            </a:r>
            <a:r>
              <a:rPr lang="en-US" dirty="0" smtClean="0"/>
              <a:t>. Processes access their files using an </a:t>
            </a:r>
            <a:r>
              <a:rPr lang="en-US" i="1" dirty="0" smtClean="0"/>
              <a:t>Interposing I/O Library</a:t>
            </a:r>
            <a:r>
              <a:rPr lang="en-US" dirty="0"/>
              <a:t> </a:t>
            </a:r>
            <a:r>
              <a:rPr lang="en-US" dirty="0" smtClean="0"/>
              <a:t>that transparently forwards intercepted requests to the local </a:t>
            </a:r>
            <a:r>
              <a:rPr lang="en-US" i="1" dirty="0" smtClean="0"/>
              <a:t>Advice Manager</a:t>
            </a:r>
            <a:r>
              <a:rPr lang="en-US" dirty="0" smtClean="0"/>
              <a:t>. This uses </a:t>
            </a:r>
            <a:r>
              <a:rPr lang="en-US" dirty="0" err="1" smtClean="0">
                <a:latin typeface="Courier New" panose="02070309020205020404" pitchFamily="49" charset="0"/>
                <a:cs typeface="Courier New" panose="02070309020205020404" pitchFamily="49" charset="0"/>
              </a:rPr>
              <a:t>posix_fadvise</a:t>
            </a:r>
            <a:r>
              <a:rPr lang="en-US" dirty="0" smtClean="0"/>
              <a:t> and </a:t>
            </a:r>
            <a:r>
              <a:rPr lang="en-US" dirty="0" err="1" smtClean="0">
                <a:latin typeface="Courier New" panose="02070309020205020404" pitchFamily="49" charset="0"/>
                <a:cs typeface="Courier New" panose="02070309020205020404" pitchFamily="49" charset="0"/>
              </a:rPr>
              <a:t>gpfs_fcntl</a:t>
            </a:r>
            <a:r>
              <a:rPr lang="en-US" dirty="0" smtClean="0"/>
              <a:t> to </a:t>
            </a:r>
            <a:r>
              <a:rPr lang="en-US" dirty="0" err="1" smtClean="0"/>
              <a:t>prefetch</a:t>
            </a:r>
            <a:r>
              <a:rPr lang="en-US" dirty="0" smtClean="0"/>
              <a:t> (or release) data into (or from) the client’s file system data cache (Figure 1).</a:t>
            </a:r>
            <a:endParaRPr lang="en-US" dirty="0"/>
          </a:p>
        </p:txBody>
      </p:sp>
      <p:sp>
        <p:nvSpPr>
          <p:cNvPr id="30" name="Text Placeholder 29"/>
          <p:cNvSpPr>
            <a:spLocks noGrp="1"/>
          </p:cNvSpPr>
          <p:nvPr>
            <p:ph type="body" sz="quarter" idx="24"/>
          </p:nvPr>
        </p:nvSpPr>
        <p:spPr>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Proposed Solution</a:t>
            </a:r>
            <a:endParaRPr lang="en-US" dirty="0">
              <a:solidFill>
                <a:schemeClr val="tx1"/>
              </a:solidFill>
            </a:endParaRPr>
          </a:p>
        </p:txBody>
      </p:sp>
      <p:sp>
        <p:nvSpPr>
          <p:cNvPr id="31" name="Text Placeholder 30"/>
          <p:cNvSpPr>
            <a:spLocks noGrp="1"/>
          </p:cNvSpPr>
          <p:nvPr>
            <p:ph type="body" sz="quarter" idx="25"/>
          </p:nvPr>
        </p:nvSpPr>
        <p:spPr>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Evaluation</a:t>
            </a:r>
            <a:endParaRPr lang="en-US" dirty="0">
              <a:solidFill>
                <a:schemeClr val="tx1"/>
              </a:solidFill>
            </a:endParaRPr>
          </a:p>
        </p:txBody>
      </p:sp>
      <p:sp>
        <p:nvSpPr>
          <p:cNvPr id="225" name="Text Placeholder 224"/>
          <p:cNvSpPr>
            <a:spLocks noGrp="1"/>
          </p:cNvSpPr>
          <p:nvPr>
            <p:ph type="body" sz="quarter" idx="26"/>
          </p:nvPr>
        </p:nvSpPr>
        <p:spPr>
          <a:xfrm>
            <a:off x="34295031" y="6420045"/>
            <a:ext cx="15838700" cy="3974688"/>
          </a:xfrm>
        </p:spPr>
        <p:txBody>
          <a:bodyPr/>
          <a:lstStyle/>
          <a:p>
            <a:pPr algn="just"/>
            <a:r>
              <a:rPr lang="en-GB" dirty="0"/>
              <a:t>We evaluate the performance of our infrastructure </a:t>
            </a:r>
            <a:r>
              <a:rPr lang="en-GB" dirty="0" smtClean="0"/>
              <a:t>using </a:t>
            </a:r>
            <a:r>
              <a:rPr lang="en-GB" dirty="0"/>
              <a:t>the </a:t>
            </a:r>
            <a:r>
              <a:rPr lang="en-GB" dirty="0" smtClean="0"/>
              <a:t>execution </a:t>
            </a:r>
            <a:r>
              <a:rPr lang="en-GB" dirty="0"/>
              <a:t>time </a:t>
            </a:r>
            <a:r>
              <a:rPr lang="en-GB" dirty="0" smtClean="0"/>
              <a:t>and </a:t>
            </a:r>
            <a:r>
              <a:rPr lang="en-GB" dirty="0" smtClean="0"/>
              <a:t>the number </a:t>
            </a:r>
            <a:r>
              <a:rPr lang="en-GB" dirty="0"/>
              <a:t>of reads completed by every target file system: ext4</a:t>
            </a:r>
            <a:r>
              <a:rPr lang="en-GB" dirty="0" smtClean="0"/>
              <a:t>, Lustre </a:t>
            </a:r>
            <a:r>
              <a:rPr lang="en-GB" dirty="0"/>
              <a:t>and GPFS. Our </a:t>
            </a:r>
            <a:r>
              <a:rPr lang="en-GB" dirty="0" err="1"/>
              <a:t>testbed</a:t>
            </a:r>
            <a:r>
              <a:rPr lang="en-GB" dirty="0"/>
              <a:t> is composed by </a:t>
            </a:r>
            <a:r>
              <a:rPr lang="en-GB" dirty="0" smtClean="0"/>
              <a:t>a </a:t>
            </a:r>
            <a:r>
              <a:rPr lang="en-GB" dirty="0"/>
              <a:t>test cluster of seven </a:t>
            </a:r>
            <a:r>
              <a:rPr lang="en-GB" dirty="0" smtClean="0"/>
              <a:t>nodes (intended </a:t>
            </a:r>
            <a:r>
              <a:rPr lang="en-GB" dirty="0"/>
              <a:t>to </a:t>
            </a:r>
            <a:r>
              <a:rPr lang="en-GB" dirty="0" smtClean="0"/>
              <a:t>evaluate the </a:t>
            </a:r>
            <a:r>
              <a:rPr lang="en-GB" dirty="0"/>
              <a:t>proposed Linux kernel modification with the </a:t>
            </a:r>
            <a:r>
              <a:rPr lang="en-GB" dirty="0" smtClean="0"/>
              <a:t>Lustre file </a:t>
            </a:r>
            <a:r>
              <a:rPr lang="en-GB" dirty="0" smtClean="0"/>
              <a:t>system) </a:t>
            </a:r>
            <a:r>
              <a:rPr lang="en-GB" dirty="0"/>
              <a:t>and the </a:t>
            </a:r>
            <a:r>
              <a:rPr lang="en-GB" dirty="0" err="1"/>
              <a:t>Mogon</a:t>
            </a:r>
            <a:r>
              <a:rPr lang="en-GB" dirty="0"/>
              <a:t> </a:t>
            </a:r>
            <a:r>
              <a:rPr lang="en-GB" dirty="0" smtClean="0"/>
              <a:t>cluster (the </a:t>
            </a:r>
            <a:r>
              <a:rPr lang="en-GB" dirty="0" smtClean="0"/>
              <a:t>production system </a:t>
            </a:r>
            <a:r>
              <a:rPr lang="en-GB" dirty="0"/>
              <a:t>at the </a:t>
            </a:r>
            <a:r>
              <a:rPr lang="en-GB" dirty="0" smtClean="0"/>
              <a:t>ZDV). </a:t>
            </a:r>
            <a:r>
              <a:rPr lang="en-GB" dirty="0"/>
              <a:t>The target </a:t>
            </a:r>
            <a:r>
              <a:rPr lang="en-GB" dirty="0" smtClean="0"/>
              <a:t>application </a:t>
            </a:r>
            <a:r>
              <a:rPr lang="en-GB" dirty="0"/>
              <a:t>used </a:t>
            </a:r>
            <a:r>
              <a:rPr lang="en-GB" dirty="0" smtClean="0"/>
              <a:t>to evaluate </a:t>
            </a:r>
            <a:r>
              <a:rPr lang="en-GB" dirty="0"/>
              <a:t>our advice infrastructure is written using ‘ROOT’, </a:t>
            </a:r>
            <a:r>
              <a:rPr lang="en-GB" dirty="0" smtClean="0"/>
              <a:t>an object-oriented </a:t>
            </a:r>
            <a:r>
              <a:rPr lang="en-GB" dirty="0"/>
              <a:t>framework widely adopted </a:t>
            </a:r>
            <a:r>
              <a:rPr lang="en-GB" dirty="0" smtClean="0"/>
              <a:t>to </a:t>
            </a:r>
            <a:r>
              <a:rPr lang="en-GB" dirty="0"/>
              <a:t>build software for </a:t>
            </a:r>
            <a:r>
              <a:rPr lang="en-GB" dirty="0" smtClean="0"/>
              <a:t>data analysis</a:t>
            </a:r>
            <a:r>
              <a:rPr lang="en-GB" dirty="0"/>
              <a:t>. The application </a:t>
            </a:r>
            <a:r>
              <a:rPr lang="en-GB" dirty="0" err="1"/>
              <a:t>analyzes</a:t>
            </a:r>
            <a:r>
              <a:rPr lang="en-GB" dirty="0"/>
              <a:t> data read from an input </a:t>
            </a:r>
            <a:r>
              <a:rPr lang="en-GB" dirty="0" smtClean="0"/>
              <a:t>file in </a:t>
            </a:r>
            <a:r>
              <a:rPr lang="en-GB" dirty="0"/>
              <a:t>the ‘ROOT’ format (structured file </a:t>
            </a:r>
            <a:r>
              <a:rPr lang="en-GB" dirty="0" smtClean="0"/>
              <a:t>format of 5GiB). Figure </a:t>
            </a:r>
            <a:r>
              <a:rPr lang="en-GB" dirty="0"/>
              <a:t>5</a:t>
            </a:r>
            <a:r>
              <a:rPr lang="en-GB" dirty="0" smtClean="0"/>
              <a:t> </a:t>
            </a:r>
            <a:r>
              <a:rPr lang="en-GB" dirty="0"/>
              <a:t>shows the I/O pattern of the </a:t>
            </a:r>
            <a:r>
              <a:rPr lang="en-GB" dirty="0" smtClean="0"/>
              <a:t>application. </a:t>
            </a:r>
            <a:endParaRPr lang="en-US" dirty="0"/>
          </a:p>
        </p:txBody>
      </p:sp>
      <p:sp>
        <p:nvSpPr>
          <p:cNvPr id="226" name="Text Placeholder 225"/>
          <p:cNvSpPr>
            <a:spLocks noGrp="1"/>
          </p:cNvSpPr>
          <p:nvPr>
            <p:ph type="body" sz="quarter" idx="27"/>
          </p:nvPr>
        </p:nvSpPr>
        <p:spPr>
          <a:xfrm>
            <a:off x="34295031" y="21356682"/>
            <a:ext cx="15838700" cy="857368"/>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Related Work &amp; Conclusion</a:t>
            </a:r>
            <a:endParaRPr lang="en-US" dirty="0">
              <a:solidFill>
                <a:schemeClr val="tx1"/>
              </a:solidFill>
            </a:endParaRPr>
          </a:p>
        </p:txBody>
      </p:sp>
      <p:sp>
        <p:nvSpPr>
          <p:cNvPr id="227" name="Text Placeholder 226"/>
          <p:cNvSpPr>
            <a:spLocks noGrp="1"/>
          </p:cNvSpPr>
          <p:nvPr>
            <p:ph type="body" sz="quarter" idx="28"/>
          </p:nvPr>
        </p:nvSpPr>
        <p:spPr>
          <a:xfrm>
            <a:off x="34292096" y="22314244"/>
            <a:ext cx="15844570" cy="2696683"/>
          </a:xfrm>
        </p:spPr>
        <p:txBody>
          <a:bodyPr/>
          <a:lstStyle/>
          <a:p>
            <a:pPr algn="just"/>
            <a:r>
              <a:rPr lang="en-GB" dirty="0"/>
              <a:t>Before us, other works have used data prefetching to </a:t>
            </a:r>
            <a:r>
              <a:rPr lang="en-GB" dirty="0" smtClean="0"/>
              <a:t>boost applications </a:t>
            </a:r>
            <a:r>
              <a:rPr lang="en-GB" dirty="0"/>
              <a:t>performance </a:t>
            </a:r>
            <a:r>
              <a:rPr lang="en-GB" dirty="0" smtClean="0"/>
              <a:t>[</a:t>
            </a:r>
            <a:r>
              <a:rPr lang="en-GB" dirty="0"/>
              <a:t>7</a:t>
            </a:r>
            <a:r>
              <a:rPr lang="en-GB" dirty="0" smtClean="0"/>
              <a:t>] [8] [9]. </a:t>
            </a:r>
            <a:r>
              <a:rPr lang="en-GB" dirty="0"/>
              <a:t>Our approach </a:t>
            </a:r>
            <a:r>
              <a:rPr lang="en-GB" dirty="0" smtClean="0"/>
              <a:t>differs from </a:t>
            </a:r>
            <a:r>
              <a:rPr lang="en-GB" dirty="0"/>
              <a:t>those works since we do not rely on precise I/O pattern</a:t>
            </a:r>
          </a:p>
          <a:p>
            <a:pPr algn="just"/>
            <a:r>
              <a:rPr lang="en-GB" dirty="0"/>
              <a:t>information to predict and </a:t>
            </a:r>
            <a:r>
              <a:rPr lang="en-GB" dirty="0" err="1"/>
              <a:t>prefetch</a:t>
            </a:r>
            <a:r>
              <a:rPr lang="en-GB" dirty="0"/>
              <a:t> every </a:t>
            </a:r>
            <a:r>
              <a:rPr lang="en-GB" dirty="0" err="1"/>
              <a:t>chunck</a:t>
            </a:r>
            <a:r>
              <a:rPr lang="en-GB" dirty="0"/>
              <a:t> of data </a:t>
            </a:r>
            <a:r>
              <a:rPr lang="en-GB" dirty="0" smtClean="0"/>
              <a:t>in advance</a:t>
            </a:r>
            <a:r>
              <a:rPr lang="en-GB" dirty="0"/>
              <a:t>. Instead we use data </a:t>
            </a:r>
            <a:r>
              <a:rPr lang="en-GB" dirty="0" smtClean="0"/>
              <a:t> prefetching </a:t>
            </a:r>
            <a:r>
              <a:rPr lang="en-GB" dirty="0"/>
              <a:t>to group many </a:t>
            </a:r>
            <a:r>
              <a:rPr lang="en-GB" dirty="0" smtClean="0"/>
              <a:t>small requests </a:t>
            </a:r>
            <a:r>
              <a:rPr lang="en-GB" dirty="0"/>
              <a:t>in a few big ones, improving </a:t>
            </a:r>
            <a:r>
              <a:rPr lang="en-GB" dirty="0" smtClean="0"/>
              <a:t>applications performance and </a:t>
            </a:r>
            <a:r>
              <a:rPr lang="en-GB" dirty="0"/>
              <a:t>utilization of the whole storage system.</a:t>
            </a:r>
            <a:endParaRPr lang="en-US" dirty="0"/>
          </a:p>
        </p:txBody>
      </p:sp>
      <p:sp>
        <p:nvSpPr>
          <p:cNvPr id="228" name="Text Placeholder 227"/>
          <p:cNvSpPr>
            <a:spLocks noGrp="1"/>
          </p:cNvSpPr>
          <p:nvPr>
            <p:ph type="body" sz="quarter" idx="29"/>
          </p:nvPr>
        </p:nvSpPr>
        <p:spPr>
          <a:xfrm>
            <a:off x="34295031" y="24927109"/>
            <a:ext cx="15838700" cy="857368"/>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References</a:t>
            </a:r>
            <a:endParaRPr lang="en-US" dirty="0">
              <a:solidFill>
                <a:schemeClr val="tx1"/>
              </a:solidFill>
            </a:endParaRPr>
          </a:p>
        </p:txBody>
      </p:sp>
      <p:sp>
        <p:nvSpPr>
          <p:cNvPr id="229" name="Text Placeholder 228"/>
          <p:cNvSpPr>
            <a:spLocks noGrp="1"/>
          </p:cNvSpPr>
          <p:nvPr>
            <p:ph type="body" sz="quarter" idx="30"/>
          </p:nvPr>
        </p:nvSpPr>
        <p:spPr>
          <a:xfrm>
            <a:off x="34292096" y="25843107"/>
            <a:ext cx="15844570" cy="7062131"/>
          </a:xfrm>
        </p:spPr>
        <p:txBody>
          <a:bodyPr/>
          <a:lstStyle/>
          <a:p>
            <a:pPr marL="514350" indent="-514350">
              <a:buAutoNum type="arabicPeriod"/>
            </a:pPr>
            <a:r>
              <a:rPr lang="en-US" dirty="0" smtClean="0"/>
              <a:t>ROOT, A data analysis framework. </a:t>
            </a:r>
            <a:r>
              <a:rPr lang="en-US" dirty="0" smtClean="0">
                <a:hlinkClick r:id="rId3"/>
              </a:rPr>
              <a:t>http://root.cern.ch/drupal</a:t>
            </a:r>
            <a:r>
              <a:rPr lang="en-US" dirty="0" smtClean="0"/>
              <a:t>.</a:t>
            </a:r>
          </a:p>
          <a:p>
            <a:pPr marL="514350" indent="-514350">
              <a:buAutoNum type="arabicPeriod"/>
            </a:pPr>
            <a:r>
              <a:rPr lang="en-US" dirty="0" err="1"/>
              <a:t>p</a:t>
            </a:r>
            <a:r>
              <a:rPr lang="en-US" dirty="0" err="1" smtClean="0"/>
              <a:t>osix_fadvise</a:t>
            </a:r>
            <a:r>
              <a:rPr lang="en-US" dirty="0" smtClean="0"/>
              <a:t>. </a:t>
            </a:r>
            <a:r>
              <a:rPr lang="en-US" dirty="0" smtClean="0">
                <a:hlinkClick r:id="rId4"/>
              </a:rPr>
              <a:t>http://linux.die.net/man/2/posix_fadvise</a:t>
            </a:r>
            <a:r>
              <a:rPr lang="en-US" dirty="0" smtClean="0"/>
              <a:t>.</a:t>
            </a:r>
          </a:p>
          <a:p>
            <a:pPr marL="514350" indent="-514350">
              <a:buAutoNum type="arabicPeriod"/>
            </a:pPr>
            <a:r>
              <a:rPr lang="en-US" dirty="0" err="1" smtClean="0"/>
              <a:t>gpfs_fcntl</a:t>
            </a:r>
            <a:r>
              <a:rPr lang="en-US" dirty="0" smtClean="0"/>
              <a:t> subroutine. </a:t>
            </a:r>
            <a:r>
              <a:rPr lang="en-GB" dirty="0">
                <a:hlinkClick r:id="rId5"/>
              </a:rPr>
              <a:t>https://</a:t>
            </a:r>
            <a:r>
              <a:rPr lang="en-GB" dirty="0" smtClean="0">
                <a:hlinkClick r:id="rId5"/>
              </a:rPr>
              <a:t>publib.boulder.ibm.com/infocenter/clresctr/vxrx/index.jsp?topic</a:t>
            </a:r>
            <a:r>
              <a:rPr lang="en-GB" dirty="0">
                <a:hlinkClick r:id="rId5"/>
              </a:rPr>
              <a:t>=%</a:t>
            </a:r>
            <a:r>
              <a:rPr lang="en-GB" dirty="0" smtClean="0">
                <a:hlinkClick r:id="rId5"/>
              </a:rPr>
              <a:t>2Fcom.ibm.cluster.gpfs.v3r5.gpfs100.doc%2Fbl1adm_fcntl.htm</a:t>
            </a:r>
            <a:r>
              <a:rPr lang="en-GB" dirty="0" smtClean="0"/>
              <a:t>.</a:t>
            </a:r>
            <a:endParaRPr lang="en-US" dirty="0" smtClean="0"/>
          </a:p>
          <a:p>
            <a:pPr marL="514350" indent="-514350">
              <a:buAutoNum type="arabicPeriod"/>
            </a:pPr>
            <a:r>
              <a:rPr lang="en-US" dirty="0" smtClean="0"/>
              <a:t>R. Thakur, W. </a:t>
            </a:r>
            <a:r>
              <a:rPr lang="en-US" dirty="0" err="1" smtClean="0"/>
              <a:t>Gropp</a:t>
            </a:r>
            <a:r>
              <a:rPr lang="en-US" dirty="0" smtClean="0"/>
              <a:t>, and E. Lusk, “An abstract-device interface for implementing portable parallel-</a:t>
            </a:r>
            <a:r>
              <a:rPr lang="en-US" dirty="0" err="1" smtClean="0"/>
              <a:t>i</a:t>
            </a:r>
            <a:r>
              <a:rPr lang="en-US" dirty="0" smtClean="0"/>
              <a:t>/o </a:t>
            </a:r>
            <a:r>
              <a:rPr lang="en-US" dirty="0" err="1" smtClean="0"/>
              <a:t>intefaces</a:t>
            </a:r>
            <a:r>
              <a:rPr lang="en-US" dirty="0" smtClean="0"/>
              <a:t>”.</a:t>
            </a:r>
          </a:p>
          <a:p>
            <a:pPr marL="514350" indent="-514350">
              <a:buAutoNum type="arabicPeriod"/>
            </a:pPr>
            <a:r>
              <a:rPr lang="en-US" dirty="0" smtClean="0"/>
              <a:t>R. Thakur, W. </a:t>
            </a:r>
            <a:r>
              <a:rPr lang="en-US" dirty="0" err="1" smtClean="0"/>
              <a:t>Gropp</a:t>
            </a:r>
            <a:r>
              <a:rPr lang="en-US" dirty="0" smtClean="0"/>
              <a:t>, and E. Lusk, “Data sieving and collective i/o in </a:t>
            </a:r>
            <a:r>
              <a:rPr lang="en-US" dirty="0" err="1" smtClean="0"/>
              <a:t>romio</a:t>
            </a:r>
            <a:r>
              <a:rPr lang="en-US" dirty="0" smtClean="0"/>
              <a:t>”.</a:t>
            </a:r>
          </a:p>
          <a:p>
            <a:pPr marL="514350" indent="-514350">
              <a:buAutoNum type="arabicPeriod"/>
            </a:pPr>
            <a:r>
              <a:rPr lang="en-US" dirty="0" smtClean="0"/>
              <a:t>L. Ying, “</a:t>
            </a:r>
            <a:r>
              <a:rPr lang="en-US" dirty="0" err="1" smtClean="0"/>
              <a:t>Lustre</a:t>
            </a:r>
            <a:r>
              <a:rPr lang="en-US" dirty="0" smtClean="0"/>
              <a:t> ADIO collective write driver”.</a:t>
            </a:r>
          </a:p>
          <a:p>
            <a:pPr marL="514350" indent="-514350">
              <a:buAutoNum type="arabicPeriod"/>
            </a:pPr>
            <a:r>
              <a:rPr lang="en-GB" dirty="0" smtClean="0"/>
              <a:t>F</a:t>
            </a:r>
            <a:r>
              <a:rPr lang="en-GB" dirty="0"/>
              <a:t>. Chang and G. A. Gibson, “Automatic i/o hint generation </a:t>
            </a:r>
            <a:r>
              <a:rPr lang="en-GB" dirty="0" smtClean="0"/>
              <a:t>through speculative execution”.</a:t>
            </a:r>
          </a:p>
          <a:p>
            <a:pPr marL="514350" indent="-514350">
              <a:buAutoNum type="arabicPeriod"/>
            </a:pPr>
            <a:r>
              <a:rPr lang="en-GB" dirty="0" smtClean="0"/>
              <a:t>Y. Chen, S. </a:t>
            </a:r>
            <a:r>
              <a:rPr lang="en-GB" dirty="0" err="1" smtClean="0"/>
              <a:t>Byna</a:t>
            </a:r>
            <a:r>
              <a:rPr lang="en-GB" dirty="0" smtClean="0"/>
              <a:t>, X.-H. Sun, R. Thakur, and W. </a:t>
            </a:r>
            <a:r>
              <a:rPr lang="en-GB" dirty="0" err="1" smtClean="0"/>
              <a:t>Gropp</a:t>
            </a:r>
            <a:r>
              <a:rPr lang="en-GB" dirty="0" smtClean="0"/>
              <a:t>, “Hiding i/o latency with pre-execution prefetching for parallel applications”.</a:t>
            </a:r>
          </a:p>
          <a:p>
            <a:pPr marL="514350" indent="-514350">
              <a:buAutoNum type="arabicPeriod"/>
            </a:pPr>
            <a:r>
              <a:rPr lang="en-GB" dirty="0" smtClean="0"/>
              <a:t>S</a:t>
            </a:r>
            <a:r>
              <a:rPr lang="en-GB" dirty="0"/>
              <a:t>. </a:t>
            </a:r>
            <a:r>
              <a:rPr lang="en-GB" dirty="0" err="1"/>
              <a:t>VanDeBogart</a:t>
            </a:r>
            <a:r>
              <a:rPr lang="en-GB" dirty="0"/>
              <a:t>, C. Frost, and E. Kohler, “Reducing seek overhead </a:t>
            </a:r>
            <a:r>
              <a:rPr lang="en-GB" dirty="0" smtClean="0"/>
              <a:t>with application-directed prefetching”.</a:t>
            </a:r>
            <a:endParaRPr lang="en-US" dirty="0"/>
          </a:p>
        </p:txBody>
      </p:sp>
      <p:sp>
        <p:nvSpPr>
          <p:cNvPr id="230" name="Text Placeholder 229"/>
          <p:cNvSpPr>
            <a:spLocks noGrp="1"/>
          </p:cNvSpPr>
          <p:nvPr>
            <p:ph type="body" sz="quarter" idx="150"/>
          </p:nvPr>
        </p:nvSpPr>
        <p:spPr/>
        <p:txBody>
          <a:bodyPr>
            <a:normAutofit fontScale="70000" lnSpcReduction="20000"/>
          </a:bodyPr>
          <a:lstStyle/>
          <a:p>
            <a:r>
              <a:rPr lang="en-US" dirty="0" smtClean="0">
                <a:solidFill>
                  <a:schemeClr val="tx1"/>
                </a:solidFill>
              </a:rPr>
              <a:t>*Emerging Technology Group Seagate Technology </a:t>
            </a:r>
            <a:r>
              <a:rPr lang="en-US" dirty="0" err="1" smtClean="0">
                <a:solidFill>
                  <a:schemeClr val="tx1"/>
                </a:solidFill>
              </a:rPr>
              <a:t>Havant</a:t>
            </a:r>
            <a:r>
              <a:rPr lang="en-US" dirty="0" smtClean="0">
                <a:solidFill>
                  <a:schemeClr val="tx1"/>
                </a:solidFill>
              </a:rPr>
              <a:t>, United Kingdom. Email: {</a:t>
            </a:r>
            <a:r>
              <a:rPr lang="en-US" dirty="0" err="1" smtClean="0">
                <a:solidFill>
                  <a:schemeClr val="tx1"/>
                </a:solidFill>
              </a:rPr>
              <a:t>giuseppe_congiu</a:t>
            </a:r>
            <a:r>
              <a:rPr lang="en-US" dirty="0" smtClean="0">
                <a:solidFill>
                  <a:schemeClr val="tx1"/>
                </a:solidFill>
              </a:rPr>
              <a:t>, </a:t>
            </a:r>
            <a:r>
              <a:rPr lang="en-US" dirty="0" err="1" smtClean="0">
                <a:solidFill>
                  <a:schemeClr val="tx1"/>
                </a:solidFill>
              </a:rPr>
              <a:t>james_morse</a:t>
            </a:r>
            <a:r>
              <a:rPr lang="en-US" dirty="0" smtClean="0">
                <a:solidFill>
                  <a:schemeClr val="tx1"/>
                </a:solidFill>
              </a:rPr>
              <a:t>}@xyratex.com</a:t>
            </a:r>
          </a:p>
          <a:p>
            <a:r>
              <a:rPr lang="en-US" dirty="0">
                <a:solidFill>
                  <a:schemeClr val="tx1"/>
                </a:solidFill>
              </a:rPr>
              <a:t>†</a:t>
            </a:r>
            <a:r>
              <a:rPr lang="en-US" dirty="0" err="1">
                <a:solidFill>
                  <a:schemeClr val="tx1"/>
                </a:solidFill>
              </a:rPr>
              <a:t>Zentrum</a:t>
            </a:r>
            <a:r>
              <a:rPr lang="en-US" dirty="0" smtClean="0">
                <a:solidFill>
                  <a:schemeClr val="tx1"/>
                </a:solidFill>
              </a:rPr>
              <a:t> </a:t>
            </a:r>
            <a:r>
              <a:rPr lang="en-US" dirty="0" err="1" smtClean="0">
                <a:solidFill>
                  <a:schemeClr val="tx1"/>
                </a:solidFill>
              </a:rPr>
              <a:t>für</a:t>
            </a:r>
            <a:r>
              <a:rPr lang="en-US" dirty="0" smtClean="0">
                <a:solidFill>
                  <a:schemeClr val="tx1"/>
                </a:solidFill>
              </a:rPr>
              <a:t> </a:t>
            </a:r>
            <a:r>
              <a:rPr lang="en-US" dirty="0" err="1" smtClean="0">
                <a:solidFill>
                  <a:schemeClr val="tx1"/>
                </a:solidFill>
              </a:rPr>
              <a:t>Datenverarbeitung</a:t>
            </a:r>
            <a:r>
              <a:rPr lang="en-US" dirty="0" smtClean="0">
                <a:solidFill>
                  <a:schemeClr val="tx1"/>
                </a:solidFill>
              </a:rPr>
              <a:t> Johannes Gutenberg-University Mainz, Germany. Email: {</a:t>
            </a:r>
            <a:r>
              <a:rPr lang="en-US" dirty="0" err="1" smtClean="0">
                <a:solidFill>
                  <a:schemeClr val="tx1"/>
                </a:solidFill>
              </a:rPr>
              <a:t>grawinkel</a:t>
            </a:r>
            <a:r>
              <a:rPr lang="en-US" dirty="0" smtClean="0">
                <a:solidFill>
                  <a:schemeClr val="tx1"/>
                </a:solidFill>
              </a:rPr>
              <a:t>, </a:t>
            </a:r>
            <a:r>
              <a:rPr lang="en-US" dirty="0" err="1" smtClean="0">
                <a:solidFill>
                  <a:schemeClr val="tx1"/>
                </a:solidFill>
              </a:rPr>
              <a:t>padua</a:t>
            </a:r>
            <a:r>
              <a:rPr lang="en-US" dirty="0" smtClean="0">
                <a:solidFill>
                  <a:schemeClr val="tx1"/>
                </a:solidFill>
              </a:rPr>
              <a:t>, </a:t>
            </a:r>
            <a:r>
              <a:rPr lang="en-US" dirty="0" err="1" smtClean="0">
                <a:solidFill>
                  <a:schemeClr val="tx1"/>
                </a:solidFill>
              </a:rPr>
              <a:t>t.suess</a:t>
            </a:r>
            <a:r>
              <a:rPr lang="en-US" dirty="0" smtClean="0">
                <a:solidFill>
                  <a:schemeClr val="tx1"/>
                </a:solidFill>
              </a:rPr>
              <a:t>, brinkman}@</a:t>
            </a:r>
            <a:r>
              <a:rPr lang="en-US" dirty="0" smtClean="0">
                <a:solidFill>
                  <a:schemeClr val="tx1"/>
                </a:solidFill>
              </a:rPr>
              <a:t>uni-mainz.de</a:t>
            </a:r>
            <a:endParaRPr lang="en-US" dirty="0">
              <a:solidFill>
                <a:schemeClr val="tx1"/>
              </a:solidFill>
            </a:endParaRPr>
          </a:p>
        </p:txBody>
      </p:sp>
      <p:sp>
        <p:nvSpPr>
          <p:cNvPr id="231" name="Text Placeholder 230"/>
          <p:cNvSpPr>
            <a:spLocks noGrp="1"/>
          </p:cNvSpPr>
          <p:nvPr>
            <p:ph type="body" sz="quarter" idx="151"/>
          </p:nvPr>
        </p:nvSpPr>
        <p:spPr/>
        <p:txBody>
          <a:bodyPr>
            <a:normAutofit fontScale="77500" lnSpcReduction="20000"/>
          </a:bodyPr>
          <a:lstStyle/>
          <a:p>
            <a:r>
              <a:rPr lang="en-US" dirty="0" smtClean="0">
                <a:solidFill>
                  <a:schemeClr val="tx1"/>
                </a:solidFill>
              </a:rPr>
              <a:t>Giuseppe </a:t>
            </a:r>
            <a:r>
              <a:rPr lang="en-US" dirty="0" err="1" smtClean="0">
                <a:solidFill>
                  <a:schemeClr val="tx1"/>
                </a:solidFill>
              </a:rPr>
              <a:t>Congiu</a:t>
            </a:r>
            <a:r>
              <a:rPr lang="en-US" dirty="0" smtClean="0">
                <a:solidFill>
                  <a:schemeClr val="tx1"/>
                </a:solidFill>
              </a:rPr>
              <a:t>*, Matthias </a:t>
            </a:r>
            <a:r>
              <a:rPr lang="en-US" dirty="0" err="1" smtClean="0">
                <a:solidFill>
                  <a:schemeClr val="tx1"/>
                </a:solidFill>
              </a:rPr>
              <a:t>Grawinkel</a:t>
            </a:r>
            <a:r>
              <a:rPr lang="en-US" dirty="0" smtClean="0">
                <a:solidFill>
                  <a:schemeClr val="tx1"/>
                </a:solidFill>
              </a:rPr>
              <a:t>†, </a:t>
            </a:r>
            <a:r>
              <a:rPr lang="en-US" dirty="0">
                <a:solidFill>
                  <a:schemeClr val="tx1"/>
                </a:solidFill>
              </a:rPr>
              <a:t>Federico Padua†, James Morse*, Tim </a:t>
            </a:r>
            <a:r>
              <a:rPr lang="en-US" dirty="0" err="1">
                <a:solidFill>
                  <a:schemeClr val="tx1"/>
                </a:solidFill>
              </a:rPr>
              <a:t>Süß</a:t>
            </a:r>
            <a:r>
              <a:rPr lang="en-US" dirty="0">
                <a:solidFill>
                  <a:schemeClr val="tx1"/>
                </a:solidFill>
              </a:rPr>
              <a:t>†, André </a:t>
            </a:r>
            <a:r>
              <a:rPr lang="en-US" dirty="0" err="1">
                <a:solidFill>
                  <a:schemeClr val="tx1"/>
                </a:solidFill>
              </a:rPr>
              <a:t>Brinkmann</a:t>
            </a:r>
            <a:r>
              <a:rPr lang="en-US" dirty="0">
                <a:solidFill>
                  <a:schemeClr val="tx1"/>
                </a:solidFill>
              </a:rPr>
              <a:t>†</a:t>
            </a:r>
          </a:p>
        </p:txBody>
      </p:sp>
      <p:sp>
        <p:nvSpPr>
          <p:cNvPr id="232" name="Text Placeholder 231"/>
          <p:cNvSpPr>
            <a:spLocks noGrp="1"/>
          </p:cNvSpPr>
          <p:nvPr>
            <p:ph type="body" sz="quarter" idx="153"/>
          </p:nvPr>
        </p:nvSpPr>
        <p:spPr/>
        <p:txBody>
          <a:bodyPr>
            <a:normAutofit fontScale="92500" lnSpcReduction="10000"/>
          </a:bodyPr>
          <a:lstStyle/>
          <a:p>
            <a:r>
              <a:rPr lang="en-US" dirty="0" smtClean="0">
                <a:solidFill>
                  <a:schemeClr val="tx1"/>
                </a:solidFill>
              </a:rPr>
              <a:t>Optimizing Scientific I/O Patterns using Advice Based Knowledge</a:t>
            </a:r>
            <a:endParaRPr lang="en-US" dirty="0">
              <a:solidFill>
                <a:schemeClr val="tx1"/>
              </a:solidFill>
            </a:endParaRPr>
          </a:p>
        </p:txBody>
      </p:sp>
      <p:pic>
        <p:nvPicPr>
          <p:cNvPr id="4098" name="Picture 2" descr="http://goodlogo.com/images/logos/seagate_logo_366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885" y="1099972"/>
            <a:ext cx="47625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tudentenreiter-mainz.de/wp-content/uploads/2013/02/Johannes_Gutenberg-Universit%C3%A4t_Mainz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01331" y="683451"/>
            <a:ext cx="5232400" cy="2709471"/>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28"/>
          <p:cNvSpPr txBox="1">
            <a:spLocks/>
          </p:cNvSpPr>
          <p:nvPr/>
        </p:nvSpPr>
        <p:spPr>
          <a:xfrm>
            <a:off x="17846599" y="13452757"/>
            <a:ext cx="7148512"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1</a:t>
            </a:r>
            <a:r>
              <a:rPr lang="en-GB" sz="2400" dirty="0" smtClean="0"/>
              <a:t>: </a:t>
            </a:r>
            <a:r>
              <a:rPr lang="en-GB" sz="2400" i="1" dirty="0" smtClean="0"/>
              <a:t>I/O software stack of the advice infrastructure.</a:t>
            </a:r>
            <a:endParaRPr lang="en-US" sz="2400" dirty="0"/>
          </a:p>
        </p:txBody>
      </p:sp>
      <p:sp>
        <p:nvSpPr>
          <p:cNvPr id="37" name="Text Placeholder 28"/>
          <p:cNvSpPr txBox="1">
            <a:spLocks/>
          </p:cNvSpPr>
          <p:nvPr/>
        </p:nvSpPr>
        <p:spPr>
          <a:xfrm>
            <a:off x="17689252" y="14365245"/>
            <a:ext cx="15805143" cy="138936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Figure 2 and Figure 3 show, respectively, the detailed architecture of the </a:t>
            </a:r>
            <a:r>
              <a:rPr lang="en-GB" i="1" dirty="0" smtClean="0"/>
              <a:t>Advice Manager  </a:t>
            </a:r>
            <a:r>
              <a:rPr lang="en-GB" dirty="0" smtClean="0"/>
              <a:t>(AM)</a:t>
            </a:r>
            <a:r>
              <a:rPr lang="en-GB" i="1" dirty="0" smtClean="0"/>
              <a:t> </a:t>
            </a:r>
            <a:r>
              <a:rPr lang="en-GB" dirty="0" smtClean="0"/>
              <a:t>module and the prefetching algorithm used in the </a:t>
            </a:r>
            <a:r>
              <a:rPr lang="en-GB" i="1" dirty="0" smtClean="0"/>
              <a:t>Advisor Thread </a:t>
            </a:r>
            <a:r>
              <a:rPr lang="en-GB" dirty="0" smtClean="0"/>
              <a:t>(AT).</a:t>
            </a:r>
            <a:endParaRPr lang="en-US" dirty="0"/>
          </a:p>
        </p:txBody>
      </p:sp>
      <p:sp>
        <p:nvSpPr>
          <p:cNvPr id="38" name="Text Placeholder 28"/>
          <p:cNvSpPr txBox="1">
            <a:spLocks/>
          </p:cNvSpPr>
          <p:nvPr/>
        </p:nvSpPr>
        <p:spPr>
          <a:xfrm>
            <a:off x="24995111" y="8686995"/>
            <a:ext cx="8527600" cy="612912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a:t>The </a:t>
            </a:r>
            <a:r>
              <a:rPr lang="en-GB" i="1" dirty="0"/>
              <a:t>Interposing I/O Library</a:t>
            </a:r>
            <a:r>
              <a:rPr lang="en-GB" dirty="0"/>
              <a:t> controls for which </a:t>
            </a:r>
            <a:r>
              <a:rPr lang="en-GB" dirty="0" smtClean="0"/>
              <a:t>files advice </a:t>
            </a:r>
            <a:r>
              <a:rPr lang="en-GB" dirty="0"/>
              <a:t>or hints should be given, while the </a:t>
            </a:r>
            <a:r>
              <a:rPr lang="en-GB" i="1" dirty="0"/>
              <a:t>Advice </a:t>
            </a:r>
            <a:r>
              <a:rPr lang="en-GB" i="1" dirty="0" smtClean="0"/>
              <a:t>Manager</a:t>
            </a:r>
            <a:r>
              <a:rPr lang="en-GB" dirty="0" smtClean="0"/>
              <a:t> controls </a:t>
            </a:r>
            <a:r>
              <a:rPr lang="en-GB" dirty="0"/>
              <a:t>how much data to </a:t>
            </a:r>
            <a:r>
              <a:rPr lang="en-GB" dirty="0" err="1"/>
              <a:t>prefetch</a:t>
            </a:r>
            <a:r>
              <a:rPr lang="en-GB" dirty="0"/>
              <a:t> (or release) from each file</a:t>
            </a:r>
            <a:r>
              <a:rPr lang="en-GB" dirty="0" smtClean="0"/>
              <a:t>. Monitored </a:t>
            </a:r>
            <a:r>
              <a:rPr lang="en-GB" dirty="0"/>
              <a:t>file paths and prefetching information are </a:t>
            </a:r>
            <a:r>
              <a:rPr lang="en-GB" dirty="0" smtClean="0"/>
              <a:t>contained </a:t>
            </a:r>
            <a:r>
              <a:rPr lang="en-GB" dirty="0"/>
              <a:t>in a configuration file that can be generated either manually </a:t>
            </a:r>
            <a:r>
              <a:rPr lang="en-GB" dirty="0" smtClean="0"/>
              <a:t>or automatically </a:t>
            </a:r>
            <a:r>
              <a:rPr lang="en-GB" dirty="0"/>
              <a:t>once the I/O behaviour of the target </a:t>
            </a:r>
            <a:r>
              <a:rPr lang="en-GB" dirty="0" smtClean="0"/>
              <a:t>application is </a:t>
            </a:r>
            <a:r>
              <a:rPr lang="en-GB" dirty="0"/>
              <a:t>known. The configuration file mechanism allows us </a:t>
            </a:r>
            <a:r>
              <a:rPr lang="en-GB" dirty="0" smtClean="0"/>
              <a:t>to decouple </a:t>
            </a:r>
            <a:r>
              <a:rPr lang="en-GB" dirty="0"/>
              <a:t>the specific hints API provided by the </a:t>
            </a:r>
            <a:r>
              <a:rPr lang="en-GB" dirty="0" smtClean="0"/>
              <a:t>back-end file system </a:t>
            </a:r>
            <a:r>
              <a:rPr lang="en-GB" dirty="0"/>
              <a:t>from the generic interface exposed to the final user </a:t>
            </a:r>
            <a:r>
              <a:rPr lang="en-GB" dirty="0" smtClean="0"/>
              <a:t>thus making </a:t>
            </a:r>
            <a:r>
              <a:rPr lang="en-GB" dirty="0"/>
              <a:t>our infrastructure portable.</a:t>
            </a:r>
            <a:endParaRPr lang="en-US" dirty="0"/>
          </a:p>
        </p:txBody>
      </p:sp>
      <p:sp>
        <p:nvSpPr>
          <p:cNvPr id="39" name="Text Placeholder 28"/>
          <p:cNvSpPr txBox="1">
            <a:spLocks/>
          </p:cNvSpPr>
          <p:nvPr/>
        </p:nvSpPr>
        <p:spPr>
          <a:xfrm>
            <a:off x="17727353" y="20663182"/>
            <a:ext cx="6732848"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2</a:t>
            </a:r>
            <a:r>
              <a:rPr lang="en-GB" sz="2400" dirty="0" smtClean="0"/>
              <a:t>: </a:t>
            </a:r>
            <a:r>
              <a:rPr lang="en-GB" sz="2400" i="1" dirty="0" smtClean="0"/>
              <a:t>Advice Manager (AM) component architecture, further divided in three blocks: Request Manager (RM), Register Log (RL) and Advisor Thread (AT).</a:t>
            </a:r>
            <a:endParaRPr lang="en-US" sz="2400" i="1" dirty="0"/>
          </a:p>
        </p:txBody>
      </p:sp>
      <p:sp>
        <p:nvSpPr>
          <p:cNvPr id="40" name="Text Placeholder 28"/>
          <p:cNvSpPr txBox="1">
            <a:spLocks/>
          </p:cNvSpPr>
          <p:nvPr/>
        </p:nvSpPr>
        <p:spPr>
          <a:xfrm>
            <a:off x="24751465" y="20663182"/>
            <a:ext cx="8218796"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3</a:t>
            </a:r>
            <a:r>
              <a:rPr lang="en-GB" sz="2400" dirty="0" smtClean="0"/>
              <a:t>: </a:t>
            </a:r>
            <a:r>
              <a:rPr lang="en-GB" sz="2400" i="1" dirty="0" smtClean="0"/>
              <a:t>Advisor Thread (AT) prefetching algorithm</a:t>
            </a:r>
            <a:endParaRPr lang="en-US" sz="2400" i="1" dirty="0"/>
          </a:p>
        </p:txBody>
      </p:sp>
      <p:sp>
        <p:nvSpPr>
          <p:cNvPr id="43" name="Text Placeholder 28"/>
          <p:cNvSpPr txBox="1">
            <a:spLocks/>
          </p:cNvSpPr>
          <p:nvPr/>
        </p:nvSpPr>
        <p:spPr>
          <a:xfrm>
            <a:off x="17727351" y="30900320"/>
            <a:ext cx="7873997"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4</a:t>
            </a:r>
            <a:r>
              <a:rPr lang="en-GB" sz="2400" dirty="0" smtClean="0"/>
              <a:t>: </a:t>
            </a:r>
            <a:r>
              <a:rPr lang="en-GB" sz="2400" i="1" dirty="0"/>
              <a:t>Simplified function call graph for the read operation in Lustre. The </a:t>
            </a:r>
            <a:r>
              <a:rPr lang="en-GB" sz="2400" i="1" dirty="0" smtClean="0"/>
              <a:t>picture also </a:t>
            </a:r>
            <a:r>
              <a:rPr lang="en-GB" sz="2400" i="1" dirty="0"/>
              <a:t>shows the call graph for local reads and </a:t>
            </a:r>
            <a:r>
              <a:rPr lang="en-GB" sz="2400" i="1" dirty="0" smtClean="0"/>
              <a:t>POSIX_FADV_WILLNEED in </a:t>
            </a:r>
            <a:r>
              <a:rPr lang="en-GB" sz="2400" i="1" dirty="0"/>
              <a:t>the </a:t>
            </a:r>
            <a:r>
              <a:rPr lang="en-GB" sz="2400" i="1" dirty="0" err="1"/>
              <a:t>posix_fadvise</a:t>
            </a:r>
            <a:r>
              <a:rPr lang="en-GB" sz="2400" i="1" dirty="0"/>
              <a:t>() implementation (dashed line).</a:t>
            </a:r>
            <a:endParaRPr lang="en-US" sz="2400" i="1" dirty="0"/>
          </a:p>
        </p:txBody>
      </p:sp>
      <p:sp>
        <p:nvSpPr>
          <p:cNvPr id="44" name="Text Placeholder 28"/>
          <p:cNvSpPr txBox="1">
            <a:spLocks/>
          </p:cNvSpPr>
          <p:nvPr/>
        </p:nvSpPr>
        <p:spPr>
          <a:xfrm>
            <a:off x="25502239" y="25624767"/>
            <a:ext cx="7992156" cy="742178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Lustre </a:t>
            </a:r>
            <a:r>
              <a:rPr lang="en-GB" dirty="0"/>
              <a:t>extends the kernel </a:t>
            </a:r>
            <a:r>
              <a:rPr lang="en-GB" dirty="0" smtClean="0"/>
              <a:t>code with </a:t>
            </a:r>
            <a:r>
              <a:rPr lang="en-GB" dirty="0"/>
              <a:t>additional file and page operations through the </a:t>
            </a:r>
            <a:r>
              <a:rPr lang="en-GB" dirty="0" smtClean="0"/>
              <a:t>Lustre </a:t>
            </a:r>
            <a:r>
              <a:rPr lang="en-GB" dirty="0" err="1" smtClean="0"/>
              <a:t>Lite</a:t>
            </a:r>
            <a:r>
              <a:rPr lang="en-GB" dirty="0" smtClean="0"/>
              <a:t> </a:t>
            </a:r>
            <a:r>
              <a:rPr lang="en-GB" dirty="0"/>
              <a:t>component. These are the functions used by </a:t>
            </a:r>
            <a:r>
              <a:rPr lang="en-GB" dirty="0" smtClean="0"/>
              <a:t>the kernel </a:t>
            </a:r>
            <a:r>
              <a:rPr lang="en-GB" dirty="0"/>
              <a:t>to fill the file operations table and the </a:t>
            </a:r>
            <a:r>
              <a:rPr lang="en-GB" dirty="0" smtClean="0"/>
              <a:t>address space </a:t>
            </a:r>
            <a:r>
              <a:rPr lang="en-GB" dirty="0"/>
              <a:t>operations table</a:t>
            </a:r>
            <a:r>
              <a:rPr lang="en-GB" dirty="0" smtClean="0"/>
              <a:t>. POSIX advice </a:t>
            </a:r>
            <a:r>
              <a:rPr lang="en-GB" dirty="0"/>
              <a:t>in the kernel translates into </a:t>
            </a:r>
            <a:r>
              <a:rPr lang="en-GB" dirty="0" smtClean="0"/>
              <a:t>fadvise64. </a:t>
            </a:r>
            <a:r>
              <a:rPr lang="en-GB" dirty="0"/>
              <a:t>In </a:t>
            </a:r>
            <a:r>
              <a:rPr lang="en-GB" dirty="0" smtClean="0"/>
              <a:t>the case </a:t>
            </a:r>
            <a:r>
              <a:rPr lang="en-GB" dirty="0"/>
              <a:t>of </a:t>
            </a:r>
            <a:r>
              <a:rPr lang="en-GB" dirty="0" smtClean="0"/>
              <a:t>‘</a:t>
            </a:r>
            <a:r>
              <a:rPr lang="en-GB" dirty="0" err="1" smtClean="0"/>
              <a:t>willneed</a:t>
            </a:r>
            <a:r>
              <a:rPr lang="en-GB" dirty="0" smtClean="0"/>
              <a:t>’ this function directly invokes </a:t>
            </a:r>
            <a:r>
              <a:rPr lang="en-GB" dirty="0" err="1" smtClean="0"/>
              <a:t>force_page_cache</a:t>
            </a:r>
            <a:r>
              <a:rPr lang="en-GB" dirty="0" err="1"/>
              <a:t>_</a:t>
            </a:r>
            <a:r>
              <a:rPr lang="en-GB" dirty="0" err="1" smtClean="0"/>
              <a:t>readahead</a:t>
            </a:r>
            <a:r>
              <a:rPr lang="en-GB" dirty="0" smtClean="0"/>
              <a:t> </a:t>
            </a:r>
            <a:r>
              <a:rPr lang="en-GB" dirty="0"/>
              <a:t>which </a:t>
            </a:r>
            <a:r>
              <a:rPr lang="en-GB" dirty="0" smtClean="0"/>
              <a:t>has no </a:t>
            </a:r>
            <a:r>
              <a:rPr lang="en-GB" dirty="0"/>
              <a:t>effect on </a:t>
            </a:r>
            <a:r>
              <a:rPr lang="en-GB" dirty="0" err="1" smtClean="0"/>
              <a:t>ll_readpage</a:t>
            </a:r>
            <a:r>
              <a:rPr lang="en-GB" dirty="0" smtClean="0"/>
              <a:t>. </a:t>
            </a:r>
            <a:r>
              <a:rPr lang="en-GB" dirty="0"/>
              <a:t>In order to </a:t>
            </a:r>
            <a:r>
              <a:rPr lang="en-GB" dirty="0" smtClean="0"/>
              <a:t>enable ‘</a:t>
            </a:r>
            <a:r>
              <a:rPr lang="en-GB" dirty="0" err="1" smtClean="0"/>
              <a:t>willneed</a:t>
            </a:r>
            <a:r>
              <a:rPr lang="en-GB" dirty="0" smtClean="0"/>
              <a:t>’ </a:t>
            </a:r>
            <a:r>
              <a:rPr lang="en-GB" dirty="0"/>
              <a:t>in </a:t>
            </a:r>
            <a:r>
              <a:rPr lang="en-GB" dirty="0" smtClean="0"/>
              <a:t>Lustre we </a:t>
            </a:r>
            <a:r>
              <a:rPr lang="en-GB" dirty="0"/>
              <a:t>modified the call graph of </a:t>
            </a:r>
            <a:r>
              <a:rPr lang="en-GB" dirty="0" smtClean="0"/>
              <a:t>fadvise64 </a:t>
            </a:r>
            <a:r>
              <a:rPr lang="en-GB" dirty="0"/>
              <a:t>presented </a:t>
            </a:r>
            <a:r>
              <a:rPr lang="en-GB" dirty="0" smtClean="0"/>
              <a:t>in Figure </a:t>
            </a:r>
            <a:r>
              <a:rPr lang="en-GB" dirty="0" smtClean="0"/>
              <a:t>4 </a:t>
            </a:r>
            <a:r>
              <a:rPr lang="en-GB" dirty="0"/>
              <a:t>to invoke the </a:t>
            </a:r>
            <a:r>
              <a:rPr lang="en-GB" dirty="0" err="1" smtClean="0"/>
              <a:t>aio_read</a:t>
            </a:r>
            <a:r>
              <a:rPr lang="en-GB" dirty="0" smtClean="0"/>
              <a:t> </a:t>
            </a:r>
            <a:r>
              <a:rPr lang="en-GB" dirty="0" smtClean="0"/>
              <a:t>operation and </a:t>
            </a:r>
            <a:r>
              <a:rPr lang="en-GB" dirty="0"/>
              <a:t>block until all the </a:t>
            </a:r>
            <a:r>
              <a:rPr lang="en-GB" dirty="0" smtClean="0"/>
              <a:t>data has </a:t>
            </a:r>
            <a:r>
              <a:rPr lang="en-GB" dirty="0"/>
              <a:t>been read into the page cache. In this way we can force </a:t>
            </a:r>
            <a:r>
              <a:rPr lang="en-GB" dirty="0" smtClean="0"/>
              <a:t>the kernel </a:t>
            </a:r>
            <a:r>
              <a:rPr lang="en-GB" dirty="0"/>
              <a:t>to invoke the </a:t>
            </a:r>
            <a:r>
              <a:rPr lang="en-GB" dirty="0" smtClean="0"/>
              <a:t>Lustre read operation, acquiring </a:t>
            </a:r>
            <a:r>
              <a:rPr lang="en-GB" dirty="0"/>
              <a:t>locks as appropriate.</a:t>
            </a:r>
            <a:endParaRPr lang="en-US" dirty="0"/>
          </a:p>
        </p:txBody>
      </p:sp>
      <p:sp>
        <p:nvSpPr>
          <p:cNvPr id="3" name="Rectangle 2"/>
          <p:cNvSpPr/>
          <p:nvPr/>
        </p:nvSpPr>
        <p:spPr>
          <a:xfrm>
            <a:off x="4632302" y="24410772"/>
            <a:ext cx="8669611" cy="461665"/>
          </a:xfrm>
          <a:prstGeom prst="rect">
            <a:avLst/>
          </a:prstGeom>
        </p:spPr>
        <p:txBody>
          <a:bodyPr wrap="square">
            <a:spAutoFit/>
          </a:bodyPr>
          <a:lstStyle/>
          <a:p>
            <a:pPr algn="ctr"/>
            <a:r>
              <a:rPr lang="en-US" sz="2400" b="1" dirty="0">
                <a:latin typeface="Trebuchet MS" panose="020B0603020202020204" pitchFamily="34" charset="0"/>
              </a:rPr>
              <a:t>Table 1</a:t>
            </a:r>
            <a:r>
              <a:rPr lang="en-US" sz="2400" dirty="0">
                <a:latin typeface="Trebuchet MS" panose="020B0603020202020204" pitchFamily="34" charset="0"/>
              </a:rPr>
              <a:t>: </a:t>
            </a:r>
            <a:r>
              <a:rPr lang="en-US" sz="2400" i="1" dirty="0">
                <a:latin typeface="Trebuchet MS" panose="020B0603020202020204" pitchFamily="34" charset="0"/>
              </a:rPr>
              <a:t>Values for </a:t>
            </a:r>
            <a:r>
              <a:rPr lang="en-US" sz="2400" b="1" i="1" dirty="0">
                <a:latin typeface="Trebuchet MS" panose="020B0603020202020204" pitchFamily="34" charset="0"/>
              </a:rPr>
              <a:t>advice</a:t>
            </a:r>
            <a:r>
              <a:rPr lang="en-US" sz="2400" i="1" dirty="0">
                <a:latin typeface="Trebuchet MS" panose="020B0603020202020204" pitchFamily="34" charset="0"/>
              </a:rPr>
              <a:t> in the </a:t>
            </a:r>
            <a:r>
              <a:rPr lang="en-US" sz="2400" i="1" dirty="0" err="1">
                <a:latin typeface="Trebuchet MS" panose="020B0603020202020204" pitchFamily="34" charset="0"/>
              </a:rPr>
              <a:t>posix_fadvise</a:t>
            </a:r>
            <a:r>
              <a:rPr lang="en-US" sz="2400" i="1" dirty="0">
                <a:latin typeface="Trebuchet MS" panose="020B0603020202020204" pitchFamily="34" charset="0"/>
              </a:rPr>
              <a:t>() system call</a:t>
            </a:r>
          </a:p>
        </p:txBody>
      </p:sp>
      <p:sp>
        <p:nvSpPr>
          <p:cNvPr id="46" name="Rectangle 45"/>
          <p:cNvSpPr/>
          <p:nvPr/>
        </p:nvSpPr>
        <p:spPr>
          <a:xfrm>
            <a:off x="4043612" y="31145295"/>
            <a:ext cx="10029825" cy="461665"/>
          </a:xfrm>
          <a:prstGeom prst="rect">
            <a:avLst/>
          </a:prstGeom>
        </p:spPr>
        <p:txBody>
          <a:bodyPr wrap="square">
            <a:spAutoFit/>
          </a:bodyPr>
          <a:lstStyle/>
          <a:p>
            <a:pPr algn="ctr"/>
            <a:r>
              <a:rPr lang="en-US" sz="2400" b="1" dirty="0">
                <a:latin typeface="Trebuchet MS" panose="020B0603020202020204" pitchFamily="34" charset="0"/>
              </a:rPr>
              <a:t>Table 2</a:t>
            </a:r>
            <a:r>
              <a:rPr lang="en-US" sz="2400" dirty="0">
                <a:latin typeface="Trebuchet MS" panose="020B0603020202020204" pitchFamily="34" charset="0"/>
              </a:rPr>
              <a:t>: </a:t>
            </a:r>
            <a:r>
              <a:rPr lang="en-US" sz="2400" i="1" dirty="0">
                <a:latin typeface="Trebuchet MS" panose="020B0603020202020204" pitchFamily="34" charset="0"/>
              </a:rPr>
              <a:t>Data structures provided by GPFS to describe different hints</a:t>
            </a:r>
          </a:p>
        </p:txBody>
      </p:sp>
      <p:pic>
        <p:nvPicPr>
          <p:cNvPr id="411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5653" y="15750947"/>
            <a:ext cx="8629038" cy="501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Placeholder 224"/>
          <p:cNvSpPr txBox="1">
            <a:spLocks/>
          </p:cNvSpPr>
          <p:nvPr/>
        </p:nvSpPr>
        <p:spPr>
          <a:xfrm>
            <a:off x="40560545" y="9979294"/>
            <a:ext cx="9576121" cy="578441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The I/O </a:t>
            </a:r>
            <a:r>
              <a:rPr lang="en-GB" dirty="0" smtClean="0"/>
              <a:t>behaviour of the application looks linear, most of the accesses to the file follow an increasing offset. Nevertheless, adjacent reads are separated by gaps (</a:t>
            </a:r>
            <a:r>
              <a:rPr lang="en-GB" dirty="0" err="1" smtClean="0"/>
              <a:t>strided</a:t>
            </a:r>
            <a:r>
              <a:rPr lang="en-GB" dirty="0" smtClean="0"/>
              <a:t> read pattern). We divided the target file into contiguous non overlapping </a:t>
            </a:r>
            <a:r>
              <a:rPr lang="en-GB" dirty="0" smtClean="0"/>
              <a:t>ranges in which reads </a:t>
            </a:r>
            <a:r>
              <a:rPr lang="en-GB" dirty="0" smtClean="0"/>
              <a:t>happen to have increasing offset. The information extracted was then used to tailor a configuration file. Additionally, we </a:t>
            </a:r>
            <a:r>
              <a:rPr lang="en-GB" dirty="0" smtClean="0"/>
              <a:t>also used </a:t>
            </a:r>
            <a:r>
              <a:rPr lang="en-GB" dirty="0" smtClean="0"/>
              <a:t>a configuration file containing only </a:t>
            </a:r>
            <a:r>
              <a:rPr lang="en-GB" dirty="0" smtClean="0"/>
              <a:t>one prefetching </a:t>
            </a:r>
            <a:r>
              <a:rPr lang="en-GB" dirty="0" smtClean="0"/>
              <a:t>region covering the whole file </a:t>
            </a:r>
            <a:r>
              <a:rPr lang="en-GB" dirty="0" smtClean="0"/>
              <a:t>to describe </a:t>
            </a:r>
            <a:r>
              <a:rPr lang="en-GB" dirty="0" smtClean="0"/>
              <a:t>the general I/O behaviour of the application</a:t>
            </a:r>
            <a:r>
              <a:rPr lang="en-GB" dirty="0" smtClean="0"/>
              <a:t>.</a:t>
            </a:r>
          </a:p>
          <a:p>
            <a:pPr algn="just"/>
            <a:r>
              <a:rPr lang="en-GB" dirty="0"/>
              <a:t>Figures 6 and 7 show the runtime and the number </a:t>
            </a:r>
            <a:r>
              <a:rPr lang="en-GB" dirty="0" smtClean="0"/>
              <a:t>of</a:t>
            </a:r>
            <a:br>
              <a:rPr lang="en-GB" dirty="0" smtClean="0"/>
            </a:br>
            <a:endParaRPr lang="en-GB" dirty="0" smtClean="0"/>
          </a:p>
        </p:txBody>
      </p:sp>
      <p:sp>
        <p:nvSpPr>
          <p:cNvPr id="54" name="Text Placeholder 224"/>
          <p:cNvSpPr txBox="1">
            <a:spLocks/>
          </p:cNvSpPr>
          <p:nvPr/>
        </p:nvSpPr>
        <p:spPr>
          <a:xfrm>
            <a:off x="34295034" y="15739756"/>
            <a:ext cx="4494846" cy="5698237"/>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a:t>completed reads for the target application in both clusters</a:t>
            </a:r>
            <a:r>
              <a:rPr lang="en-GB" dirty="0" smtClean="0"/>
              <a:t>. </a:t>
            </a:r>
            <a:r>
              <a:rPr lang="en-GB" dirty="0" smtClean="0"/>
              <a:t>The runtime improvement is </a:t>
            </a:r>
            <a:r>
              <a:rPr lang="en-GB" dirty="0" smtClean="0"/>
              <a:t>11% (-10 sec) on Test Cluster and 6% (-13 sec) on </a:t>
            </a:r>
            <a:r>
              <a:rPr lang="en-GB" dirty="0" err="1" smtClean="0"/>
              <a:t>Mogon</a:t>
            </a:r>
            <a:r>
              <a:rPr lang="en-GB" dirty="0" smtClean="0"/>
              <a:t> for GPFS and 44% (-50 sec) on Test Cluster for Lustre. </a:t>
            </a:r>
            <a:r>
              <a:rPr lang="en-GB" dirty="0" smtClean="0"/>
              <a:t>The</a:t>
            </a:r>
            <a:r>
              <a:rPr lang="en-GB" dirty="0"/>
              <a:t/>
            </a:r>
            <a:br>
              <a:rPr lang="en-GB" dirty="0"/>
            </a:br>
            <a:r>
              <a:rPr lang="en-GB" dirty="0"/>
              <a:t>number of reads is </a:t>
            </a:r>
            <a:r>
              <a:rPr lang="en-GB" dirty="0" smtClean="0"/>
              <a:t>reduced </a:t>
            </a:r>
            <a:r>
              <a:rPr lang="en-GB" dirty="0"/>
              <a:t>by up to 83</a:t>
            </a:r>
            <a:r>
              <a:rPr lang="en-GB" dirty="0" smtClean="0"/>
              <a:t>% </a:t>
            </a:r>
            <a:br>
              <a:rPr lang="en-GB" dirty="0" smtClean="0"/>
            </a:br>
            <a:endParaRPr lang="en-US" dirty="0"/>
          </a:p>
        </p:txBody>
      </p:sp>
      <p:sp>
        <p:nvSpPr>
          <p:cNvPr id="57" name="Text Placeholder 28"/>
          <p:cNvSpPr txBox="1">
            <a:spLocks/>
          </p:cNvSpPr>
          <p:nvPr/>
        </p:nvSpPr>
        <p:spPr>
          <a:xfrm>
            <a:off x="35185349" y="14793228"/>
            <a:ext cx="5375195"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5</a:t>
            </a:r>
            <a:r>
              <a:rPr lang="en-GB" sz="2400" dirty="0" smtClean="0"/>
              <a:t>: </a:t>
            </a:r>
            <a:r>
              <a:rPr lang="en-GB" sz="2400" i="1" dirty="0" smtClean="0"/>
              <a:t>Read profile for target application.</a:t>
            </a:r>
            <a:endParaRPr lang="en-US" sz="2400" i="1" dirty="0"/>
          </a:p>
        </p:txBody>
      </p:sp>
      <p:sp>
        <p:nvSpPr>
          <p:cNvPr id="58" name="Text Placeholder 28"/>
          <p:cNvSpPr txBox="1">
            <a:spLocks/>
          </p:cNvSpPr>
          <p:nvPr/>
        </p:nvSpPr>
        <p:spPr>
          <a:xfrm>
            <a:off x="39393587" y="19756735"/>
            <a:ext cx="4351952"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6</a:t>
            </a:r>
            <a:r>
              <a:rPr lang="en-GB" sz="2400" dirty="0" smtClean="0"/>
              <a:t>: </a:t>
            </a:r>
            <a:r>
              <a:rPr lang="en-GB" sz="2400" i="1" dirty="0" smtClean="0"/>
              <a:t>Runtime</a:t>
            </a:r>
            <a:endParaRPr lang="en-US" sz="2400" i="1" dirty="0"/>
          </a:p>
        </p:txBody>
      </p:sp>
      <p:sp>
        <p:nvSpPr>
          <p:cNvPr id="59" name="Text Placeholder 28"/>
          <p:cNvSpPr txBox="1">
            <a:spLocks/>
          </p:cNvSpPr>
          <p:nvPr/>
        </p:nvSpPr>
        <p:spPr>
          <a:xfrm>
            <a:off x="45095887" y="19766260"/>
            <a:ext cx="4314572"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7</a:t>
            </a:r>
            <a:r>
              <a:rPr lang="en-GB" sz="2400" dirty="0" smtClean="0"/>
              <a:t>: Completed reads</a:t>
            </a:r>
            <a:endParaRPr lang="en-US" sz="2400" i="1" dirty="0"/>
          </a:p>
        </p:txBody>
      </p:sp>
      <p:sp>
        <p:nvSpPr>
          <p:cNvPr id="60" name="Text Placeholder 224"/>
          <p:cNvSpPr txBox="1">
            <a:spLocks/>
          </p:cNvSpPr>
          <p:nvPr/>
        </p:nvSpPr>
        <p:spPr>
          <a:xfrm>
            <a:off x="34295032" y="20490946"/>
            <a:ext cx="15725027" cy="95847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a:t>
            </a:r>
            <a:r>
              <a:rPr lang="en-GB" dirty="0" smtClean="0"/>
              <a:t>3956) on both </a:t>
            </a:r>
            <a:r>
              <a:rPr lang="en-GB" dirty="0" smtClean="0"/>
              <a:t>clusters for </a:t>
            </a:r>
            <a:r>
              <a:rPr lang="en-GB" dirty="0" smtClean="0"/>
              <a:t>GPFS and up to 52% (-5727) on Test Cluster for Lustre.</a:t>
            </a:r>
            <a:endParaRPr lang="en-US" dirty="0"/>
          </a:p>
        </p:txBody>
      </p:sp>
      <p:pic>
        <p:nvPicPr>
          <p:cNvPr id="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7421" y="21470277"/>
            <a:ext cx="8348400" cy="2862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7421" y="27719964"/>
            <a:ext cx="8348400" cy="33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81655" y="25810204"/>
            <a:ext cx="7501474" cy="5221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81943" y="10248900"/>
            <a:ext cx="6097652" cy="477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39597" y="15532877"/>
            <a:ext cx="5702867" cy="448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789879" y="15556297"/>
            <a:ext cx="5539111" cy="4391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1"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015469" y="9366554"/>
            <a:ext cx="6838402" cy="42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4511" y="15713604"/>
            <a:ext cx="6711142" cy="511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916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POSTER">
      <a:dk1>
        <a:srgbClr val="000000"/>
      </a:dk1>
      <a:lt1>
        <a:srgbClr val="000000"/>
      </a:lt1>
      <a:dk2>
        <a:srgbClr val="FFFFFF"/>
      </a:dk2>
      <a:lt2>
        <a:srgbClr val="FFFFFF"/>
      </a:lt2>
      <a:accent1>
        <a:srgbClr val="D6ECFF"/>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888</TotalTime>
  <Words>1557</Words>
  <Application>Microsoft Office PowerPoint</Application>
  <PresentationFormat>Custom</PresentationFormat>
  <Paragraphs>68</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Giuseppe Congiu</cp:lastModifiedBy>
  <cp:revision>123</cp:revision>
  <dcterms:created xsi:type="dcterms:W3CDTF">2012-02-04T00:31:01Z</dcterms:created>
  <dcterms:modified xsi:type="dcterms:W3CDTF">2014-07-15T16:04:19Z</dcterms:modified>
</cp:coreProperties>
</file>