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22394863" cy="3985736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23" userDrawn="1">
          <p15:clr>
            <a:srgbClr val="A4A3A4"/>
          </p15:clr>
        </p15:guide>
        <p15:guide id="2" pos="6872" userDrawn="1">
          <p15:clr>
            <a:srgbClr val="A4A3A4"/>
          </p15:clr>
        </p15:guide>
        <p15:guide id="3" pos="7235" userDrawn="1">
          <p15:clr>
            <a:srgbClr val="A4A3A4"/>
          </p15:clr>
        </p15:guide>
        <p15:guide id="4" orient="horz" pos="23939" userDrawn="1">
          <p15:clr>
            <a:srgbClr val="A4A3A4"/>
          </p15:clr>
        </p15:guide>
        <p15:guide id="5" orient="horz" pos="10195" userDrawn="1">
          <p15:clr>
            <a:srgbClr val="A4A3A4"/>
          </p15:clr>
        </p15:guide>
        <p15:guide id="6" orient="horz" pos="17316" userDrawn="1">
          <p15:clr>
            <a:srgbClr val="A4A3A4"/>
          </p15:clr>
        </p15:guide>
        <p15:guide id="7" pos="612" userDrawn="1">
          <p15:clr>
            <a:srgbClr val="A4A3A4"/>
          </p15:clr>
        </p15:guide>
        <p15:guide id="8" pos="13495" userDrawn="1">
          <p15:clr>
            <a:srgbClr val="A4A3A4"/>
          </p15:clr>
        </p15:guide>
        <p15:guide id="9" orient="horz" pos="3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AECEC"/>
    <a:srgbClr val="C1002A"/>
    <a:srgbClr val="A11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5" autoAdjust="0"/>
    <p:restoredTop sz="94660"/>
  </p:normalViewPr>
  <p:slideViewPr>
    <p:cSldViewPr>
      <p:cViewPr varScale="1">
        <p:scale>
          <a:sx n="21" d="100"/>
          <a:sy n="21" d="100"/>
        </p:scale>
        <p:origin x="2856" y="114"/>
      </p:cViewPr>
      <p:guideLst>
        <p:guide orient="horz" pos="9923"/>
        <p:guide pos="6872"/>
        <p:guide pos="7235"/>
        <p:guide orient="horz" pos="23939"/>
        <p:guide orient="horz" pos="10195"/>
        <p:guide orient="horz" pos="17316"/>
        <p:guide pos="612"/>
        <p:guide pos="13495"/>
        <p:guide orient="horz" pos="3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meister:Studium:Master:Final%20Measurements:upb%20chunking:results-2911:int-red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CDC-8</c:v>
                </c:pt>
              </c:strCache>
            </c:strRef>
          </c:tx>
          <c:marker>
            <c:symbol val="none"/>
          </c:marker>
          <c:cat>
            <c:strRef>
              <c:f>Tabelle1!$A$2:$A$22</c:f>
              <c:strCache>
                <c:ptCount val="21"/>
                <c:pt idx="0">
                  <c:v>&lt; 4K</c:v>
                </c:pt>
                <c:pt idx="1">
                  <c:v>&gt; 4K</c:v>
                </c:pt>
                <c:pt idx="2">
                  <c:v>&gt; 8K</c:v>
                </c:pt>
                <c:pt idx="3">
                  <c:v>&gt; 16K</c:v>
                </c:pt>
                <c:pt idx="4">
                  <c:v>&gt; 32 K</c:v>
                </c:pt>
                <c:pt idx="5">
                  <c:v>&gt; 64K</c:v>
                </c:pt>
                <c:pt idx="6">
                  <c:v>&gt; 128K</c:v>
                </c:pt>
                <c:pt idx="7">
                  <c:v>&gt; 256K</c:v>
                </c:pt>
                <c:pt idx="8">
                  <c:v>&gt; 512K</c:v>
                </c:pt>
                <c:pt idx="9">
                  <c:v>&gt; 1M</c:v>
                </c:pt>
                <c:pt idx="10">
                  <c:v>&gt; 2M</c:v>
                </c:pt>
                <c:pt idx="11">
                  <c:v>&gt; 4M</c:v>
                </c:pt>
                <c:pt idx="12">
                  <c:v>&gt; 8M</c:v>
                </c:pt>
                <c:pt idx="13">
                  <c:v>&gt; 16M</c:v>
                </c:pt>
                <c:pt idx="14">
                  <c:v>&gt; 32M</c:v>
                </c:pt>
                <c:pt idx="15">
                  <c:v>&gt; 64M</c:v>
                </c:pt>
                <c:pt idx="16">
                  <c:v>&gt; 128M</c:v>
                </c:pt>
                <c:pt idx="17">
                  <c:v>&gt; 256M</c:v>
                </c:pt>
                <c:pt idx="18">
                  <c:v>&gt; 512M</c:v>
                </c:pt>
                <c:pt idx="19">
                  <c:v>&gt; 1G</c:v>
                </c:pt>
                <c:pt idx="20">
                  <c:v>&gt; 2G</c:v>
                </c:pt>
              </c:strCache>
            </c:strRef>
          </c:cat>
          <c:val>
            <c:numRef>
              <c:f>Tabelle1!$B$2:$B$22</c:f>
              <c:numCache>
                <c:formatCode>General</c:formatCode>
                <c:ptCount val="21"/>
                <c:pt idx="0">
                  <c:v>0.37978774684705902</c:v>
                </c:pt>
                <c:pt idx="1">
                  <c:v>0.36996717148713198</c:v>
                </c:pt>
                <c:pt idx="2">
                  <c:v>0.323726433148878</c:v>
                </c:pt>
                <c:pt idx="3">
                  <c:v>0.29039322630279302</c:v>
                </c:pt>
                <c:pt idx="4">
                  <c:v>0.33039604049976801</c:v>
                </c:pt>
                <c:pt idx="5">
                  <c:v>0.35143111992423598</c:v>
                </c:pt>
                <c:pt idx="6">
                  <c:v>0.40403803317326298</c:v>
                </c:pt>
                <c:pt idx="7">
                  <c:v>0.39912615951407399</c:v>
                </c:pt>
                <c:pt idx="8">
                  <c:v>0.40312793836913402</c:v>
                </c:pt>
                <c:pt idx="9">
                  <c:v>0.33860887413790802</c:v>
                </c:pt>
                <c:pt idx="10">
                  <c:v>0.24783079575545</c:v>
                </c:pt>
                <c:pt idx="11">
                  <c:v>0.43721641070272999</c:v>
                </c:pt>
                <c:pt idx="12">
                  <c:v>0.43675211832583399</c:v>
                </c:pt>
                <c:pt idx="13">
                  <c:v>0.43750913186011298</c:v>
                </c:pt>
                <c:pt idx="14">
                  <c:v>0.443111777058047</c:v>
                </c:pt>
                <c:pt idx="15">
                  <c:v>0.29821069069779499</c:v>
                </c:pt>
                <c:pt idx="16">
                  <c:v>0.25403393772406901</c:v>
                </c:pt>
                <c:pt idx="17">
                  <c:v>0.218576784426357</c:v>
                </c:pt>
                <c:pt idx="18">
                  <c:v>0.104746363076376</c:v>
                </c:pt>
                <c:pt idx="19">
                  <c:v>0.14214824622122699</c:v>
                </c:pt>
                <c:pt idx="2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CDC-16</c:v>
                </c:pt>
              </c:strCache>
            </c:strRef>
          </c:tx>
          <c:marker>
            <c:symbol val="none"/>
          </c:marker>
          <c:cat>
            <c:strRef>
              <c:f>Tabelle1!$A$2:$A$22</c:f>
              <c:strCache>
                <c:ptCount val="21"/>
                <c:pt idx="0">
                  <c:v>&lt; 4K</c:v>
                </c:pt>
                <c:pt idx="1">
                  <c:v>&gt; 4K</c:v>
                </c:pt>
                <c:pt idx="2">
                  <c:v>&gt; 8K</c:v>
                </c:pt>
                <c:pt idx="3">
                  <c:v>&gt; 16K</c:v>
                </c:pt>
                <c:pt idx="4">
                  <c:v>&gt; 32 K</c:v>
                </c:pt>
                <c:pt idx="5">
                  <c:v>&gt; 64K</c:v>
                </c:pt>
                <c:pt idx="6">
                  <c:v>&gt; 128K</c:v>
                </c:pt>
                <c:pt idx="7">
                  <c:v>&gt; 256K</c:v>
                </c:pt>
                <c:pt idx="8">
                  <c:v>&gt; 512K</c:v>
                </c:pt>
                <c:pt idx="9">
                  <c:v>&gt; 1M</c:v>
                </c:pt>
                <c:pt idx="10">
                  <c:v>&gt; 2M</c:v>
                </c:pt>
                <c:pt idx="11">
                  <c:v>&gt; 4M</c:v>
                </c:pt>
                <c:pt idx="12">
                  <c:v>&gt; 8M</c:v>
                </c:pt>
                <c:pt idx="13">
                  <c:v>&gt; 16M</c:v>
                </c:pt>
                <c:pt idx="14">
                  <c:v>&gt; 32M</c:v>
                </c:pt>
                <c:pt idx="15">
                  <c:v>&gt; 64M</c:v>
                </c:pt>
                <c:pt idx="16">
                  <c:v>&gt; 128M</c:v>
                </c:pt>
                <c:pt idx="17">
                  <c:v>&gt; 256M</c:v>
                </c:pt>
                <c:pt idx="18">
                  <c:v>&gt; 512M</c:v>
                </c:pt>
                <c:pt idx="19">
                  <c:v>&gt; 1G</c:v>
                </c:pt>
                <c:pt idx="20">
                  <c:v>&gt; 2G</c:v>
                </c:pt>
              </c:strCache>
            </c:strRef>
          </c:cat>
          <c:val>
            <c:numRef>
              <c:f>Tabelle1!$C$2:$C$22</c:f>
              <c:numCache>
                <c:formatCode>General</c:formatCode>
                <c:ptCount val="21"/>
                <c:pt idx="0">
                  <c:v>0.37922064929388799</c:v>
                </c:pt>
                <c:pt idx="1">
                  <c:v>0.36482150592757701</c:v>
                </c:pt>
                <c:pt idx="2">
                  <c:v>0.30722891355499898</c:v>
                </c:pt>
                <c:pt idx="3">
                  <c:v>0.27612569997671099</c:v>
                </c:pt>
                <c:pt idx="4">
                  <c:v>0.3090804901359</c:v>
                </c:pt>
                <c:pt idx="5">
                  <c:v>0.333245393449764</c:v>
                </c:pt>
                <c:pt idx="6">
                  <c:v>0.38865416981704198</c:v>
                </c:pt>
                <c:pt idx="7">
                  <c:v>0.38722210718649802</c:v>
                </c:pt>
                <c:pt idx="8">
                  <c:v>0.38960204862375802</c:v>
                </c:pt>
                <c:pt idx="9">
                  <c:v>0.32499731661980802</c:v>
                </c:pt>
                <c:pt idx="10">
                  <c:v>0.24278219238761101</c:v>
                </c:pt>
                <c:pt idx="11">
                  <c:v>0.41026273676498398</c:v>
                </c:pt>
                <c:pt idx="12">
                  <c:v>0.409754479343171</c:v>
                </c:pt>
                <c:pt idx="13">
                  <c:v>0.40365914492837501</c:v>
                </c:pt>
                <c:pt idx="14">
                  <c:v>0.42418845309192299</c:v>
                </c:pt>
                <c:pt idx="15">
                  <c:v>0.279615910568488</c:v>
                </c:pt>
                <c:pt idx="16">
                  <c:v>0.249540111940659</c:v>
                </c:pt>
                <c:pt idx="17">
                  <c:v>0.195807544316632</c:v>
                </c:pt>
                <c:pt idx="18">
                  <c:v>9.9865343218789898E-2</c:v>
                </c:pt>
                <c:pt idx="19">
                  <c:v>9.7515010537052901E-2</c:v>
                </c:pt>
                <c:pt idx="2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SC-8</c:v>
                </c:pt>
              </c:strCache>
            </c:strRef>
          </c:tx>
          <c:marker>
            <c:symbol val="none"/>
          </c:marker>
          <c:cat>
            <c:strRef>
              <c:f>Tabelle1!$A$2:$A$22</c:f>
              <c:strCache>
                <c:ptCount val="21"/>
                <c:pt idx="0">
                  <c:v>&lt; 4K</c:v>
                </c:pt>
                <c:pt idx="1">
                  <c:v>&gt; 4K</c:v>
                </c:pt>
                <c:pt idx="2">
                  <c:v>&gt; 8K</c:v>
                </c:pt>
                <c:pt idx="3">
                  <c:v>&gt; 16K</c:v>
                </c:pt>
                <c:pt idx="4">
                  <c:v>&gt; 32 K</c:v>
                </c:pt>
                <c:pt idx="5">
                  <c:v>&gt; 64K</c:v>
                </c:pt>
                <c:pt idx="6">
                  <c:v>&gt; 128K</c:v>
                </c:pt>
                <c:pt idx="7">
                  <c:v>&gt; 256K</c:v>
                </c:pt>
                <c:pt idx="8">
                  <c:v>&gt; 512K</c:v>
                </c:pt>
                <c:pt idx="9">
                  <c:v>&gt; 1M</c:v>
                </c:pt>
                <c:pt idx="10">
                  <c:v>&gt; 2M</c:v>
                </c:pt>
                <c:pt idx="11">
                  <c:v>&gt; 4M</c:v>
                </c:pt>
                <c:pt idx="12">
                  <c:v>&gt; 8M</c:v>
                </c:pt>
                <c:pt idx="13">
                  <c:v>&gt; 16M</c:v>
                </c:pt>
                <c:pt idx="14">
                  <c:v>&gt; 32M</c:v>
                </c:pt>
                <c:pt idx="15">
                  <c:v>&gt; 64M</c:v>
                </c:pt>
                <c:pt idx="16">
                  <c:v>&gt; 128M</c:v>
                </c:pt>
                <c:pt idx="17">
                  <c:v>&gt; 256M</c:v>
                </c:pt>
                <c:pt idx="18">
                  <c:v>&gt; 512M</c:v>
                </c:pt>
                <c:pt idx="19">
                  <c:v>&gt; 1G</c:v>
                </c:pt>
                <c:pt idx="20">
                  <c:v>&gt; 2G</c:v>
                </c:pt>
              </c:strCache>
            </c:strRef>
          </c:cat>
          <c:val>
            <c:numRef>
              <c:f>Tabelle1!$D$2:$D$22</c:f>
              <c:numCache>
                <c:formatCode>General</c:formatCode>
                <c:ptCount val="21"/>
                <c:pt idx="0">
                  <c:v>0.378905159911397</c:v>
                </c:pt>
                <c:pt idx="1">
                  <c:v>0.35260583889007402</c:v>
                </c:pt>
                <c:pt idx="2">
                  <c:v>0.31900333328444502</c:v>
                </c:pt>
                <c:pt idx="3">
                  <c:v>0.28786163297508599</c:v>
                </c:pt>
                <c:pt idx="4">
                  <c:v>0.30563981052405498</c:v>
                </c:pt>
                <c:pt idx="5">
                  <c:v>0.31340535117986401</c:v>
                </c:pt>
                <c:pt idx="6">
                  <c:v>0.295910191135906</c:v>
                </c:pt>
                <c:pt idx="7">
                  <c:v>0.35197548850358401</c:v>
                </c:pt>
                <c:pt idx="8">
                  <c:v>0.36024811652703498</c:v>
                </c:pt>
                <c:pt idx="9">
                  <c:v>0.26922087787104299</c:v>
                </c:pt>
                <c:pt idx="10">
                  <c:v>0.18778206171473499</c:v>
                </c:pt>
                <c:pt idx="11">
                  <c:v>0.338770846561539</c:v>
                </c:pt>
                <c:pt idx="12">
                  <c:v>0.22265305049608999</c:v>
                </c:pt>
                <c:pt idx="13">
                  <c:v>0.202814059832927</c:v>
                </c:pt>
                <c:pt idx="14">
                  <c:v>0.26020844724956499</c:v>
                </c:pt>
                <c:pt idx="15">
                  <c:v>0.116525710744771</c:v>
                </c:pt>
                <c:pt idx="16">
                  <c:v>0.203084060512152</c:v>
                </c:pt>
                <c:pt idx="17">
                  <c:v>0.12749629093048201</c:v>
                </c:pt>
                <c:pt idx="18">
                  <c:v>5.9593793256951201E-3</c:v>
                </c:pt>
                <c:pt idx="19">
                  <c:v>1.06819547279913E-2</c:v>
                </c:pt>
                <c:pt idx="2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SC-16</c:v>
                </c:pt>
              </c:strCache>
            </c:strRef>
          </c:tx>
          <c:marker>
            <c:symbol val="none"/>
          </c:marker>
          <c:cat>
            <c:strRef>
              <c:f>Tabelle1!$A$2:$A$22</c:f>
              <c:strCache>
                <c:ptCount val="21"/>
                <c:pt idx="0">
                  <c:v>&lt; 4K</c:v>
                </c:pt>
                <c:pt idx="1">
                  <c:v>&gt; 4K</c:v>
                </c:pt>
                <c:pt idx="2">
                  <c:v>&gt; 8K</c:v>
                </c:pt>
                <c:pt idx="3">
                  <c:v>&gt; 16K</c:v>
                </c:pt>
                <c:pt idx="4">
                  <c:v>&gt; 32 K</c:v>
                </c:pt>
                <c:pt idx="5">
                  <c:v>&gt; 64K</c:v>
                </c:pt>
                <c:pt idx="6">
                  <c:v>&gt; 128K</c:v>
                </c:pt>
                <c:pt idx="7">
                  <c:v>&gt; 256K</c:v>
                </c:pt>
                <c:pt idx="8">
                  <c:v>&gt; 512K</c:v>
                </c:pt>
                <c:pt idx="9">
                  <c:v>&gt; 1M</c:v>
                </c:pt>
                <c:pt idx="10">
                  <c:v>&gt; 2M</c:v>
                </c:pt>
                <c:pt idx="11">
                  <c:v>&gt; 4M</c:v>
                </c:pt>
                <c:pt idx="12">
                  <c:v>&gt; 8M</c:v>
                </c:pt>
                <c:pt idx="13">
                  <c:v>&gt; 16M</c:v>
                </c:pt>
                <c:pt idx="14">
                  <c:v>&gt; 32M</c:v>
                </c:pt>
                <c:pt idx="15">
                  <c:v>&gt; 64M</c:v>
                </c:pt>
                <c:pt idx="16">
                  <c:v>&gt; 128M</c:v>
                </c:pt>
                <c:pt idx="17">
                  <c:v>&gt; 256M</c:v>
                </c:pt>
                <c:pt idx="18">
                  <c:v>&gt; 512M</c:v>
                </c:pt>
                <c:pt idx="19">
                  <c:v>&gt; 1G</c:v>
                </c:pt>
                <c:pt idx="20">
                  <c:v>&gt; 2G</c:v>
                </c:pt>
              </c:strCache>
            </c:strRef>
          </c:cat>
          <c:val>
            <c:numRef>
              <c:f>Tabelle1!$E$2:$E$22</c:f>
              <c:numCache>
                <c:formatCode>General</c:formatCode>
                <c:ptCount val="21"/>
                <c:pt idx="0">
                  <c:v>0.37890247027200402</c:v>
                </c:pt>
                <c:pt idx="1">
                  <c:v>0.35260328777168498</c:v>
                </c:pt>
                <c:pt idx="2">
                  <c:v>0.29016857218669301</c:v>
                </c:pt>
                <c:pt idx="3">
                  <c:v>0.26185764504794601</c:v>
                </c:pt>
                <c:pt idx="4">
                  <c:v>0.29100339657346402</c:v>
                </c:pt>
                <c:pt idx="5">
                  <c:v>0.31027976209714198</c:v>
                </c:pt>
                <c:pt idx="6">
                  <c:v>0.28851007932439399</c:v>
                </c:pt>
                <c:pt idx="7">
                  <c:v>0.34631333085888999</c:v>
                </c:pt>
                <c:pt idx="8">
                  <c:v>0.35187010072763703</c:v>
                </c:pt>
                <c:pt idx="9">
                  <c:v>0.26014197350573698</c:v>
                </c:pt>
                <c:pt idx="10">
                  <c:v>0.17991972400921299</c:v>
                </c:pt>
                <c:pt idx="11">
                  <c:v>0.32230912674234202</c:v>
                </c:pt>
                <c:pt idx="12">
                  <c:v>0.218911581032806</c:v>
                </c:pt>
                <c:pt idx="13">
                  <c:v>0.19683902365499201</c:v>
                </c:pt>
                <c:pt idx="14">
                  <c:v>0.25629593979209903</c:v>
                </c:pt>
                <c:pt idx="15">
                  <c:v>0.109955233880233</c:v>
                </c:pt>
                <c:pt idx="16">
                  <c:v>0.20271167448368901</c:v>
                </c:pt>
                <c:pt idx="17">
                  <c:v>0.12482363422190999</c:v>
                </c:pt>
                <c:pt idx="18">
                  <c:v>3.3591126266804602E-3</c:v>
                </c:pt>
                <c:pt idx="19">
                  <c:v>1.21838221074733E-2</c:v>
                </c:pt>
                <c:pt idx="20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Datei</c:v>
                </c:pt>
              </c:strCache>
            </c:strRef>
          </c:tx>
          <c:marker>
            <c:symbol val="none"/>
          </c:marker>
          <c:cat>
            <c:strRef>
              <c:f>Tabelle1!$A$2:$A$22</c:f>
              <c:strCache>
                <c:ptCount val="21"/>
                <c:pt idx="0">
                  <c:v>&lt; 4K</c:v>
                </c:pt>
                <c:pt idx="1">
                  <c:v>&gt; 4K</c:v>
                </c:pt>
                <c:pt idx="2">
                  <c:v>&gt; 8K</c:v>
                </c:pt>
                <c:pt idx="3">
                  <c:v>&gt; 16K</c:v>
                </c:pt>
                <c:pt idx="4">
                  <c:v>&gt; 32 K</c:v>
                </c:pt>
                <c:pt idx="5">
                  <c:v>&gt; 64K</c:v>
                </c:pt>
                <c:pt idx="6">
                  <c:v>&gt; 128K</c:v>
                </c:pt>
                <c:pt idx="7">
                  <c:v>&gt; 256K</c:v>
                </c:pt>
                <c:pt idx="8">
                  <c:v>&gt; 512K</c:v>
                </c:pt>
                <c:pt idx="9">
                  <c:v>&gt; 1M</c:v>
                </c:pt>
                <c:pt idx="10">
                  <c:v>&gt; 2M</c:v>
                </c:pt>
                <c:pt idx="11">
                  <c:v>&gt; 4M</c:v>
                </c:pt>
                <c:pt idx="12">
                  <c:v>&gt; 8M</c:v>
                </c:pt>
                <c:pt idx="13">
                  <c:v>&gt; 16M</c:v>
                </c:pt>
                <c:pt idx="14">
                  <c:v>&gt; 32M</c:v>
                </c:pt>
                <c:pt idx="15">
                  <c:v>&gt; 64M</c:v>
                </c:pt>
                <c:pt idx="16">
                  <c:v>&gt; 128M</c:v>
                </c:pt>
                <c:pt idx="17">
                  <c:v>&gt; 256M</c:v>
                </c:pt>
                <c:pt idx="18">
                  <c:v>&gt; 512M</c:v>
                </c:pt>
                <c:pt idx="19">
                  <c:v>&gt; 1G</c:v>
                </c:pt>
                <c:pt idx="20">
                  <c:v>&gt; 2G</c:v>
                </c:pt>
              </c:strCache>
            </c:strRef>
          </c:cat>
          <c:val>
            <c:numRef>
              <c:f>Tabelle1!$F$2:$F$22</c:f>
              <c:numCache>
                <c:formatCode>General</c:formatCode>
                <c:ptCount val="21"/>
                <c:pt idx="0">
                  <c:v>0.38264779647008801</c:v>
                </c:pt>
                <c:pt idx="1">
                  <c:v>0.353764349997432</c:v>
                </c:pt>
                <c:pt idx="2">
                  <c:v>0.29038099597966499</c:v>
                </c:pt>
                <c:pt idx="3">
                  <c:v>0.25390669301736701</c:v>
                </c:pt>
                <c:pt idx="4">
                  <c:v>0.26287478163030797</c:v>
                </c:pt>
                <c:pt idx="5">
                  <c:v>0.27636339988686298</c:v>
                </c:pt>
                <c:pt idx="6">
                  <c:v>0.253630204436468</c:v>
                </c:pt>
                <c:pt idx="7">
                  <c:v>0.30805972355879802</c:v>
                </c:pt>
                <c:pt idx="8">
                  <c:v>0.27140695148559901</c:v>
                </c:pt>
                <c:pt idx="9">
                  <c:v>0.18151143393448199</c:v>
                </c:pt>
                <c:pt idx="10">
                  <c:v>0.14168627203409301</c:v>
                </c:pt>
                <c:pt idx="11">
                  <c:v>0.17648278014795801</c:v>
                </c:pt>
                <c:pt idx="12">
                  <c:v>0.152546392437238</c:v>
                </c:pt>
                <c:pt idx="13">
                  <c:v>0.116064223963587</c:v>
                </c:pt>
                <c:pt idx="14">
                  <c:v>0.112949253257578</c:v>
                </c:pt>
                <c:pt idx="15">
                  <c:v>7.1451066764346496E-2</c:v>
                </c:pt>
                <c:pt idx="16">
                  <c:v>0.18370900597138401</c:v>
                </c:pt>
                <c:pt idx="17">
                  <c:v>0.111329918018214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697792"/>
        <c:axId val="358696616"/>
      </c:lineChart>
      <c:catAx>
        <c:axId val="358697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de-DE"/>
          </a:p>
        </c:txPr>
        <c:crossAx val="358696616"/>
        <c:crosses val="autoZero"/>
        <c:auto val="1"/>
        <c:lblAlgn val="ctr"/>
        <c:lblOffset val="100"/>
        <c:noMultiLvlLbl val="0"/>
      </c:catAx>
      <c:valAx>
        <c:axId val="35869661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de-DE"/>
          </a:p>
        </c:txPr>
        <c:crossAx val="3586977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8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31" y="38650761"/>
            <a:ext cx="21530392" cy="1206602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971550" y="3294063"/>
            <a:ext cx="20451763" cy="108108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5400" b="1">
                <a:latin typeface="Arial Narrow" panose="020B0606020202030204" pitchFamily="34" charset="0"/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971550" y="6601506"/>
            <a:ext cx="9937750" cy="9145015"/>
          </a:xfrm>
          <a:prstGeom prst="rect">
            <a:avLst/>
          </a:prstGeom>
        </p:spPr>
        <p:txBody>
          <a:bodyPr/>
          <a:lstStyle>
            <a:lvl1pPr marL="180000" indent="0" defTabSz="2664000">
              <a:spcAft>
                <a:spcPts val="1200"/>
              </a:spcAft>
              <a:buFontTx/>
              <a:buNone/>
              <a:defRPr sz="3600" b="1">
                <a:latin typeface="Arial Narrow" panose="020B0606020202030204" pitchFamily="34" charset="0"/>
              </a:defRPr>
            </a:lvl1pPr>
            <a:lvl2pPr marL="708025" indent="-354013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3600">
                <a:latin typeface="Arial Narrow" panose="020B0606020202030204" pitchFamily="34" charset="0"/>
              </a:defRPr>
            </a:lvl2pPr>
            <a:lvl3pPr marL="1179513" indent="-471488">
              <a:buFont typeface="Symbol" panose="05050102010706020507" pitchFamily="18" charset="2"/>
              <a:buChar char="-"/>
              <a:defRPr sz="2800"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</a:t>
            </a:r>
            <a:r>
              <a:rPr lang="de-DE" dirty="0" smtClean="0"/>
              <a:t>Ebene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1459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79575" y="12380913"/>
            <a:ext cx="19035713" cy="85439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59150" y="22585363"/>
            <a:ext cx="15676563" cy="10186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 panose="020B0606020202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19188" y="36295013"/>
            <a:ext cx="5224462" cy="27686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650163" y="36295013"/>
            <a:ext cx="7094537" cy="27686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6051213" y="36295013"/>
            <a:ext cx="5224462" cy="27686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281158B8-50BE-44F1-9C9B-BDBA50F1980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89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9573" y="14528081"/>
            <a:ext cx="19035713" cy="7915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9574" y="4734993"/>
            <a:ext cx="19035713" cy="87201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 Narrow" panose="020B0606020202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19188" y="36295013"/>
            <a:ext cx="5224462" cy="27686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650163" y="36295013"/>
            <a:ext cx="7094537" cy="27686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6051213" y="36295013"/>
            <a:ext cx="5224462" cy="27686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60F92AF-BEAC-4E73-83DE-7FAD6E1A6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1569" y="4158929"/>
            <a:ext cx="20156487" cy="66421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19188" y="36295013"/>
            <a:ext cx="5224462" cy="27686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650163" y="36295013"/>
            <a:ext cx="7094537" cy="27686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6051213" y="36295013"/>
            <a:ext cx="5224462" cy="27686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5A597FD9-FE21-455F-94D5-22486DD39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49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047" y="-161551"/>
            <a:ext cx="5292776" cy="35967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1" y="832274"/>
            <a:ext cx="6408712" cy="2030511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-15057" y="38434737"/>
            <a:ext cx="22394863" cy="1422626"/>
          </a:xfrm>
          <a:prstGeom prst="rect">
            <a:avLst/>
          </a:prstGeom>
          <a:solidFill>
            <a:srgbClr val="C10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01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0" y="3150817"/>
            <a:ext cx="22430659" cy="1440000"/>
            <a:chOff x="2915744" y="3683513"/>
            <a:chExt cx="22430659" cy="1440000"/>
          </a:xfrm>
        </p:grpSpPr>
        <p:sp>
          <p:nvSpPr>
            <p:cNvPr id="2" name="Rechteck 1"/>
            <p:cNvSpPr/>
            <p:nvPr userDrawn="1"/>
          </p:nvSpPr>
          <p:spPr bwMode="auto">
            <a:xfrm>
              <a:off x="2915744" y="3683513"/>
              <a:ext cx="22430659" cy="1440000"/>
            </a:xfrm>
            <a:prstGeom prst="rect">
              <a:avLst/>
            </a:prstGeom>
            <a:solidFill>
              <a:srgbClr val="C1002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01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5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1" name="Rechteck 10"/>
            <p:cNvSpPr/>
            <p:nvPr userDrawn="1"/>
          </p:nvSpPr>
          <p:spPr bwMode="auto">
            <a:xfrm>
              <a:off x="2915744" y="3683513"/>
              <a:ext cx="22430659" cy="1374487"/>
            </a:xfrm>
            <a:prstGeom prst="rect">
              <a:avLst/>
            </a:prstGeom>
            <a:solidFill>
              <a:srgbClr val="C1002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01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5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ctr" defTabSz="2801938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801938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</a:defRPr>
      </a:lvl2pPr>
      <a:lvl3pPr algn="ctr" defTabSz="2801938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</a:defRPr>
      </a:lvl3pPr>
      <a:lvl4pPr algn="ctr" defTabSz="2801938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</a:defRPr>
      </a:lvl4pPr>
      <a:lvl5pPr algn="ctr" defTabSz="2801938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</a:defRPr>
      </a:lvl5pPr>
      <a:lvl6pPr marL="457200" algn="ctr" defTabSz="2801938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</a:defRPr>
      </a:lvl6pPr>
      <a:lvl7pPr marL="914400" algn="ctr" defTabSz="2801938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</a:defRPr>
      </a:lvl7pPr>
      <a:lvl8pPr marL="1371600" algn="ctr" defTabSz="2801938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</a:defRPr>
      </a:lvl8pPr>
      <a:lvl9pPr marL="1828800" algn="ctr" defTabSz="2801938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</a:defRPr>
      </a:lvl9pPr>
    </p:titleStyle>
    <p:bodyStyle>
      <a:lvl1pPr marL="1049338" indent="-1049338" algn="l" defTabSz="2801938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  <a:cs typeface="+mn-cs"/>
        </a:defRPr>
      </a:lvl1pPr>
      <a:lvl2pPr marL="2278063" indent="-876300" algn="l" defTabSz="2801938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2pPr>
      <a:lvl3pPr marL="3503613" indent="-701675" algn="l" defTabSz="2801938" rtl="0" eaLnBrk="0" fontAlgn="base" hangingPunct="0">
        <a:spcBef>
          <a:spcPct val="20000"/>
        </a:spcBef>
        <a:spcAft>
          <a:spcPct val="0"/>
        </a:spcAft>
        <a:buChar char="•"/>
        <a:defRPr sz="7300">
          <a:solidFill>
            <a:schemeClr val="tx1"/>
          </a:solidFill>
          <a:latin typeface="+mn-lt"/>
        </a:defRPr>
      </a:lvl3pPr>
      <a:lvl4pPr marL="4903788" indent="-700088" algn="l" defTabSz="2801938" rtl="0" eaLnBrk="0" fontAlgn="base" hangingPunct="0">
        <a:spcBef>
          <a:spcPct val="20000"/>
        </a:spcBef>
        <a:spcAft>
          <a:spcPct val="0"/>
        </a:spcAft>
        <a:buChar char="–"/>
        <a:defRPr sz="6100">
          <a:solidFill>
            <a:schemeClr val="tx1"/>
          </a:solidFill>
          <a:latin typeface="+mn-lt"/>
        </a:defRPr>
      </a:lvl4pPr>
      <a:lvl5pPr marL="6305550" indent="-700088" algn="l" defTabSz="2801938" rtl="0" eaLnBrk="0" fontAlgn="base" hangingPunct="0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5pPr>
      <a:lvl6pPr marL="6762750" indent="-700088" algn="l" defTabSz="2801938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6pPr>
      <a:lvl7pPr marL="7219950" indent="-700088" algn="l" defTabSz="2801938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7pPr>
      <a:lvl8pPr marL="7677150" indent="-700088" algn="l" defTabSz="2801938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8pPr>
      <a:lvl9pPr marL="8134350" indent="-700088" algn="l" defTabSz="2801938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-Diagramm1.xls"/><Relationship Id="rId5" Type="http://schemas.openxmlformats.org/officeDocument/2006/relationships/chart" Target="../charts/char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38"/>
          <a:stretch/>
        </p:blipFill>
        <p:spPr bwMode="auto">
          <a:xfrm>
            <a:off x="17291536" y="7759329"/>
            <a:ext cx="4059023" cy="64087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Study: Data Deduplication for HPC Archives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984821" y="5885380"/>
            <a:ext cx="9937750" cy="15123421"/>
          </a:xfrm>
          <a:solidFill>
            <a:srgbClr val="EAEAEA"/>
          </a:solidFill>
        </p:spPr>
        <p:txBody>
          <a:bodyPr tIns="216000"/>
          <a:lstStyle/>
          <a:p>
            <a:pPr marL="180000" indent="0">
              <a:spcAft>
                <a:spcPts val="1200"/>
              </a:spcAft>
              <a:buNone/>
            </a:pPr>
            <a:r>
              <a:rPr lang="de-DE" sz="3200" b="1" dirty="0" err="1" smtClean="0"/>
              <a:t>Enormous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storage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problems</a:t>
            </a:r>
            <a:r>
              <a:rPr lang="de-DE" sz="3200" b="1" dirty="0" smtClean="0"/>
              <a:t> at HPC </a:t>
            </a:r>
            <a:r>
              <a:rPr lang="de-DE" sz="3200" b="1" dirty="0" err="1" smtClean="0"/>
              <a:t>archives</a:t>
            </a:r>
            <a:endParaRPr lang="de-DE" sz="3200" b="1" dirty="0" smtClean="0"/>
          </a:p>
          <a:p>
            <a:pPr marL="63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 smtClean="0"/>
              <a:t>Multi TB to Multi PB range</a:t>
            </a:r>
          </a:p>
          <a:p>
            <a:pPr marL="63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 smtClean="0"/>
              <a:t>Long term archiving</a:t>
            </a:r>
          </a:p>
          <a:p>
            <a:pPr marL="63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 smtClean="0"/>
              <a:t>Tape</a:t>
            </a:r>
          </a:p>
          <a:p>
            <a:pPr marL="63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 smtClean="0"/>
              <a:t>Fixed, inflexible file formats</a:t>
            </a:r>
          </a:p>
          <a:p>
            <a:pPr marL="63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 smtClean="0"/>
              <a:t>Increasing demand for rapid access of archived data</a:t>
            </a:r>
            <a:br>
              <a:rPr lang="en-US" sz="3200" b="0" dirty="0" smtClean="0"/>
            </a:br>
            <a:r>
              <a:rPr lang="en-US" sz="3200" b="0" dirty="0" smtClean="0"/>
              <a:t>e.g. web portals</a:t>
            </a:r>
          </a:p>
          <a:p>
            <a:pPr marL="18000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Is deduplication potentially a way to reduce storage pains 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in HPC archives?</a:t>
            </a:r>
          </a:p>
          <a:p>
            <a:pPr marL="63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chemeClr val="tx1"/>
                </a:solidFill>
              </a:rPr>
              <a:t>Large study of the deduplication in HPC archives</a:t>
            </a:r>
          </a:p>
          <a:p>
            <a:pPr marL="63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chemeClr val="tx1"/>
                </a:solidFill>
              </a:rPr>
              <a:t>Multiple HPC centers</a:t>
            </a:r>
          </a:p>
          <a:p>
            <a:pPr marL="63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chemeClr val="tx1"/>
                </a:solidFill>
              </a:rPr>
              <a:t>Different sizes</a:t>
            </a:r>
          </a:p>
          <a:p>
            <a:pPr marL="63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chemeClr val="tx1"/>
                </a:solidFill>
              </a:rPr>
              <a:t>Different sciences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pPr marL="180000" indent="0">
              <a:buNone/>
            </a:pPr>
            <a:endParaRPr lang="de-DE" sz="3200" b="1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984821" y="5240790"/>
            <a:ext cx="992447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Research Project Summary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Bild 5" descr="48425e3f6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91" y="14546992"/>
            <a:ext cx="7560840" cy="5669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16806" y="22018654"/>
            <a:ext cx="992447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Cooperation partners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1498088" y="5278626"/>
            <a:ext cx="992447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Data Deduplication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1498088" y="15536193"/>
            <a:ext cx="992447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FS-C</a:t>
            </a:r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11844857" y="6834976"/>
            <a:ext cx="9937750" cy="8664102"/>
          </a:xfrm>
          <a:prstGeom prst="rect">
            <a:avLst/>
          </a:prstGeom>
        </p:spPr>
        <p:txBody>
          <a:bodyPr tIns="216000"/>
          <a:lstStyle>
            <a:lvl1pPr marL="720000" indent="-540000" algn="l" defTabSz="2664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2278063" indent="-876300" algn="l" defTabSz="28019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3503613" indent="-701675" algn="l" defTabSz="28019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4903788" indent="-700088" algn="l" defTabSz="28019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1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6305550" indent="-700088" algn="l" defTabSz="28019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6762750" indent="-700088" algn="l" defTabSz="2801938" rtl="0" fontAlgn="base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+mn-lt"/>
              </a:defRPr>
            </a:lvl6pPr>
            <a:lvl7pPr marL="7219950" indent="-700088" algn="l" defTabSz="2801938" rtl="0" fontAlgn="base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+mn-lt"/>
              </a:defRPr>
            </a:lvl7pPr>
            <a:lvl8pPr marL="7677150" indent="-700088" algn="l" defTabSz="2801938" rtl="0" fontAlgn="base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+mn-lt"/>
              </a:defRPr>
            </a:lvl8pPr>
            <a:lvl9pPr marL="8134350" indent="-700088" algn="l" defTabSz="2801938" rtl="0" fontAlgn="base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 eaLnBrk="1" hangingPunct="1">
              <a:spcAft>
                <a:spcPts val="1200"/>
              </a:spcAft>
              <a:buSzPct val="45000"/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Novel technique saving storage capacity</a:t>
            </a:r>
          </a:p>
          <a:p>
            <a:r>
              <a:rPr lang="en-US" sz="3200" kern="0" dirty="0" smtClean="0"/>
              <a:t>Commonly used for </a:t>
            </a:r>
            <a:br>
              <a:rPr lang="en-US" sz="3200" kern="0" dirty="0" smtClean="0"/>
            </a:br>
            <a:r>
              <a:rPr lang="en-US" sz="3200" kern="0" dirty="0" smtClean="0"/>
              <a:t>backup systems</a:t>
            </a:r>
          </a:p>
          <a:p>
            <a:r>
              <a:rPr lang="en-US" sz="3200" kern="0" dirty="0" smtClean="0"/>
              <a:t>Data Domain, RECS | DEDUPE</a:t>
            </a:r>
            <a:br>
              <a:rPr lang="en-US" sz="3200" kern="0" dirty="0" smtClean="0"/>
            </a:br>
            <a:endParaRPr lang="de-DE" sz="3200" b="1" kern="0" dirty="0" smtClean="0"/>
          </a:p>
          <a:p>
            <a:pPr marL="180000" indent="0">
              <a:spcAft>
                <a:spcPts val="1200"/>
              </a:spcAft>
              <a:buFontTx/>
              <a:buNone/>
            </a:pPr>
            <a:r>
              <a:rPr lang="en-US" sz="3200" b="1" dirty="0"/>
              <a:t>Basic technique:</a:t>
            </a:r>
          </a:p>
          <a:p>
            <a:r>
              <a:rPr lang="en-US" sz="3200" kern="0" dirty="0" smtClean="0"/>
              <a:t>Split data up in chunks</a:t>
            </a:r>
          </a:p>
          <a:p>
            <a:r>
              <a:rPr lang="en-US" sz="3200" kern="0" dirty="0" smtClean="0"/>
              <a:t>Fingerprint chunks</a:t>
            </a:r>
          </a:p>
          <a:p>
            <a:r>
              <a:rPr lang="en-US" sz="3200" kern="0" dirty="0" smtClean="0"/>
              <a:t>Compare-by-Hash</a:t>
            </a:r>
          </a:p>
          <a:p>
            <a:r>
              <a:rPr lang="en-US" sz="3200" kern="0" dirty="0" smtClean="0"/>
              <a:t>Remove duplicates</a:t>
            </a:r>
          </a:p>
          <a:p>
            <a:endParaRPr lang="en-US" sz="3200" kern="0" dirty="0" smtClean="0"/>
          </a:p>
          <a:p>
            <a:pPr marL="180000" indent="0">
              <a:buFontTx/>
              <a:buNone/>
            </a:pPr>
            <a:endParaRPr lang="de-DE" sz="3200" b="1" kern="0" dirty="0" smtClean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1844857" y="16579680"/>
            <a:ext cx="9937750" cy="10909841"/>
          </a:xfrm>
          <a:prstGeom prst="rect">
            <a:avLst/>
          </a:prstGeom>
        </p:spPr>
        <p:txBody>
          <a:bodyPr/>
          <a:lstStyle>
            <a:lvl1pPr marL="180000" indent="0" algn="l" defTabSz="2664000" rtl="0" eaLnBrk="0" fontAlgn="base" hangingPunct="0">
              <a:spcBef>
                <a:spcPct val="20000"/>
              </a:spcBef>
              <a:spcAft>
                <a:spcPts val="1200"/>
              </a:spcAft>
              <a:buFontTx/>
              <a:buNone/>
              <a:defRPr sz="3600" b="1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08025" indent="-354013" algn="l" defTabSz="2801938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79513" indent="-471488" algn="l" defTabSz="2801938" rtl="0" eaLnBrk="0" fontAlgn="base" hangingPunct="0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4903788" indent="-700088" algn="l" defTabSz="28019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1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6305550" indent="-700088" algn="l" defTabSz="28019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6762750" indent="-700088" algn="l" defTabSz="2801938" rtl="0" fontAlgn="base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+mn-lt"/>
              </a:defRPr>
            </a:lvl6pPr>
            <a:lvl7pPr marL="7219950" indent="-700088" algn="l" defTabSz="2801938" rtl="0" fontAlgn="base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+mn-lt"/>
              </a:defRPr>
            </a:lvl7pPr>
            <a:lvl8pPr marL="7677150" indent="-700088" algn="l" defTabSz="2801938" rtl="0" fontAlgn="base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+mn-lt"/>
              </a:defRPr>
            </a:lvl8pPr>
            <a:lvl9pPr marL="8134350" indent="-700088" algn="l" defTabSz="2801938" rtl="0" fontAlgn="base">
              <a:spcBef>
                <a:spcPct val="20000"/>
              </a:spcBef>
              <a:spcAft>
                <a:spcPct val="0"/>
              </a:spcAft>
              <a:buChar char="»"/>
              <a:defRPr sz="6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3200" dirty="0"/>
              <a:t>Open Source </a:t>
            </a:r>
            <a:r>
              <a:rPr lang="de-DE" sz="3200" dirty="0" err="1"/>
              <a:t>Deduplication</a:t>
            </a:r>
            <a:r>
              <a:rPr lang="de-DE" sz="3200" dirty="0"/>
              <a:t> Analysis </a:t>
            </a:r>
            <a:r>
              <a:rPr lang="de-DE" sz="3200" dirty="0" smtClean="0"/>
              <a:t>Suite</a:t>
            </a:r>
            <a:br>
              <a:rPr lang="de-DE" sz="3200" dirty="0" smtClean="0"/>
            </a:br>
            <a:r>
              <a:rPr lang="de-DE" sz="3200" dirty="0" err="1" smtClean="0"/>
              <a:t>Developed</a:t>
            </a:r>
            <a:r>
              <a:rPr lang="de-DE" sz="3200" dirty="0" smtClean="0"/>
              <a:t> </a:t>
            </a:r>
            <a:r>
              <a:rPr lang="de-DE" sz="3200" dirty="0" err="1"/>
              <a:t>by</a:t>
            </a:r>
            <a:r>
              <a:rPr lang="de-DE" sz="3200" dirty="0"/>
              <a:t> PC2</a:t>
            </a:r>
          </a:p>
          <a:p>
            <a:pPr marL="720000" indent="-540000">
              <a:spcAft>
                <a:spcPct val="0"/>
              </a:spcAft>
              <a:buChar char="•"/>
            </a:pPr>
            <a:r>
              <a:rPr lang="de-DE" sz="3200" b="0" kern="0" dirty="0"/>
              <a:t>Data </a:t>
            </a:r>
            <a:r>
              <a:rPr lang="de-DE" sz="3200" b="0" kern="0" dirty="0" err="1"/>
              <a:t>Collection</a:t>
            </a:r>
            <a:r>
              <a:rPr lang="de-DE" sz="3200" b="0" kern="0" dirty="0"/>
              <a:t> Phase</a:t>
            </a:r>
          </a:p>
          <a:p>
            <a:pPr marL="720000" indent="-540000">
              <a:spcAft>
                <a:spcPct val="0"/>
              </a:spcAft>
              <a:buChar char="•"/>
            </a:pPr>
            <a:r>
              <a:rPr lang="de-DE" sz="3200" b="0" kern="0" dirty="0"/>
              <a:t>Crawl </a:t>
            </a:r>
            <a:r>
              <a:rPr lang="de-DE" sz="3200" b="0" kern="0" dirty="0" err="1"/>
              <a:t>over</a:t>
            </a:r>
            <a:r>
              <a:rPr lang="de-DE" sz="3200" b="0" kern="0" dirty="0"/>
              <a:t> (</a:t>
            </a:r>
            <a:r>
              <a:rPr lang="de-DE" sz="3200" b="0" kern="0" dirty="0" err="1"/>
              <a:t>network</a:t>
            </a:r>
            <a:r>
              <a:rPr lang="de-DE" sz="3200" b="0" kern="0" dirty="0"/>
              <a:t>) </a:t>
            </a:r>
            <a:r>
              <a:rPr lang="de-DE" sz="3200" b="0" kern="0" dirty="0" err="1"/>
              <a:t>file</a:t>
            </a:r>
            <a:r>
              <a:rPr lang="de-DE" sz="3200" b="0" kern="0" dirty="0"/>
              <a:t> </a:t>
            </a:r>
            <a:r>
              <a:rPr lang="de-DE" sz="3200" b="0" kern="0" dirty="0" err="1"/>
              <a:t>system</a:t>
            </a:r>
            <a:endParaRPr lang="de-DE" sz="3200" b="0" kern="0" dirty="0"/>
          </a:p>
          <a:p>
            <a:pPr marL="720000" indent="-540000">
              <a:spcAft>
                <a:spcPct val="0"/>
              </a:spcAft>
              <a:buChar char="•"/>
            </a:pPr>
            <a:r>
              <a:rPr lang="de-DE" sz="3200" b="0" kern="0" dirty="0" err="1"/>
              <a:t>Chunking</a:t>
            </a:r>
            <a:r>
              <a:rPr lang="de-DE" sz="3200" b="0" kern="0" dirty="0"/>
              <a:t>: CDC, </a:t>
            </a:r>
            <a:r>
              <a:rPr lang="de-DE" sz="3200" b="0" kern="0" dirty="0" err="1"/>
              <a:t>Static</a:t>
            </a:r>
            <a:endParaRPr lang="de-DE" sz="3200" b="0" kern="0" dirty="0"/>
          </a:p>
          <a:p>
            <a:pPr marL="720000" indent="-540000">
              <a:spcAft>
                <a:spcPct val="0"/>
              </a:spcAft>
              <a:buChar char="•"/>
            </a:pPr>
            <a:r>
              <a:rPr lang="de-DE" sz="3200" b="0" kern="0" dirty="0" err="1"/>
              <a:t>Fingerprinting</a:t>
            </a:r>
            <a:r>
              <a:rPr lang="de-DE" sz="3200" b="0" kern="0" dirty="0"/>
              <a:t>: SHA1, MD5</a:t>
            </a:r>
          </a:p>
          <a:p>
            <a:pPr marL="720000" indent="-540000">
              <a:spcAft>
                <a:spcPct val="0"/>
              </a:spcAft>
              <a:buChar char="•"/>
            </a:pPr>
            <a:r>
              <a:rPr lang="de-DE" sz="3200" b="0" kern="0" dirty="0"/>
              <a:t>Generating </a:t>
            </a:r>
            <a:r>
              <a:rPr lang="de-DE" sz="3200" b="0" kern="0" dirty="0" err="1"/>
              <a:t>trace</a:t>
            </a:r>
            <a:r>
              <a:rPr lang="de-DE" sz="3200" b="0" kern="0" dirty="0"/>
              <a:t> </a:t>
            </a:r>
            <a:r>
              <a:rPr lang="de-DE" sz="3200" b="0" kern="0" dirty="0" err="1"/>
              <a:t>file</a:t>
            </a:r>
            <a:r>
              <a:rPr lang="de-DE" kern="0" dirty="0" smtClean="0"/>
              <a:t/>
            </a:r>
            <a:br>
              <a:rPr lang="de-DE" kern="0" dirty="0" smtClean="0"/>
            </a:br>
            <a:endParaRPr lang="de-DE" kern="0" dirty="0" smtClean="0"/>
          </a:p>
          <a:p>
            <a:r>
              <a:rPr lang="de-DE" sz="3200" dirty="0"/>
              <a:t>Trace </a:t>
            </a:r>
            <a:r>
              <a:rPr lang="de-DE" sz="3200" dirty="0" err="1"/>
              <a:t>file</a:t>
            </a:r>
            <a:endParaRPr lang="de-DE" sz="3200" dirty="0"/>
          </a:p>
          <a:p>
            <a:pPr marL="720000" indent="-540000">
              <a:spcAft>
                <a:spcPct val="0"/>
              </a:spcAft>
              <a:buFontTx/>
              <a:buChar char="•"/>
            </a:pPr>
            <a:r>
              <a:rPr lang="de-DE" sz="3200" b="0" kern="0" dirty="0"/>
              <a:t>Hash </a:t>
            </a:r>
            <a:r>
              <a:rPr lang="de-DE" sz="3200" b="0" kern="0" dirty="0" err="1"/>
              <a:t>of</a:t>
            </a:r>
            <a:r>
              <a:rPr lang="de-DE" sz="3200" b="0" kern="0" dirty="0"/>
              <a:t> </a:t>
            </a:r>
            <a:r>
              <a:rPr lang="de-DE" sz="3200" b="0" kern="0" dirty="0" err="1"/>
              <a:t>filename</a:t>
            </a:r>
            <a:endParaRPr lang="de-DE" sz="3200" b="0" kern="0" dirty="0"/>
          </a:p>
          <a:p>
            <a:pPr marL="720000" indent="-540000">
              <a:spcAft>
                <a:spcPct val="0"/>
              </a:spcAft>
              <a:buFontTx/>
              <a:buChar char="•"/>
            </a:pPr>
            <a:r>
              <a:rPr lang="de-DE" sz="3200" b="0" kern="0" dirty="0" err="1"/>
              <a:t>file</a:t>
            </a:r>
            <a:r>
              <a:rPr lang="de-DE" sz="3200" b="0" kern="0" dirty="0"/>
              <a:t> </a:t>
            </a:r>
            <a:r>
              <a:rPr lang="de-DE" sz="3200" b="0" kern="0" dirty="0" err="1"/>
              <a:t>size</a:t>
            </a:r>
            <a:endParaRPr lang="de-DE" sz="3200" b="0" kern="0" dirty="0"/>
          </a:p>
          <a:p>
            <a:pPr marL="720000" indent="-540000">
              <a:spcAft>
                <a:spcPct val="0"/>
              </a:spcAft>
              <a:buFontTx/>
              <a:buChar char="•"/>
            </a:pPr>
            <a:r>
              <a:rPr lang="de-DE" sz="3200" b="0" kern="0" dirty="0" err="1"/>
              <a:t>file</a:t>
            </a:r>
            <a:r>
              <a:rPr lang="de-DE" sz="3200" b="0" kern="0" dirty="0"/>
              <a:t> type</a:t>
            </a:r>
          </a:p>
          <a:p>
            <a:pPr marL="720000" indent="-540000">
              <a:spcAft>
                <a:spcPct val="0"/>
              </a:spcAft>
              <a:buFontTx/>
              <a:buChar char="•"/>
            </a:pPr>
            <a:r>
              <a:rPr lang="de-DE" sz="3200" b="0" kern="0" dirty="0" err="1"/>
              <a:t>chunk</a:t>
            </a:r>
            <a:r>
              <a:rPr lang="de-DE" sz="3200" b="0" kern="0" dirty="0"/>
              <a:t> </a:t>
            </a:r>
            <a:r>
              <a:rPr lang="de-DE" sz="3200" b="0" kern="0" dirty="0" err="1"/>
              <a:t>fingerprints</a:t>
            </a:r>
            <a:endParaRPr lang="de-DE" sz="3200" b="0" kern="0" dirty="0"/>
          </a:p>
          <a:p>
            <a:pPr marL="720000" indent="-540000">
              <a:spcAft>
                <a:spcPct val="0"/>
              </a:spcAft>
              <a:buFontTx/>
              <a:buChar char="•"/>
            </a:pPr>
            <a:r>
              <a:rPr lang="de-DE" sz="3200" b="0" kern="0" dirty="0"/>
              <a:t>Privacy </a:t>
            </a:r>
            <a:r>
              <a:rPr lang="de-DE" sz="3200" b="0" kern="0" dirty="0" err="1" smtClean="0"/>
              <a:t>Preserving</a:t>
            </a:r>
            <a:r>
              <a:rPr lang="de-DE" sz="3200" b="0" kern="0" dirty="0" smtClean="0"/>
              <a:t/>
            </a:r>
            <a:br>
              <a:rPr lang="de-DE" sz="3200" b="0" kern="0" dirty="0" smtClean="0"/>
            </a:br>
            <a:endParaRPr lang="de-DE" kern="0" dirty="0" smtClean="0"/>
          </a:p>
          <a:p>
            <a:r>
              <a:rPr lang="de-DE" sz="3200" dirty="0"/>
              <a:t>Data Analysis Phase</a:t>
            </a:r>
          </a:p>
          <a:p>
            <a:pPr marL="637200" indent="-457200">
              <a:buFont typeface="Arial" panose="020B0604020202020204" pitchFamily="34" charset="0"/>
              <a:buChar char="•"/>
            </a:pPr>
            <a:r>
              <a:rPr lang="de-DE" sz="3200" b="0" kern="0" dirty="0"/>
              <a:t>Post </a:t>
            </a:r>
            <a:r>
              <a:rPr lang="de-DE" sz="3200" b="0" kern="0" dirty="0" err="1"/>
              <a:t>processing</a:t>
            </a:r>
            <a:r>
              <a:rPr lang="de-DE" sz="3200" b="0" kern="0" dirty="0"/>
              <a:t> </a:t>
            </a:r>
            <a:r>
              <a:rPr lang="de-DE" sz="3200" b="0" kern="0" dirty="0" err="1"/>
              <a:t>analysis</a:t>
            </a:r>
            <a:r>
              <a:rPr lang="de-DE" sz="3200" b="0" kern="0" dirty="0"/>
              <a:t> on HTC </a:t>
            </a:r>
            <a:r>
              <a:rPr lang="de-DE" sz="3200" b="0" kern="0" dirty="0" err="1"/>
              <a:t>cluster</a:t>
            </a:r>
            <a:r>
              <a:rPr lang="de-DE" sz="3200" b="0" kern="0" dirty="0"/>
              <a:t> (</a:t>
            </a:r>
            <a:r>
              <a:rPr lang="de-DE" sz="3200" b="0" kern="0" dirty="0" err="1"/>
              <a:t>Hadoop</a:t>
            </a:r>
            <a:r>
              <a:rPr lang="de-DE" sz="3200" b="0" kern="0" dirty="0"/>
              <a:t>)</a:t>
            </a:r>
          </a:p>
          <a:p>
            <a:endParaRPr lang="de-DE" kern="0" dirty="0"/>
          </a:p>
        </p:txBody>
      </p:sp>
      <p:sp>
        <p:nvSpPr>
          <p:cNvPr id="14" name="Textfeld 13"/>
          <p:cNvSpPr txBox="1"/>
          <p:nvPr/>
        </p:nvSpPr>
        <p:spPr>
          <a:xfrm>
            <a:off x="1005025" y="22520969"/>
            <a:ext cx="993626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1200"/>
              </a:spcAft>
              <a:buSzPct val="45000"/>
            </a:pPr>
            <a:endParaRPr lang="en-US" sz="3200" kern="0" dirty="0" smtClean="0">
              <a:latin typeface="Arial Narrow" panose="020B0606020202030204" pitchFamily="34" charset="0"/>
            </a:endParaRPr>
          </a:p>
          <a:p>
            <a:pPr marL="457200" indent="-457200" eaLnBrk="1" hangingPunct="1">
              <a:spcAft>
                <a:spcPts val="12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3200" kern="0" dirty="0" smtClean="0">
                <a:latin typeface="Arial Narrow" panose="020B0606020202030204" pitchFamily="34" charset="0"/>
              </a:rPr>
              <a:t>Barcelona </a:t>
            </a:r>
            <a:r>
              <a:rPr lang="en-US" sz="3200" kern="0" dirty="0">
                <a:latin typeface="Arial Narrow" panose="020B0606020202030204" pitchFamily="34" charset="0"/>
              </a:rPr>
              <a:t>Supercomputing Center (BSC)</a:t>
            </a:r>
          </a:p>
          <a:p>
            <a:pPr marL="457200" indent="-457200" eaLnBrk="1" hangingPunct="1">
              <a:spcAft>
                <a:spcPts val="12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3200" kern="0" dirty="0" err="1">
                <a:latin typeface="Arial Narrow" panose="020B0606020202030204" pitchFamily="34" charset="0"/>
              </a:rPr>
              <a:t>Deutsches</a:t>
            </a:r>
            <a:r>
              <a:rPr lang="en-US" sz="3200" kern="0" dirty="0">
                <a:latin typeface="Arial Narrow" panose="020B0606020202030204" pitchFamily="34" charset="0"/>
              </a:rPr>
              <a:t> </a:t>
            </a:r>
            <a:r>
              <a:rPr lang="en-US" sz="3200" kern="0" dirty="0" err="1">
                <a:latin typeface="Arial Narrow" panose="020B0606020202030204" pitchFamily="34" charset="0"/>
              </a:rPr>
              <a:t>Klimarechenzentrum</a:t>
            </a:r>
            <a:r>
              <a:rPr lang="en-US" sz="3200" kern="0" dirty="0">
                <a:latin typeface="Arial Narrow" panose="020B0606020202030204" pitchFamily="34" charset="0"/>
              </a:rPr>
              <a:t> (DKRZ)</a:t>
            </a:r>
          </a:p>
          <a:p>
            <a:pPr marL="457200" indent="-457200" eaLnBrk="1" hangingPunct="1">
              <a:spcAft>
                <a:spcPts val="12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3200" kern="0" dirty="0">
                <a:latin typeface="Arial Narrow" panose="020B0606020202030204" pitchFamily="34" charset="0"/>
              </a:rPr>
              <a:t>RWTH Aachen University (RWTH)</a:t>
            </a:r>
          </a:p>
          <a:p>
            <a:pPr marL="457200" indent="-457200" eaLnBrk="1" hangingPunct="1">
              <a:spcAft>
                <a:spcPts val="12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3200" kern="0" dirty="0">
                <a:latin typeface="Arial Narrow" panose="020B0606020202030204" pitchFamily="34" charset="0"/>
              </a:rPr>
              <a:t>Renaissance Computing Institute (RENCI</a:t>
            </a:r>
            <a:r>
              <a:rPr lang="en-US" sz="3200" kern="0" dirty="0" smtClean="0">
                <a:latin typeface="Arial Narrow" panose="020B0606020202030204" pitchFamily="34" charset="0"/>
              </a:rPr>
              <a:t>)</a:t>
            </a:r>
            <a:br>
              <a:rPr lang="en-US" sz="3200" kern="0" dirty="0" smtClean="0">
                <a:latin typeface="Arial Narrow" panose="020B0606020202030204" pitchFamily="34" charset="0"/>
              </a:rPr>
            </a:br>
            <a:endParaRPr lang="en-US" sz="3200" kern="0" dirty="0">
              <a:latin typeface="Arial Narrow" panose="020B0606020202030204" pitchFamily="34" charset="0"/>
            </a:endParaRPr>
          </a:p>
          <a:p>
            <a:pPr marL="457200" indent="-457200" eaLnBrk="1" hangingPunct="1">
              <a:spcAft>
                <a:spcPts val="12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3200" b="1" kern="0" dirty="0">
                <a:latin typeface="Arial Narrow" panose="020B0606020202030204" pitchFamily="34" charset="0"/>
              </a:rPr>
              <a:t>You? </a:t>
            </a:r>
            <a:r>
              <a:rPr lang="en-US" sz="3200" b="1" kern="0" dirty="0">
                <a:latin typeface="Arial Narrow" panose="020B0606020202030204" pitchFamily="34" charset="0"/>
              </a:rPr>
              <a:t>Ask us for </a:t>
            </a:r>
            <a:r>
              <a:rPr lang="en-US" sz="3200" b="1" kern="0" dirty="0" smtClean="0">
                <a:latin typeface="Arial Narrow" panose="020B0606020202030204" pitchFamily="34" charset="0"/>
              </a:rPr>
              <a:t>details!</a:t>
            </a:r>
            <a:endParaRPr lang="en-US" sz="3200" b="1" kern="0" dirty="0">
              <a:latin typeface="Arial Narrow" panose="020B0606020202030204" pitchFamily="34" charset="0"/>
            </a:endParaRPr>
          </a:p>
          <a:p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984821" y="27812468"/>
            <a:ext cx="20391276" cy="8390021"/>
            <a:chOff x="984821" y="26843190"/>
            <a:chExt cx="20391276" cy="8390021"/>
          </a:xfrm>
        </p:grpSpPr>
        <p:sp>
          <p:nvSpPr>
            <p:cNvPr id="10" name="Textfeld 9"/>
            <p:cNvSpPr txBox="1"/>
            <p:nvPr/>
          </p:nvSpPr>
          <p:spPr>
            <a:xfrm>
              <a:off x="1005025" y="26843190"/>
              <a:ext cx="2037107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rPr>
                <a:t>Results from previous study (University home directories)</a:t>
              </a:r>
            </a:p>
          </p:txBody>
        </p:sp>
        <p:graphicFrame>
          <p:nvGraphicFramePr>
            <p:cNvPr id="17" name="Inhaltsplatzhalt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779662"/>
                </p:ext>
              </p:extLst>
            </p:nvPr>
          </p:nvGraphicFramePr>
          <p:xfrm>
            <a:off x="11448227" y="28067230"/>
            <a:ext cx="9927870" cy="71659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8" name="Inhaltsplatzhalt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9731999"/>
                </p:ext>
              </p:extLst>
            </p:nvPr>
          </p:nvGraphicFramePr>
          <p:xfrm>
            <a:off x="984821" y="28065585"/>
            <a:ext cx="10076097" cy="6349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r:id="rId6" imgW="13873349" imgH="8740941" progId="Excel.Chart.8">
                    <p:embed/>
                  </p:oleObj>
                </mc:Choice>
                <mc:Fallback>
                  <p:oleObj r:id="rId6" imgW="13873349" imgH="8740941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821" y="28065585"/>
                          <a:ext cx="10076097" cy="63495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feld 4"/>
          <p:cNvSpPr txBox="1">
            <a:spLocks noChangeArrowheads="1"/>
          </p:cNvSpPr>
          <p:nvPr/>
        </p:nvSpPr>
        <p:spPr bwMode="auto">
          <a:xfrm>
            <a:off x="984821" y="36668651"/>
            <a:ext cx="21872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sz="2800" dirty="0">
                <a:solidFill>
                  <a:srgbClr val="000000"/>
                </a:solidFill>
                <a:latin typeface="+mn-lt"/>
              </a:rPr>
              <a:t>Meister </a:t>
            </a:r>
            <a:r>
              <a:rPr lang="de-DE" sz="2800" dirty="0" err="1">
                <a:solidFill>
                  <a:srgbClr val="000000"/>
                </a:solidFill>
                <a:latin typeface="+mn-lt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+mn-lt"/>
              </a:rPr>
              <a:t> Brinkmann, Multi-Level </a:t>
            </a:r>
            <a:r>
              <a:rPr lang="de-DE" sz="2800" dirty="0" err="1">
                <a:solidFill>
                  <a:srgbClr val="000000"/>
                </a:solidFill>
                <a:latin typeface="+mn-lt"/>
              </a:rPr>
              <a:t>Comparision</a:t>
            </a:r>
            <a:r>
              <a:rPr lang="de-DE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+mn-lt"/>
              </a:rPr>
              <a:t>of</a:t>
            </a:r>
            <a:r>
              <a:rPr lang="de-DE" sz="2800" dirty="0">
                <a:solidFill>
                  <a:srgbClr val="000000"/>
                </a:solidFill>
                <a:latin typeface="+mn-lt"/>
              </a:rPr>
              <a:t> Data </a:t>
            </a:r>
            <a:r>
              <a:rPr lang="de-DE" sz="2800" dirty="0" err="1">
                <a:solidFill>
                  <a:srgbClr val="000000"/>
                </a:solidFill>
                <a:latin typeface="+mn-lt"/>
              </a:rPr>
              <a:t>Deduplication</a:t>
            </a:r>
            <a:r>
              <a:rPr lang="de-DE" sz="2800" dirty="0">
                <a:solidFill>
                  <a:srgbClr val="000000"/>
                </a:solidFill>
                <a:latin typeface="+mn-lt"/>
              </a:rPr>
              <a:t> in a Backup Scenario, SYSTOR</a:t>
            </a:r>
            <a:r>
              <a:rPr lang="fr-FR" altLang="de-DE" sz="2800" dirty="0">
                <a:solidFill>
                  <a:srgbClr val="000000"/>
                </a:solidFill>
                <a:latin typeface="+mn-lt"/>
              </a:rPr>
              <a:t>’</a:t>
            </a:r>
            <a:r>
              <a:rPr lang="de-DE" altLang="ja-JP" sz="2800" dirty="0">
                <a:solidFill>
                  <a:srgbClr val="000000"/>
                </a:solidFill>
                <a:latin typeface="+mn-lt"/>
              </a:rPr>
              <a:t>09 </a:t>
            </a:r>
            <a:endParaRPr lang="de-DE" sz="2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1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01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01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Alkmene">
    <a:dk1>
      <a:sysClr val="windowText" lastClr="000000"/>
    </a:dk1>
    <a:lt1>
      <a:sysClr val="window" lastClr="FFFFFF"/>
    </a:lt1>
    <a:dk2>
      <a:srgbClr val="59564B"/>
    </a:dk2>
    <a:lt2>
      <a:srgbClr val="DFDAC7"/>
    </a:lt2>
    <a:accent1>
      <a:srgbClr val="990000"/>
    </a:accent1>
    <a:accent2>
      <a:srgbClr val="EFAB16"/>
    </a:accent2>
    <a:accent3>
      <a:srgbClr val="78AC35"/>
    </a:accent3>
    <a:accent4>
      <a:srgbClr val="35ACA2"/>
    </a:accent4>
    <a:accent5>
      <a:srgbClr val="4083CF"/>
    </a:accent5>
    <a:accent6>
      <a:srgbClr val="0D335E"/>
    </a:accent6>
    <a:hlink>
      <a:srgbClr val="EF8E1C"/>
    </a:hlink>
    <a:folHlink>
      <a:srgbClr val="FEC60B"/>
    </a:folHlink>
  </a:clrScheme>
  <a:fontScheme name="Standarddesign">
    <a:majorFont>
      <a:latin typeface="Calibri"/>
      <a:ea typeface="Arial"/>
      <a:cs typeface="Arial"/>
    </a:majorFont>
    <a:minorFont>
      <a:latin typeface="Calibri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Benutzerdefiniert</PresentationFormat>
  <Paragraphs>46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Standarddesign</vt:lpstr>
      <vt:lpstr>Excel.Chart.8</vt:lpstr>
      <vt:lpstr>PowerPoint-Präsentation</vt:lpstr>
    </vt:vector>
  </TitlesOfParts>
  <Company>privat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-ine</dc:creator>
  <cp:lastModifiedBy>Christine Seemann</cp:lastModifiedBy>
  <cp:revision>22</cp:revision>
  <dcterms:created xsi:type="dcterms:W3CDTF">2011-09-10T07:09:33Z</dcterms:created>
  <dcterms:modified xsi:type="dcterms:W3CDTF">2014-02-20T16:14:25Z</dcterms:modified>
</cp:coreProperties>
</file>