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7" r:id="rId4"/>
    <p:sldId id="270" r:id="rId5"/>
    <p:sldId id="269" r:id="rId6"/>
    <p:sldId id="264" r:id="rId7"/>
    <p:sldId id="261"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ce Villar" initials="AV" lastIdx="1" clrIdx="0">
    <p:extLst>
      <p:ext uri="{19B8F6BF-5375-455C-9EA6-DF929625EA0E}">
        <p15:presenceInfo xmlns:p15="http://schemas.microsoft.com/office/powerpoint/2012/main" userId="945544dc3ad796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92C5D"/>
    <a:srgbClr val="5E2D5E"/>
    <a:srgbClr val="000000"/>
    <a:srgbClr val="39234F"/>
    <a:srgbClr val="E7E7E7"/>
    <a:srgbClr val="CBCBCB"/>
    <a:srgbClr val="F7E8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5" d="100"/>
          <a:sy n="65" d="100"/>
        </p:scale>
        <p:origin x="7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25/5/22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23A1CC3-2375-41D4-9E03-427CAF2A4C1A}" type="datetimeFigureOut">
              <a:rPr lang="en-US" dirty="0"/>
              <a:t>25/5/22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FF16868-8199-4C2C-A5B1-63AEE139F88E}" type="datetimeFigureOut">
              <a:rPr lang="en-US" dirty="0"/>
              <a:t>25/5/22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pt-BR"/>
              <a:t>Clique para editar o título Mestre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AD9FF7F-6988-44CC-821B-644E70CD2F73}" type="datetimeFigureOut">
              <a:rPr lang="en-US" dirty="0"/>
              <a:t>25/5/22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C12C299-16B2-4475-990D-751901EACC14}" type="datetimeFigureOut">
              <a:rPr lang="en-US" dirty="0"/>
              <a:t>25/5/22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25/5/22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25/5/22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25/5/22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25/5/22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25/5/22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F34E6425-0181-43F2-84FC-787E803FD2F8}" type="datetimeFigureOut">
              <a:rPr lang="en-US" dirty="0"/>
              <a:t>25/5/22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25/5/22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25/5/22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25/5/22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25/5/22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6E86A4C-8E40-4F87-A4F0-01A0687C5742}" type="datetimeFigureOut">
              <a:rPr lang="en-US" dirty="0"/>
              <a:t>25/5/22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pt-BR"/>
              <a:t>Clique no ícone para adicionar uma imagem</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5E72C73-2D91-4E12-BA25-F0AA0C03599B}" type="datetimeFigureOut">
              <a:rPr lang="en-US" dirty="0"/>
              <a:t>25/5/22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pt-BR"/>
              <a:t>Clique para editar o título Mestre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25/5/22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allup.com/workplace/283985/working-remotely-effective-gallup-research-says-yes.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910D3-8CAE-43E6-B153-AD8CBFF5F070}"/>
              </a:ext>
            </a:extLst>
          </p:cNvPr>
          <p:cNvSpPr>
            <a:spLocks noGrp="1"/>
          </p:cNvSpPr>
          <p:nvPr>
            <p:ph type="ctrTitle"/>
          </p:nvPr>
        </p:nvSpPr>
        <p:spPr/>
        <p:txBody>
          <a:bodyPr/>
          <a:lstStyle/>
          <a:p>
            <a:r>
              <a:rPr lang="pt-BR" sz="4800" b="0" i="0" u="none" strike="noStrike" dirty="0">
                <a:solidFill>
                  <a:srgbClr val="FFFFFF"/>
                </a:solidFill>
                <a:effectLst/>
                <a:latin typeface="Arial Nova Cond Light" panose="020B0604020202020204" pitchFamily="34" charset="0"/>
                <a:cs typeface="Angsana New" panose="02020603050405020304" pitchFamily="18" charset="-34"/>
              </a:rPr>
              <a:t>A</a:t>
            </a:r>
            <a:r>
              <a:rPr lang="en-GB" sz="4800" dirty="0"/>
              <a:t> Project Management in the age of remote working</a:t>
            </a:r>
            <a:endParaRPr lang="en-US" sz="4800" dirty="0">
              <a:latin typeface="Arial Nova Cond Light" panose="020B0604020202020204" pitchFamily="34" charset="0"/>
              <a:cs typeface="Angsana New" panose="02020603050405020304" pitchFamily="18" charset="-34"/>
            </a:endParaRPr>
          </a:p>
        </p:txBody>
      </p:sp>
      <p:sp>
        <p:nvSpPr>
          <p:cNvPr id="3" name="Subtítulo 2">
            <a:extLst>
              <a:ext uri="{FF2B5EF4-FFF2-40B4-BE49-F238E27FC236}">
                <a16:creationId xmlns:a16="http://schemas.microsoft.com/office/drawing/2014/main" id="{50ACEB65-FA67-4031-ABDB-19845CEF2ED8}"/>
              </a:ext>
            </a:extLst>
          </p:cNvPr>
          <p:cNvSpPr>
            <a:spLocks noGrp="1"/>
          </p:cNvSpPr>
          <p:nvPr>
            <p:ph type="subTitle" idx="1"/>
          </p:nvPr>
        </p:nvSpPr>
        <p:spPr/>
        <p:txBody>
          <a:bodyPr>
            <a:normAutofit fontScale="92500" lnSpcReduction="20000"/>
          </a:bodyPr>
          <a:lstStyle/>
          <a:p>
            <a:r>
              <a:rPr lang="en-US" sz="1800" b="0" dirty="0"/>
              <a:t>How remote work is shaping the future of Project Management?</a:t>
            </a:r>
            <a:br>
              <a:rPr lang="en-US" sz="1800" dirty="0"/>
            </a:br>
            <a:endParaRPr lang="en-ZA" dirty="0"/>
          </a:p>
          <a:p>
            <a:r>
              <a:rPr lang="en-US" dirty="0"/>
              <a:t> </a:t>
            </a:r>
          </a:p>
        </p:txBody>
      </p:sp>
      <p:sp>
        <p:nvSpPr>
          <p:cNvPr id="4" name="CaixaDeTexto 3">
            <a:extLst>
              <a:ext uri="{FF2B5EF4-FFF2-40B4-BE49-F238E27FC236}">
                <a16:creationId xmlns:a16="http://schemas.microsoft.com/office/drawing/2014/main" id="{7ECF7607-25D5-4C61-8CEC-A635DE12EF6F}"/>
              </a:ext>
            </a:extLst>
          </p:cNvPr>
          <p:cNvSpPr txBox="1"/>
          <p:nvPr/>
        </p:nvSpPr>
        <p:spPr>
          <a:xfrm>
            <a:off x="7053044" y="5378479"/>
            <a:ext cx="4721421" cy="1261884"/>
          </a:xfrm>
          <a:prstGeom prst="rect">
            <a:avLst/>
          </a:prstGeom>
          <a:noFill/>
        </p:spPr>
        <p:txBody>
          <a:bodyPr wrap="square" rtlCol="0">
            <a:spAutoFit/>
          </a:bodyPr>
          <a:lstStyle/>
          <a:p>
            <a:r>
              <a:rPr lang="en-US" sz="2000" dirty="0">
                <a:solidFill>
                  <a:schemeClr val="bg1"/>
                </a:solidFill>
                <a:latin typeface="Agency FB" panose="020B0503020202020204" pitchFamily="34" charset="0"/>
              </a:rPr>
              <a:t> </a:t>
            </a:r>
            <a:r>
              <a:rPr lang="en-GB" sz="2000" dirty="0">
                <a:solidFill>
                  <a:schemeClr val="bg1"/>
                </a:solidFill>
                <a:latin typeface="Agency FB" panose="020B0503020202020204" pitchFamily="34" charset="0"/>
              </a:rPr>
              <a:t>Group 2: Alice Villar, Hendrick Van </a:t>
            </a:r>
            <a:r>
              <a:rPr lang="en-GB" sz="2000" dirty="0" err="1">
                <a:solidFill>
                  <a:schemeClr val="bg1"/>
                </a:solidFill>
                <a:latin typeface="Agency FB" panose="020B0503020202020204" pitchFamily="34" charset="0"/>
              </a:rPr>
              <a:t>Rooven</a:t>
            </a:r>
            <a:r>
              <a:rPr lang="en-GB" sz="2000" dirty="0">
                <a:solidFill>
                  <a:schemeClr val="bg1"/>
                </a:solidFill>
                <a:latin typeface="Agency FB" panose="020B0503020202020204" pitchFamily="34" charset="0"/>
              </a:rPr>
              <a:t>, Gennaro Coppola, Sharon Wong</a:t>
            </a:r>
          </a:p>
          <a:p>
            <a:endParaRPr lang="en-US" dirty="0">
              <a:solidFill>
                <a:schemeClr val="bg1"/>
              </a:solidFill>
              <a:latin typeface="Arial Nova Cond Light" panose="020B0306020202020204" pitchFamily="34" charset="0"/>
            </a:endParaRPr>
          </a:p>
          <a:p>
            <a:endParaRPr lang="en-US" dirty="0"/>
          </a:p>
        </p:txBody>
      </p:sp>
    </p:spTree>
    <p:extLst>
      <p:ext uri="{BB962C8B-B14F-4D97-AF65-F5344CB8AC3E}">
        <p14:creationId xmlns:p14="http://schemas.microsoft.com/office/powerpoint/2010/main" val="315579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F0B54-359F-498B-9896-FBE4AE1FFE12}"/>
              </a:ext>
            </a:extLst>
          </p:cNvPr>
          <p:cNvSpPr>
            <a:spLocks noGrp="1"/>
          </p:cNvSpPr>
          <p:nvPr>
            <p:ph type="title"/>
          </p:nvPr>
        </p:nvSpPr>
        <p:spPr>
          <a:xfrm>
            <a:off x="1154954" y="973668"/>
            <a:ext cx="8761413" cy="706964"/>
          </a:xfrm>
        </p:spPr>
        <p:txBody>
          <a:bodyPr vert="horz" lIns="91440" tIns="45720" rIns="91440" bIns="45720" rtlCol="0">
            <a:normAutofit/>
          </a:bodyPr>
          <a:lstStyle/>
          <a:p>
            <a:pPr algn="ctr"/>
            <a:r>
              <a:rPr lang="en-US" b="0" i="0" kern="1200" dirty="0">
                <a:solidFill>
                  <a:srgbClr val="EBEBEB"/>
                </a:solidFill>
                <a:latin typeface="+mj-lt"/>
                <a:ea typeface="+mj-ea"/>
                <a:cs typeface="+mj-cs"/>
              </a:rPr>
              <a:t>Agenda</a:t>
            </a:r>
          </a:p>
        </p:txBody>
      </p:sp>
      <p:sp>
        <p:nvSpPr>
          <p:cNvPr id="27" name="Content Placeholder 26">
            <a:extLst>
              <a:ext uri="{FF2B5EF4-FFF2-40B4-BE49-F238E27FC236}">
                <a16:creationId xmlns:a16="http://schemas.microsoft.com/office/drawing/2014/main" id="{80F6AE0D-6284-4E27-9ED0-931F0AF62EA5}"/>
              </a:ext>
            </a:extLst>
          </p:cNvPr>
          <p:cNvSpPr>
            <a:spLocks noGrp="1"/>
          </p:cNvSpPr>
          <p:nvPr>
            <p:ph idx="1"/>
          </p:nvPr>
        </p:nvSpPr>
        <p:spPr>
          <a:xfrm>
            <a:off x="1154954" y="2566219"/>
            <a:ext cx="9596620" cy="3984523"/>
          </a:xfrm>
        </p:spPr>
        <p:txBody>
          <a:bodyPr anchor="ctr">
            <a:normAutofit/>
          </a:bodyPr>
          <a:lstStyle/>
          <a:p>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rtl="0"/>
            <a:r>
              <a:rPr lang="en-US" dirty="0"/>
              <a:t>1. The remote work revolution</a:t>
            </a:r>
          </a:p>
          <a:p>
            <a:pPr lvl="0" rtl="0"/>
            <a:r>
              <a:rPr lang="en-US" dirty="0"/>
              <a:t>2. Benefits of remote collaboration for organizations and workers</a:t>
            </a:r>
          </a:p>
          <a:p>
            <a:pPr lvl="0" rtl="0"/>
            <a:r>
              <a:rPr lang="en-US" dirty="0"/>
              <a:t>3. Handling the challenges of remote collaboration</a:t>
            </a:r>
          </a:p>
          <a:p>
            <a:r>
              <a:rPr lang="en-US" dirty="0"/>
              <a:t>4. </a:t>
            </a:r>
            <a:r>
              <a:rPr lang="en-US" sz="1800" dirty="0"/>
              <a:t>Building trust in virtual project teams</a:t>
            </a:r>
          </a:p>
          <a:p>
            <a:r>
              <a:rPr lang="en-US"/>
              <a:t>5</a:t>
            </a:r>
            <a:r>
              <a:rPr lang="en-US" dirty="0"/>
              <a:t>. The SPACE of developer productivity</a:t>
            </a:r>
          </a:p>
          <a:p>
            <a:pPr marL="0" indent="0">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609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F0B54-359F-498B-9896-FBE4AE1FFE12}"/>
              </a:ext>
            </a:extLst>
          </p:cNvPr>
          <p:cNvSpPr>
            <a:spLocks noGrp="1"/>
          </p:cNvSpPr>
          <p:nvPr>
            <p:ph type="title"/>
          </p:nvPr>
        </p:nvSpPr>
        <p:spPr>
          <a:xfrm>
            <a:off x="1494166" y="1150648"/>
            <a:ext cx="8761413" cy="706964"/>
          </a:xfrm>
        </p:spPr>
        <p:txBody>
          <a:bodyPr vert="horz" lIns="91440" tIns="45720" rIns="91440" bIns="45720" rtlCol="0">
            <a:normAutofit fontScale="90000"/>
          </a:bodyPr>
          <a:lstStyle/>
          <a:p>
            <a:pPr algn="ctr"/>
            <a:r>
              <a:rPr lang="en-US" dirty="0"/>
              <a:t>1. The Remote Work Revolution</a:t>
            </a:r>
            <a:br>
              <a:rPr lang="en-US" dirty="0"/>
            </a:br>
            <a:endParaRPr lang="en-US" b="0" i="0" kern="1200" dirty="0">
              <a:solidFill>
                <a:srgbClr val="EBEBEB"/>
              </a:solidFill>
              <a:latin typeface="+mj-lt"/>
              <a:ea typeface="+mj-ea"/>
              <a:cs typeface="+mj-cs"/>
            </a:endParaRPr>
          </a:p>
        </p:txBody>
      </p:sp>
      <p:sp>
        <p:nvSpPr>
          <p:cNvPr id="27" name="Content Placeholder 26">
            <a:extLst>
              <a:ext uri="{FF2B5EF4-FFF2-40B4-BE49-F238E27FC236}">
                <a16:creationId xmlns:a16="http://schemas.microsoft.com/office/drawing/2014/main" id="{80F6AE0D-6284-4E27-9ED0-931F0AF62EA5}"/>
              </a:ext>
            </a:extLst>
          </p:cNvPr>
          <p:cNvSpPr>
            <a:spLocks noGrp="1"/>
          </p:cNvSpPr>
          <p:nvPr>
            <p:ph idx="1"/>
          </p:nvPr>
        </p:nvSpPr>
        <p:spPr>
          <a:xfrm>
            <a:off x="764458" y="3090197"/>
            <a:ext cx="10663084" cy="4107016"/>
          </a:xfrm>
        </p:spPr>
        <p:txBody>
          <a:bodyPr anchor="ctr">
            <a:normAutofit/>
          </a:bodyPr>
          <a:lstStyle/>
          <a:p>
            <a:pPr marL="0">
              <a:lnSpc>
                <a:spcPct val="107000"/>
              </a:lnSpc>
              <a:spcBef>
                <a:spcPts val="0"/>
              </a:spcBef>
            </a:pPr>
            <a:r>
              <a:rPr lang="en-US" sz="2200" dirty="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2012, Gallup data showed that 39% of employees worked remotely in some capacity and </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2016 that number grew to 43%. </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a:lnSpc>
                <a:spcPct val="107000"/>
              </a:lnSpc>
              <a:spcBef>
                <a:spcPts val="0"/>
              </a:spcBef>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 decades of Gallup research shows, when employees are engaged their performance soars: Highly engaged workplaces can claim 41% lower absenteeism, 40% fewer quality defects, and 21% higher profitability.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62162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F0B54-359F-498B-9896-FBE4AE1FFE12}"/>
              </a:ext>
            </a:extLst>
          </p:cNvPr>
          <p:cNvSpPr>
            <a:spLocks noGrp="1"/>
          </p:cNvSpPr>
          <p:nvPr>
            <p:ph type="title"/>
          </p:nvPr>
        </p:nvSpPr>
        <p:spPr>
          <a:xfrm>
            <a:off x="1494166" y="1150648"/>
            <a:ext cx="8761413" cy="706964"/>
          </a:xfrm>
        </p:spPr>
        <p:txBody>
          <a:bodyPr vert="horz" lIns="91440" tIns="45720" rIns="91440" bIns="45720" rtlCol="0">
            <a:normAutofit fontScale="90000"/>
          </a:bodyPr>
          <a:lstStyle/>
          <a:p>
            <a:pPr algn="ctr"/>
            <a:br>
              <a:rPr lang="en-US" dirty="0"/>
            </a:br>
            <a:br>
              <a:rPr lang="en-US" dirty="0"/>
            </a:br>
            <a:r>
              <a:rPr lang="en-US" dirty="0"/>
              <a:t>2. </a:t>
            </a:r>
            <a:r>
              <a:rPr lang="en-US" dirty="0">
                <a:solidFill>
                  <a:srgbClr val="EBEBEB"/>
                </a:solidFill>
              </a:rPr>
              <a:t>Benefits for organizations and workers</a:t>
            </a:r>
            <a:br>
              <a:rPr lang="en-US" dirty="0">
                <a:solidFill>
                  <a:srgbClr val="EBEBEB"/>
                </a:solidFill>
              </a:rPr>
            </a:br>
            <a:br>
              <a:rPr lang="en-US" dirty="0">
                <a:solidFill>
                  <a:srgbClr val="EBEBEB"/>
                </a:solidFill>
              </a:rPr>
            </a:br>
            <a:br>
              <a:rPr lang="en-US" dirty="0"/>
            </a:br>
            <a:endParaRPr lang="en-US" b="0" i="0" kern="1200" dirty="0">
              <a:solidFill>
                <a:srgbClr val="EBEBEB"/>
              </a:solidFill>
              <a:latin typeface="+mj-lt"/>
              <a:ea typeface="+mj-ea"/>
              <a:cs typeface="+mj-cs"/>
            </a:endParaRPr>
          </a:p>
        </p:txBody>
      </p:sp>
      <p:sp>
        <p:nvSpPr>
          <p:cNvPr id="27" name="Content Placeholder 26">
            <a:extLst>
              <a:ext uri="{FF2B5EF4-FFF2-40B4-BE49-F238E27FC236}">
                <a16:creationId xmlns:a16="http://schemas.microsoft.com/office/drawing/2014/main" id="{80F6AE0D-6284-4E27-9ED0-931F0AF62EA5}"/>
              </a:ext>
            </a:extLst>
          </p:cNvPr>
          <p:cNvSpPr>
            <a:spLocks noGrp="1"/>
          </p:cNvSpPr>
          <p:nvPr>
            <p:ph idx="1"/>
          </p:nvPr>
        </p:nvSpPr>
        <p:spPr>
          <a:xfrm>
            <a:off x="764458" y="2943236"/>
            <a:ext cx="10663084" cy="4748981"/>
          </a:xfrm>
        </p:spPr>
        <p:txBody>
          <a:bodyPr anchor="ctr">
            <a:normAutofit/>
          </a:bodyPr>
          <a:lstStyle/>
          <a:p>
            <a:pPr marL="0" algn="just">
              <a:lnSpc>
                <a:spcPct val="107000"/>
              </a:lnSpc>
              <a:spcBef>
                <a:spcPts val="0"/>
              </a:spcBef>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From the organization’s perspective</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benefits include the opportunity to hire talented workers regardless of geography, a “round-the-clock” workday, reduced costs, increased speed to market (product localization is a good example), and more. (</a:t>
            </a:r>
            <a:r>
              <a:rPr lang="en-US"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Filev</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2013) </a:t>
            </a:r>
          </a:p>
          <a:p>
            <a:pPr marL="0" algn="just">
              <a:lnSpc>
                <a:spcPct val="107000"/>
              </a:lnSpc>
              <a:spcBef>
                <a:spcPts val="0"/>
              </a:spcBef>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Form the employee’s  perspective</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the opportunity to work remotely is benefit that the majority (89%, to be precise) would like to have in their job.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When they asked employees themselves about what they value the most in remote work, the top three answers were time savings (41%), increased productivity (29%) and the opportunity to focus on work, rather than office politics (10%). </a:t>
            </a:r>
            <a:r>
              <a:rPr lang="en-US" dirty="0">
                <a:solidFill>
                  <a:schemeClr val="tx1"/>
                </a:solidFill>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3" name="TextBox 2">
            <a:extLst>
              <a:ext uri="{FF2B5EF4-FFF2-40B4-BE49-F238E27FC236}">
                <a16:creationId xmlns:a16="http://schemas.microsoft.com/office/drawing/2014/main" id="{4F286447-36FC-7B34-829C-6A7D8B4DE7E3}"/>
              </a:ext>
            </a:extLst>
          </p:cNvPr>
          <p:cNvSpPr txBox="1"/>
          <p:nvPr/>
        </p:nvSpPr>
        <p:spPr>
          <a:xfrm>
            <a:off x="604684" y="2713703"/>
            <a:ext cx="918719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According to a research about the expansion of remote teams conducted by Andrew </a:t>
            </a:r>
            <a:r>
              <a:rPr lang="en-US" dirty="0" err="1">
                <a:latin typeface="Times New Roman" panose="02020603050405020304" pitchFamily="18" charset="0"/>
                <a:cs typeface="Times New Roman" panose="02020603050405020304" pitchFamily="18" charset="0"/>
              </a:rPr>
              <a:t>Filev</a:t>
            </a:r>
            <a:r>
              <a:rPr lang="en-US" dirty="0">
                <a:latin typeface="Times New Roman" panose="02020603050405020304" pitchFamily="18" charset="0"/>
                <a:cs typeface="Times New Roman" panose="02020603050405020304" pitchFamily="18" charset="0"/>
              </a:rPr>
              <a:t> (2013):</a:t>
            </a:r>
          </a:p>
        </p:txBody>
      </p:sp>
    </p:spTree>
    <p:extLst>
      <p:ext uri="{BB962C8B-B14F-4D97-AF65-F5344CB8AC3E}">
        <p14:creationId xmlns:p14="http://schemas.microsoft.com/office/powerpoint/2010/main" val="241742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F0B54-359F-498B-9896-FBE4AE1FFE12}"/>
              </a:ext>
            </a:extLst>
          </p:cNvPr>
          <p:cNvSpPr>
            <a:spLocks noGrp="1"/>
          </p:cNvSpPr>
          <p:nvPr>
            <p:ph type="title"/>
          </p:nvPr>
        </p:nvSpPr>
        <p:spPr>
          <a:xfrm>
            <a:off x="1154954" y="973668"/>
            <a:ext cx="9316401" cy="706964"/>
          </a:xfrm>
        </p:spPr>
        <p:txBody>
          <a:bodyPr vert="horz" lIns="91440" tIns="45720" rIns="91440" bIns="45720" rtlCol="0">
            <a:noAutofit/>
          </a:bodyPr>
          <a:lstStyle/>
          <a:p>
            <a:pPr>
              <a:lnSpc>
                <a:spcPct val="90000"/>
              </a:lnSpc>
            </a:pPr>
            <a:r>
              <a:rPr lang="en-US" dirty="0">
                <a:solidFill>
                  <a:srgbClr val="EBEBEB"/>
                </a:solidFill>
              </a:rPr>
              <a:t> </a:t>
            </a:r>
            <a:br>
              <a:rPr lang="en-US" dirty="0">
                <a:solidFill>
                  <a:srgbClr val="EBEBEB"/>
                </a:solidFill>
              </a:rPr>
            </a:br>
            <a:br>
              <a:rPr lang="en-US" dirty="0">
                <a:solidFill>
                  <a:srgbClr val="EBEBEB"/>
                </a:solidFill>
              </a:rPr>
            </a:br>
            <a:r>
              <a:rPr lang="en-US" dirty="0">
                <a:solidFill>
                  <a:srgbClr val="EBEBEB"/>
                </a:solidFill>
              </a:rPr>
              <a:t>			3. Handling challenges</a:t>
            </a:r>
            <a:br>
              <a:rPr lang="en-US" dirty="0">
                <a:solidFill>
                  <a:srgbClr val="EBEBEB"/>
                </a:solidFill>
              </a:rPr>
            </a:br>
            <a:br>
              <a:rPr lang="en-US" dirty="0">
                <a:solidFill>
                  <a:srgbClr val="EBEBEB"/>
                </a:solidFill>
              </a:rPr>
            </a:br>
            <a:endParaRPr lang="en-US" b="0" i="0" kern="1200" dirty="0">
              <a:solidFill>
                <a:srgbClr val="EBEBEB"/>
              </a:solidFill>
              <a:latin typeface="+mj-lt"/>
              <a:ea typeface="+mj-ea"/>
              <a:cs typeface="+mj-cs"/>
            </a:endParaRPr>
          </a:p>
        </p:txBody>
      </p:sp>
      <p:sp>
        <p:nvSpPr>
          <p:cNvPr id="27" name="Content Placeholder 26">
            <a:extLst>
              <a:ext uri="{FF2B5EF4-FFF2-40B4-BE49-F238E27FC236}">
                <a16:creationId xmlns:a16="http://schemas.microsoft.com/office/drawing/2014/main" id="{80F6AE0D-6284-4E27-9ED0-931F0AF62EA5}"/>
              </a:ext>
            </a:extLst>
          </p:cNvPr>
          <p:cNvSpPr>
            <a:spLocks noGrp="1"/>
          </p:cNvSpPr>
          <p:nvPr>
            <p:ph idx="1"/>
          </p:nvPr>
        </p:nvSpPr>
        <p:spPr>
          <a:xfrm>
            <a:off x="695463" y="2507227"/>
            <a:ext cx="11206251" cy="5250426"/>
          </a:xfrm>
        </p:spPr>
        <p:txBody>
          <a:bodyPr anchor="ctr">
            <a:normAutofit fontScale="40000" lnSpcReduction="20000"/>
          </a:bodyPr>
          <a:lstStyle/>
          <a:p>
            <a:pPr marL="0" indent="0">
              <a:spcBef>
                <a:spcPts val="0"/>
              </a:spcBef>
              <a:buNone/>
            </a:pPr>
            <a:r>
              <a:rPr lang="en-US" sz="4500" dirty="0">
                <a:effectLst/>
                <a:latin typeface="Times New Roman" panose="02020603050405020304" pitchFamily="18" charset="0"/>
                <a:ea typeface="Calibri" panose="020F0502020204030204" pitchFamily="34" charset="0"/>
                <a:cs typeface="Times New Roman" panose="02020603050405020304" pitchFamily="18" charset="0"/>
              </a:rPr>
              <a:t>As </a:t>
            </a:r>
            <a:r>
              <a:rPr lang="en-US" sz="45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Lukić</a:t>
            </a:r>
            <a:r>
              <a:rPr lang="en-US" sz="4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&amp; </a:t>
            </a:r>
            <a:r>
              <a:rPr lang="en-US" sz="45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Vračar</a:t>
            </a:r>
            <a:r>
              <a:rPr lang="en-US" sz="4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2018) </a:t>
            </a:r>
            <a:r>
              <a:rPr lang="en-US" sz="4500" dirty="0">
                <a:effectLst/>
                <a:latin typeface="Times New Roman" panose="02020603050405020304" pitchFamily="18" charset="0"/>
                <a:ea typeface="Calibri" panose="020F0502020204030204" pitchFamily="34" charset="0"/>
                <a:cs typeface="Times New Roman" panose="02020603050405020304" pitchFamily="18" charset="0"/>
              </a:rPr>
              <a:t>observe, given the fact that hiring remotely can cause a number of issues in terms of security, confidentiality, and social differences, it is of vital importance to clearly define the structure and policies an organization wants to foster among its team in order to create a culture of </a:t>
            </a:r>
            <a:r>
              <a:rPr lang="en-US" sz="4500" b="1" dirty="0">
                <a:effectLst/>
                <a:latin typeface="Times New Roman" panose="02020603050405020304" pitchFamily="18" charset="0"/>
                <a:ea typeface="Calibri" panose="020F0502020204030204" pitchFamily="34" charset="0"/>
                <a:cs typeface="Times New Roman" panose="02020603050405020304" pitchFamily="18" charset="0"/>
              </a:rPr>
              <a:t>trust</a:t>
            </a:r>
            <a:r>
              <a:rPr lang="en-US" sz="45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spcBef>
                <a:spcPts val="0"/>
              </a:spcBef>
              <a:spcAft>
                <a:spcPts val="0"/>
              </a:spcAft>
              <a:buNone/>
            </a:pPr>
            <a:endParaRPr lang="en-US" sz="4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4500" dirty="0">
                <a:latin typeface="Times New Roman" panose="02020603050405020304" pitchFamily="18" charset="0"/>
                <a:ea typeface="Calibri" panose="020F0502020204030204" pitchFamily="34" charset="0"/>
                <a:cs typeface="Times New Roman" panose="02020603050405020304" pitchFamily="18" charset="0"/>
              </a:rPr>
              <a:t>The authors </a:t>
            </a:r>
            <a:r>
              <a:rPr lang="en-US" sz="4500" dirty="0">
                <a:effectLst/>
                <a:latin typeface="Times New Roman" panose="02020603050405020304" pitchFamily="18" charset="0"/>
                <a:ea typeface="Calibri" panose="020F0502020204030204" pitchFamily="34" charset="0"/>
                <a:cs typeface="Times New Roman" panose="02020603050405020304" pitchFamily="18" charset="0"/>
              </a:rPr>
              <a:t>summarized traits which virtual team members should have to enhance trust: </a:t>
            </a:r>
          </a:p>
          <a:p>
            <a:pPr marL="0" indent="0">
              <a:buNone/>
            </a:pPr>
            <a:r>
              <a:rPr lang="en-US" sz="4500" dirty="0">
                <a:effectLst/>
                <a:latin typeface="Times New Roman" panose="02020603050405020304" pitchFamily="18" charset="0"/>
                <a:ea typeface="Calibri" panose="020F0502020204030204" pitchFamily="34" charset="0"/>
                <a:cs typeface="Times New Roman" panose="02020603050405020304" pitchFamily="18" charset="0"/>
              </a:rPr>
              <a:t>▪ Ability to work with the technology used by the team; </a:t>
            </a:r>
          </a:p>
          <a:p>
            <a:pPr marL="0" indent="0">
              <a:buNone/>
            </a:pPr>
            <a:r>
              <a:rPr lang="en-US" sz="4500" dirty="0">
                <a:effectLst/>
                <a:latin typeface="Times New Roman" panose="02020603050405020304" pitchFamily="18" charset="0"/>
                <a:ea typeface="Calibri" panose="020F0502020204030204" pitchFamily="34" charset="0"/>
                <a:cs typeface="Times New Roman" panose="02020603050405020304" pitchFamily="18" charset="0"/>
              </a:rPr>
              <a:t>▪ High degree of functional area competency; </a:t>
            </a:r>
          </a:p>
          <a:p>
            <a:pPr marL="0" indent="0">
              <a:buNone/>
            </a:pPr>
            <a:r>
              <a:rPr lang="en-US" sz="4500" dirty="0">
                <a:effectLst/>
                <a:latin typeface="Times New Roman" panose="02020603050405020304" pitchFamily="18" charset="0"/>
                <a:ea typeface="Calibri" panose="020F0502020204030204" pitchFamily="34" charset="0"/>
                <a:cs typeface="Times New Roman" panose="02020603050405020304" pitchFamily="18" charset="0"/>
              </a:rPr>
              <a:t>▪ High integrity; </a:t>
            </a:r>
          </a:p>
          <a:p>
            <a:pPr marL="0" indent="0">
              <a:buNone/>
            </a:pPr>
            <a:r>
              <a:rPr lang="en-US" sz="4500" dirty="0">
                <a:effectLst/>
                <a:latin typeface="Times New Roman" panose="02020603050405020304" pitchFamily="18" charset="0"/>
                <a:ea typeface="Calibri" panose="020F0502020204030204" pitchFamily="34" charset="0"/>
                <a:cs typeface="Times New Roman" panose="02020603050405020304" pitchFamily="18" charset="0"/>
              </a:rPr>
              <a:t>▪ High propensity to trust; </a:t>
            </a:r>
          </a:p>
          <a:p>
            <a:pPr marL="0" indent="0">
              <a:buNone/>
            </a:pPr>
            <a:r>
              <a:rPr lang="en-US" sz="4500" dirty="0">
                <a:effectLst/>
                <a:latin typeface="Times New Roman" panose="02020603050405020304" pitchFamily="18" charset="0"/>
                <a:ea typeface="Calibri" panose="020F0502020204030204" pitchFamily="34" charset="0"/>
                <a:cs typeface="Times New Roman" panose="02020603050405020304" pitchFamily="18" charset="0"/>
              </a:rPr>
              <a:t>▪ Excellent communication skills; </a:t>
            </a:r>
          </a:p>
          <a:p>
            <a:pPr marL="0" indent="0">
              <a:buNone/>
            </a:pPr>
            <a:r>
              <a:rPr lang="en-US" sz="4500" dirty="0">
                <a:effectLst/>
                <a:latin typeface="Times New Roman" panose="02020603050405020304" pitchFamily="18" charset="0"/>
                <a:ea typeface="Calibri" panose="020F0502020204030204" pitchFamily="34" charset="0"/>
                <a:cs typeface="Times New Roman" panose="02020603050405020304" pitchFamily="18" charset="0"/>
              </a:rPr>
              <a:t>▪ Openness to innovation and ideas suggested by others; </a:t>
            </a:r>
          </a:p>
          <a:p>
            <a:pPr marL="0" indent="0">
              <a:buNone/>
            </a:pPr>
            <a:r>
              <a:rPr lang="en-US" sz="4500" dirty="0">
                <a:effectLst/>
                <a:latin typeface="Times New Roman" panose="02020603050405020304" pitchFamily="18" charset="0"/>
                <a:ea typeface="Calibri" panose="020F0502020204030204" pitchFamily="34" charset="0"/>
                <a:cs typeface="Times New Roman" panose="02020603050405020304" pitchFamily="18" charset="0"/>
              </a:rPr>
              <a:t>▪ Cultural and social sensitivity</a:t>
            </a:r>
          </a:p>
          <a:p>
            <a:pPr marL="0" indent="0">
              <a:buNone/>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dirty="0"/>
          </a:p>
          <a:p>
            <a:pPr marL="0" indent="0">
              <a:buNone/>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dirty="0"/>
          </a:p>
        </p:txBody>
      </p:sp>
    </p:spTree>
    <p:extLst>
      <p:ext uri="{BB962C8B-B14F-4D97-AF65-F5344CB8AC3E}">
        <p14:creationId xmlns:p14="http://schemas.microsoft.com/office/powerpoint/2010/main" val="132463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9"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1"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ítulo 1">
            <a:extLst>
              <a:ext uri="{FF2B5EF4-FFF2-40B4-BE49-F238E27FC236}">
                <a16:creationId xmlns:a16="http://schemas.microsoft.com/office/drawing/2014/main" id="{7E08AB36-DACE-4156-B8BE-CF03D0E25195}"/>
              </a:ext>
            </a:extLst>
          </p:cNvPr>
          <p:cNvSpPr>
            <a:spLocks noGrp="1"/>
          </p:cNvSpPr>
          <p:nvPr>
            <p:ph type="title"/>
          </p:nvPr>
        </p:nvSpPr>
        <p:spPr>
          <a:xfrm>
            <a:off x="1154955" y="973668"/>
            <a:ext cx="2942210" cy="1020232"/>
          </a:xfrm>
        </p:spPr>
        <p:txBody>
          <a:bodyPr>
            <a:normAutofit/>
          </a:bodyPr>
          <a:lstStyle/>
          <a:p>
            <a:pPr>
              <a:lnSpc>
                <a:spcPct val="90000"/>
              </a:lnSpc>
            </a:pPr>
            <a:br>
              <a:rPr lang="en-US" sz="2000" dirty="0">
                <a:solidFill>
                  <a:srgbClr val="EBEBEB"/>
                </a:solidFill>
              </a:rPr>
            </a:br>
            <a:br>
              <a:rPr lang="en-US" sz="2000" dirty="0">
                <a:solidFill>
                  <a:srgbClr val="EBEBEB"/>
                </a:solidFill>
              </a:rPr>
            </a:br>
            <a:r>
              <a:rPr lang="en-US" sz="2000" dirty="0">
                <a:solidFill>
                  <a:srgbClr val="EBEBEB"/>
                </a:solidFill>
              </a:rPr>
              <a:t> </a:t>
            </a:r>
          </a:p>
        </p:txBody>
      </p:sp>
      <p:pic>
        <p:nvPicPr>
          <p:cNvPr id="5" name="Content Placeholder 5">
            <a:extLst>
              <a:ext uri="{FF2B5EF4-FFF2-40B4-BE49-F238E27FC236}">
                <a16:creationId xmlns:a16="http://schemas.microsoft.com/office/drawing/2014/main" id="{09406234-9049-E6EE-BBFF-B30604DF4ED4}"/>
              </a:ext>
            </a:extLst>
          </p:cNvPr>
          <p:cNvPicPr>
            <a:picLocks noChangeAspect="1"/>
          </p:cNvPicPr>
          <p:nvPr/>
        </p:nvPicPr>
        <p:blipFill>
          <a:blip r:embed="rId2"/>
          <a:stretch>
            <a:fillRect/>
          </a:stretch>
        </p:blipFill>
        <p:spPr>
          <a:xfrm>
            <a:off x="4855490" y="1143000"/>
            <a:ext cx="7200645" cy="5306878"/>
          </a:xfrm>
          <a:prstGeom prst="rect">
            <a:avLst/>
          </a:prstGeom>
        </p:spPr>
      </p:pic>
      <p:sp>
        <p:nvSpPr>
          <p:cNvPr id="13"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B8510925-7D53-453B-8261-0E55E9909C2C}"/>
              </a:ext>
            </a:extLst>
          </p:cNvPr>
          <p:cNvSpPr>
            <a:spLocks noGrp="1"/>
          </p:cNvSpPr>
          <p:nvPr>
            <p:ph idx="1"/>
          </p:nvPr>
        </p:nvSpPr>
        <p:spPr>
          <a:xfrm>
            <a:off x="473514" y="3120304"/>
            <a:ext cx="4152838" cy="3898900"/>
          </a:xfrm>
        </p:spPr>
        <p:txBody>
          <a:bodyPr>
            <a:normAutofit/>
          </a:bodyPr>
          <a:lstStyle/>
          <a:p>
            <a:pPr>
              <a:buFont typeface="Wingdings" panose="05000000000000000000" pitchFamily="2" charset="2"/>
              <a:buChar char="Ø"/>
            </a:pPr>
            <a:endParaRPr lang="en-US" b="1" dirty="0">
              <a:solidFill>
                <a:srgbClr val="FFFFFF"/>
              </a:solidFill>
              <a:latin typeface="+mj-lt"/>
            </a:endParaRPr>
          </a:p>
          <a:p>
            <a:pPr>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Lukić</a:t>
            </a:r>
            <a:r>
              <a:rPr lang="en-US" sz="1800" dirty="0">
                <a:effectLst/>
                <a:latin typeface="Calibri" panose="020F0502020204030204" pitchFamily="34" charset="0"/>
                <a:ea typeface="Calibri" panose="020F0502020204030204" pitchFamily="34" charset="0"/>
                <a:cs typeface="Times New Roman" panose="02020603050405020304" pitchFamily="18" charset="0"/>
              </a:rPr>
              <a:t>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Vračar</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(2018) proposed methods and activities for building and nurturing trust among employees in virtual project teams</a:t>
            </a:r>
          </a:p>
          <a:p>
            <a:pPr>
              <a:buFont typeface="Courier New" panose="02070309020205020404" pitchFamily="49" charset="0"/>
              <a:buChar char="o"/>
            </a:pPr>
            <a:endParaRPr lang="en-US" dirty="0">
              <a:solidFill>
                <a:srgbClr val="FFFFFF"/>
              </a:solidFill>
            </a:endParaRPr>
          </a:p>
        </p:txBody>
      </p:sp>
      <p:sp>
        <p:nvSpPr>
          <p:cNvPr id="19"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4" name="TextBox 3">
            <a:extLst>
              <a:ext uri="{FF2B5EF4-FFF2-40B4-BE49-F238E27FC236}">
                <a16:creationId xmlns:a16="http://schemas.microsoft.com/office/drawing/2014/main" id="{166ABB24-2480-2C57-6CA4-A0D79EE9AC56}"/>
              </a:ext>
            </a:extLst>
          </p:cNvPr>
          <p:cNvSpPr txBox="1"/>
          <p:nvPr/>
        </p:nvSpPr>
        <p:spPr>
          <a:xfrm>
            <a:off x="747297" y="1251206"/>
            <a:ext cx="3820723" cy="1754326"/>
          </a:xfrm>
          <a:prstGeom prst="rect">
            <a:avLst/>
          </a:prstGeom>
          <a:noFill/>
        </p:spPr>
        <p:txBody>
          <a:bodyPr wrap="square" rtlCol="0">
            <a:spAutoFit/>
          </a:bodyPr>
          <a:lstStyle/>
          <a:p>
            <a:r>
              <a:rPr lang="en-US" sz="3600" dirty="0"/>
              <a:t>4. Building trust in virtual project teams</a:t>
            </a:r>
          </a:p>
        </p:txBody>
      </p:sp>
    </p:spTree>
    <p:extLst>
      <p:ext uri="{BB962C8B-B14F-4D97-AF65-F5344CB8AC3E}">
        <p14:creationId xmlns:p14="http://schemas.microsoft.com/office/powerpoint/2010/main" val="161562852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7CE0AEC2-3060-4C73-BC8E-822588A352DE}"/>
              </a:ext>
            </a:extLst>
          </p:cNvPr>
          <p:cNvSpPr>
            <a:spLocks noGrp="1"/>
          </p:cNvSpPr>
          <p:nvPr>
            <p:ph type="title"/>
          </p:nvPr>
        </p:nvSpPr>
        <p:spPr>
          <a:xfrm>
            <a:off x="1154954" y="973668"/>
            <a:ext cx="8761413" cy="706964"/>
          </a:xfrm>
        </p:spPr>
        <p:txBody>
          <a:bodyPr vert="horz" lIns="91440" tIns="45720" rIns="91440" bIns="45720" rtlCol="0" anchor="ctr">
            <a:normAutofit fontScale="90000"/>
          </a:bodyPr>
          <a:lstStyle/>
          <a:p>
            <a:r>
              <a:rPr lang="en-US" b="0" i="0" kern="1200" dirty="0">
                <a:solidFill>
                  <a:srgbClr val="EBEBEB"/>
                </a:solidFill>
                <a:latin typeface="+mj-lt"/>
                <a:ea typeface="+mj-ea"/>
                <a:cs typeface="+mj-cs"/>
              </a:rPr>
              <a:t>5. </a:t>
            </a:r>
            <a:r>
              <a:rPr lang="en-US" dirty="0"/>
              <a:t>The SPACE of developer productivity</a:t>
            </a:r>
            <a:endParaRPr lang="en-US" b="0" i="0" kern="1200" dirty="0">
              <a:solidFill>
                <a:srgbClr val="EBEBEB"/>
              </a:solidFill>
              <a:latin typeface="+mj-lt"/>
              <a:ea typeface="+mj-ea"/>
              <a:cs typeface="+mj-cs"/>
            </a:endParaRPr>
          </a:p>
        </p:txBody>
      </p:sp>
      <p:pic>
        <p:nvPicPr>
          <p:cNvPr id="7" name="Content Placeholder 6" descr="Graphical user interface, application&#10;&#10;Description automatically generated">
            <a:extLst>
              <a:ext uri="{FF2B5EF4-FFF2-40B4-BE49-F238E27FC236}">
                <a16:creationId xmlns:a16="http://schemas.microsoft.com/office/drawing/2014/main" id="{A58A4F21-4A8F-315C-52FC-8304A2E3C6E3}"/>
              </a:ext>
            </a:extLst>
          </p:cNvPr>
          <p:cNvPicPr>
            <a:picLocks noGrp="1" noChangeAspect="1"/>
          </p:cNvPicPr>
          <p:nvPr>
            <p:ph idx="1"/>
          </p:nvPr>
        </p:nvPicPr>
        <p:blipFill>
          <a:blip r:embed="rId2"/>
          <a:stretch>
            <a:fillRect/>
          </a:stretch>
        </p:blipFill>
        <p:spPr>
          <a:xfrm>
            <a:off x="7222887" y="2511593"/>
            <a:ext cx="3463686" cy="3987089"/>
          </a:xfrm>
          <a:prstGeom prst="roundRect">
            <a:avLst>
              <a:gd name="adj" fmla="val 1858"/>
            </a:avLst>
          </a:prstGeom>
          <a:effectLst>
            <a:outerShdw blurRad="50800" dist="50800" dir="5400000" algn="tl" rotWithShape="0">
              <a:srgbClr val="000000">
                <a:alpha val="43000"/>
              </a:srgbClr>
            </a:outerShdw>
          </a:effectLst>
        </p:spPr>
      </p:pic>
      <p:sp>
        <p:nvSpPr>
          <p:cNvPr id="27" name="CaixaDeTexto 26">
            <a:extLst>
              <a:ext uri="{FF2B5EF4-FFF2-40B4-BE49-F238E27FC236}">
                <a16:creationId xmlns:a16="http://schemas.microsoft.com/office/drawing/2014/main" id="{F4987149-8387-4486-81B6-90D02E8475C1}"/>
              </a:ext>
            </a:extLst>
          </p:cNvPr>
          <p:cNvSpPr txBox="1"/>
          <p:nvPr/>
        </p:nvSpPr>
        <p:spPr>
          <a:xfrm>
            <a:off x="884021" y="2511593"/>
            <a:ext cx="5211979" cy="341630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endParaRPr lang="en-US" dirty="0">
              <a:solidFill>
                <a:schemeClr val="tx1">
                  <a:lumMod val="75000"/>
                  <a:lumOff val="25000"/>
                </a:schemeClr>
              </a:solidFill>
              <a:effectLst/>
            </a:endParaRPr>
          </a:p>
          <a:p>
            <a:pPr>
              <a:spcBef>
                <a:spcPts val="1000"/>
              </a:spcBef>
              <a:buClr>
                <a:schemeClr val="accent1"/>
              </a:buClr>
              <a:buSzPct val="80000"/>
              <a:buFont typeface="Wingdings 3" charset="2"/>
              <a:buChar char=""/>
            </a:pPr>
            <a:r>
              <a:rPr lang="en-US" dirty="0">
                <a:latin typeface="Times New Roman" panose="02020603050405020304" pitchFamily="18" charset="0"/>
                <a:cs typeface="Times New Roman" panose="02020603050405020304" pitchFamily="18" charset="0"/>
              </a:rPr>
              <a:t>A clear understanding of defining, measuring, and predicting developer productivity could provide organizations, managers, and developers with the ability to make </a:t>
            </a:r>
            <a:r>
              <a:rPr lang="en-US" dirty="0" err="1">
                <a:latin typeface="Times New Roman" panose="02020603050405020304" pitchFamily="18" charset="0"/>
                <a:cs typeface="Times New Roman" panose="02020603050405020304" pitchFamily="18" charset="0"/>
              </a:rPr>
              <a:t>higherquality</a:t>
            </a:r>
            <a:r>
              <a:rPr lang="en-US" dirty="0">
                <a:latin typeface="Times New Roman" panose="02020603050405020304" pitchFamily="18" charset="0"/>
                <a:cs typeface="Times New Roman" panose="02020603050405020304" pitchFamily="18" charset="0"/>
              </a:rPr>
              <a:t> software—and make it more efficiently.</a:t>
            </a:r>
          </a:p>
          <a:p>
            <a:pPr>
              <a:spcBef>
                <a:spcPts val="1000"/>
              </a:spcBef>
              <a:buClr>
                <a:schemeClr val="accent1"/>
              </a:buClr>
              <a:buSzPct val="80000"/>
              <a:buFont typeface="Wingdings 3" charset="2"/>
              <a:buChar char=""/>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Forsgren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et al. (2021) proposed the SPACE framework to understand developer productivity by using the following metrics: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3659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004E1-EE8D-4BAB-A490-84739846F4D5}"/>
              </a:ext>
            </a:extLst>
          </p:cNvPr>
          <p:cNvSpPr>
            <a:spLocks noGrp="1"/>
          </p:cNvSpPr>
          <p:nvPr>
            <p:ph type="title"/>
          </p:nvPr>
        </p:nvSpPr>
        <p:spPr/>
        <p:txBody>
          <a:bodyPr/>
          <a:lstStyle/>
          <a:p>
            <a:r>
              <a:rPr lang="en-US" dirty="0"/>
              <a:t>						REFERENCES</a:t>
            </a:r>
          </a:p>
        </p:txBody>
      </p:sp>
      <p:sp>
        <p:nvSpPr>
          <p:cNvPr id="3" name="Espaço Reservado para Conteúdo 2">
            <a:extLst>
              <a:ext uri="{FF2B5EF4-FFF2-40B4-BE49-F238E27FC236}">
                <a16:creationId xmlns:a16="http://schemas.microsoft.com/office/drawing/2014/main" id="{5B138BC9-3A43-404E-AD1C-9BA267E8845F}"/>
              </a:ext>
            </a:extLst>
          </p:cNvPr>
          <p:cNvSpPr>
            <a:spLocks noGrp="1"/>
          </p:cNvSpPr>
          <p:nvPr>
            <p:ph idx="1"/>
          </p:nvPr>
        </p:nvSpPr>
        <p:spPr>
          <a:xfrm>
            <a:off x="1154954" y="2603500"/>
            <a:ext cx="10296817" cy="3416300"/>
          </a:xfrm>
        </p:spPr>
        <p:txBody>
          <a:bodyPr>
            <a:normAutofit fontScale="92500" lnSpcReduction="20000"/>
          </a:bodyPr>
          <a:lstStyle/>
          <a:p>
            <a:endParaRPr lang="en-US" dirty="0"/>
          </a:p>
          <a:p>
            <a:endParaRPr lang="en-US" dirty="0"/>
          </a:p>
          <a:p>
            <a:r>
              <a:rPr lang="en-US"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Filev</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(2013). Expansion of remote teams: What drives it forward, and how is it shaping the future of project management. </a:t>
            </a: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PM world journal</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a:t>
            </a:r>
          </a:p>
          <a:p>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Forsgren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Storey</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Maddila</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Zimmermann,T</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Houck,B</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&amp; Butler, J. (2021) The SPACE of Developer Productivity - ACM Queue.</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Gallup. (2020) Is Working Remotely Effective? Gallup Research Says Yes. Available from: </a:t>
            </a:r>
            <a:r>
              <a:rPr lang="en-US" sz="18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https://www.gallup.com/workplace/283985/working-remotely-effective-gallup-research-says-yes.aspx</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[Accessed 22 May 2022].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Lukić</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 M., &amp;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Vračar</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 M. (2018). Building and nurturing trust among members in virtual project teams. </a:t>
            </a: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Strategic Management-International Journal of Strategic Management and Decision Support Systems in Strategic Management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23</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p>
          <a:p>
            <a:pPr marL="0" indent="0">
              <a:buNone/>
            </a:pPr>
            <a:endPar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3188718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 Sala da Diretoria">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1419</TotalTime>
  <Words>698</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Agency FB</vt:lpstr>
      <vt:lpstr>Arial</vt:lpstr>
      <vt:lpstr>Arial Nova Cond Light</vt:lpstr>
      <vt:lpstr>Calibri</vt:lpstr>
      <vt:lpstr>Century Gothic</vt:lpstr>
      <vt:lpstr>Courier New</vt:lpstr>
      <vt:lpstr>Times New Roman</vt:lpstr>
      <vt:lpstr>Wingdings</vt:lpstr>
      <vt:lpstr>Wingdings 3</vt:lpstr>
      <vt:lpstr>Íon - Sala da Diretoria</vt:lpstr>
      <vt:lpstr>A Project Management in the age of remote working</vt:lpstr>
      <vt:lpstr>Agenda</vt:lpstr>
      <vt:lpstr>1. The Remote Work Revolution </vt:lpstr>
      <vt:lpstr>  2. Benefits for organizations and workers   </vt:lpstr>
      <vt:lpstr>      3. Handling challenges  </vt:lpstr>
      <vt:lpstr>   </vt:lpstr>
      <vt:lpstr>5. The SPACE of developer productivity</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Threat Modeling using         DREAD and STRIDE</dc:title>
  <dc:creator>Alice Villar</dc:creator>
  <cp:lastModifiedBy>Villar, Alice S</cp:lastModifiedBy>
  <cp:revision>17</cp:revision>
  <dcterms:created xsi:type="dcterms:W3CDTF">2021-08-23T22:20:28Z</dcterms:created>
  <dcterms:modified xsi:type="dcterms:W3CDTF">2022-05-25T16:08:30Z</dcterms:modified>
</cp:coreProperties>
</file>