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  <p:sldMasterId id="2147483666" r:id="rId2"/>
  </p:sldMasterIdLst>
  <p:notesMasterIdLst>
    <p:notesMasterId r:id="rId23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7" r:id="rId10"/>
    <p:sldId id="268" r:id="rId11"/>
    <p:sldId id="263" r:id="rId12"/>
    <p:sldId id="264" r:id="rId13"/>
    <p:sldId id="265" r:id="rId14"/>
    <p:sldId id="266" r:id="rId15"/>
    <p:sldId id="273" r:id="rId16"/>
    <p:sldId id="274" r:id="rId17"/>
    <p:sldId id="271" r:id="rId18"/>
    <p:sldId id="275" r:id="rId19"/>
    <p:sldId id="269" r:id="rId20"/>
    <p:sldId id="270" r:id="rId21"/>
    <p:sldId id="272" r:id="rId2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21"/>
    <p:restoredTop sz="94665"/>
  </p:normalViewPr>
  <p:slideViewPr>
    <p:cSldViewPr snapToGrid="0">
      <p:cViewPr varScale="1">
        <p:scale>
          <a:sx n="143" d="100"/>
          <a:sy n="143" d="100"/>
        </p:scale>
        <p:origin x="1304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02b0b40ec5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02b0b40ec5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02b0b40ec5_0_1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02b0b40ec5_0_1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02b0b40ec5_0_1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02b0b40ec5_0_1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02b0b40ec5_0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02b0b40ec5_0_2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b0b40ec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b0b40ec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b0b40ec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b0b40ec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2075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02b0b40ec5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02b0b40ec5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93470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b0b40ec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2b0b40ec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02b0b40ec5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102b0b40ec5_0_2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6217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02b0b40ec5_0_2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02b0b40ec5_0_2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02b0b40ec5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02b0b40ec5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02b0b40ec5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02b0b40ec5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02b0b40ec5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102b0b40ec5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02b0b40ec5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02b0b40ec5_0_1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02b0b40ec5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02b0b40ec5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02b0b40ec5_0_1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02b0b40ec5_0_1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02b0b40ec5_0_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02b0b40ec5_0_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02b0b40ec5_0_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02b0b40ec5_0_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02b0b40ec5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02b0b40ec5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102b0b40ec5_0_2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102b0b40ec5_0_2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62" name="Google Shape;62;p16"/>
          <p:cNvSpPr txBox="1">
            <a:spLocks noGrp="1"/>
          </p:cNvSpPr>
          <p:nvPr>
            <p:ph type="body" idx="2"/>
          </p:nvPr>
        </p:nvSpPr>
        <p:spPr>
          <a:xfrm>
            <a:off x="4692274" y="1200150"/>
            <a:ext cx="39945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Char char="●"/>
              <a:defRPr/>
            </a:lvl1pPr>
            <a:lvl2pPr marL="914400" lvl="1" indent="-381000" rtl="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marL="1371600" lvl="2" indent="-381000" rtl="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None/>
              <a:defRPr sz="3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1pPr>
            <a:lvl2pPr marL="914400" lvl="1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2pPr>
            <a:lvl3pPr marL="1371600" lvl="2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3pPr>
            <a:lvl4pPr marL="1828800" lvl="3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4pPr>
            <a:lvl5pPr marL="2286000" lvl="4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5pPr>
            <a:lvl6pPr marL="2743200" lvl="5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6pPr>
            <a:lvl7pPr marL="3200400" lvl="6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>
                <a:solidFill>
                  <a:schemeClr val="dk1"/>
                </a:solidFill>
              </a:defRPr>
            </a:lvl7pPr>
            <a:lvl8pPr marL="3657600" lvl="7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>
                <a:solidFill>
                  <a:schemeClr val="dk1"/>
                </a:solidFill>
              </a:defRPr>
            </a:lvl8pPr>
            <a:lvl9pPr marL="4114800" lvl="8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  <a:def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○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810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■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lvl="3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lvl="4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lvl="5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lvl="6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lvl="7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○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lvl="8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■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gi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gif"/><Relationship Id="rId4" Type="http://schemas.openxmlformats.org/officeDocument/2006/relationships/image" Target="../media/image21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5.gif"/><Relationship Id="rId4" Type="http://schemas.openxmlformats.org/officeDocument/2006/relationships/image" Target="../media/image2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>
            <a:spLocks noGrp="1"/>
          </p:cNvSpPr>
          <p:nvPr>
            <p:ph type="ctrTitle"/>
          </p:nvPr>
        </p:nvSpPr>
        <p:spPr>
          <a:xfrm>
            <a:off x="685800" y="2571750"/>
            <a:ext cx="7772400" cy="1711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it" dirty="0">
                <a:solidFill>
                  <a:schemeClr val="accent1"/>
                </a:solidFill>
              </a:rPr>
            </a:br>
            <a:br>
              <a:rPr lang="it" dirty="0">
                <a:solidFill>
                  <a:schemeClr val="accent1"/>
                </a:solidFill>
              </a:rPr>
            </a:br>
            <a:r>
              <a:rPr lang="it" dirty="0">
                <a:solidFill>
                  <a:schemeClr val="accent1"/>
                </a:solidFill>
              </a:rPr>
              <a:t>Recap from Probability and Statistics:</a:t>
            </a:r>
            <a:br>
              <a:rPr lang="it" dirty="0">
                <a:solidFill>
                  <a:schemeClr val="accent1"/>
                </a:solidFill>
              </a:rPr>
            </a:br>
            <a:r>
              <a:rPr lang="it" dirty="0">
                <a:solidFill>
                  <a:schemeClr val="accent1"/>
                </a:solidFill>
              </a:rPr>
              <a:t>Continuous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1"/>
                </a:solidFill>
              </a:rPr>
              <a:t>Random Variables</a:t>
            </a:r>
            <a:endParaRPr dirty="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7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In general, the area under the curve described by function </a:t>
            </a:r>
            <a:r>
              <a:rPr lang="it" sz="1800" i="1">
                <a:solidFill>
                  <a:srgbClr val="000000"/>
                </a:solidFill>
              </a:rPr>
              <a:t>f(x)</a:t>
            </a:r>
            <a:r>
              <a:rPr lang="it" sz="1800">
                <a:solidFill>
                  <a:srgbClr val="000000"/>
                </a:solidFill>
              </a:rPr>
              <a:t> can be computed using the notion of </a:t>
            </a:r>
            <a:r>
              <a:rPr lang="it" sz="1800" i="1">
                <a:solidFill>
                  <a:schemeClr val="accent1"/>
                </a:solidFill>
              </a:rPr>
              <a:t>integral</a:t>
            </a:r>
            <a:r>
              <a:rPr lang="it" sz="1800">
                <a:solidFill>
                  <a:srgbClr val="000000"/>
                </a:solidFill>
              </a:rPr>
              <a:t> that you will study in analysis. 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The following notation represents the integral between </a:t>
            </a:r>
            <a:r>
              <a:rPr lang="it" sz="1800" i="1">
                <a:solidFill>
                  <a:srgbClr val="000000"/>
                </a:solidFill>
              </a:rPr>
              <a:t>a </a:t>
            </a:r>
            <a:r>
              <a:rPr lang="it" sz="1800">
                <a:solidFill>
                  <a:srgbClr val="000000"/>
                </a:solidFill>
              </a:rPr>
              <a:t>and </a:t>
            </a:r>
            <a:r>
              <a:rPr lang="it" sz="1800" i="1">
                <a:solidFill>
                  <a:srgbClr val="000000"/>
                </a:solidFill>
              </a:rPr>
              <a:t>b </a:t>
            </a:r>
            <a:r>
              <a:rPr lang="it" sz="1800">
                <a:solidFill>
                  <a:srgbClr val="000000"/>
                </a:solidFill>
              </a:rPr>
              <a:t> of </a:t>
            </a:r>
            <a:r>
              <a:rPr lang="it" sz="1800" i="1">
                <a:solidFill>
                  <a:srgbClr val="000000"/>
                </a:solidFill>
              </a:rPr>
              <a:t>f(x) </a:t>
            </a:r>
            <a:endParaRPr sz="18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i="1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it" sz="1800"/>
              <a:t>If </a:t>
            </a:r>
            <a:r>
              <a:rPr lang="it" sz="1800" i="1"/>
              <a:t>f(x)</a:t>
            </a:r>
            <a:r>
              <a:rPr lang="it" sz="1800"/>
              <a:t>≥0 for all x∈R,</a:t>
            </a:r>
            <a:r>
              <a:rPr lang="it" sz="1800" i="1"/>
              <a:t> </a:t>
            </a:r>
            <a:r>
              <a:rPr lang="it" sz="1800"/>
              <a:t>it corresponds to the area delimited by </a:t>
            </a:r>
            <a:r>
              <a:rPr lang="it" sz="1800" i="1"/>
              <a:t>f(x)</a:t>
            </a:r>
            <a:r>
              <a:rPr lang="it" sz="1800"/>
              <a:t>, the </a:t>
            </a:r>
            <a:r>
              <a:rPr lang="it" sz="1800" i="1"/>
              <a:t>x </a:t>
            </a:r>
            <a:r>
              <a:rPr lang="it" sz="1800"/>
              <a:t>axis and the vertical lines </a:t>
            </a:r>
            <a:r>
              <a:rPr lang="it" sz="1800" i="1"/>
              <a:t>x = a </a:t>
            </a:r>
            <a:r>
              <a:rPr lang="it" sz="1800"/>
              <a:t>and </a:t>
            </a:r>
            <a:r>
              <a:rPr lang="it" sz="1800" i="1"/>
              <a:t>x = b. </a:t>
            </a:r>
            <a:endParaRPr sz="18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                       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124" name="Google Shape;124;p27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solidFill>
                  <a:schemeClr val="accent1"/>
                </a:solidFill>
              </a:rPr>
              <a:t>Areas and integrals</a:t>
            </a:r>
            <a:endParaRPr sz="3400">
              <a:solidFill>
                <a:schemeClr val="accent1"/>
              </a:solidFill>
            </a:endParaRPr>
          </a:p>
        </p:txBody>
      </p:sp>
      <p:pic>
        <p:nvPicPr>
          <p:cNvPr id="125" name="Google Shape;125;p27" descr="\int_a^b f(x) d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09625" y="2218012"/>
            <a:ext cx="1226532" cy="70749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43150" y="3714750"/>
            <a:ext cx="3571875" cy="142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27" descr="\int_a^b f(x) dx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3250" y="4286273"/>
            <a:ext cx="695175" cy="4009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Notice that the probability a≤X</a:t>
            </a:r>
            <a:r>
              <a:rPr lang="it" sz="1800"/>
              <a:t>≤b </a:t>
            </a: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is a summation </a:t>
            </a:r>
            <a:r>
              <a:rPr lang="it" sz="1800"/>
              <a:t>over the possible values between a and b in case X is a discrete rv:</a:t>
            </a: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it" sz="1800">
                <a:solidFill>
                  <a:srgbClr val="000000"/>
                </a:solidFill>
              </a:rPr>
              <a:t>becomes an integral if X is continuous.  </a:t>
            </a:r>
            <a:endParaRPr sz="18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                        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133" name="Google Shape;133;p28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>
                <a:solidFill>
                  <a:schemeClr val="accent1"/>
                </a:solidFill>
              </a:rPr>
              <a:t>Summation and integrals</a:t>
            </a:r>
            <a:endParaRPr sz="3400">
              <a:solidFill>
                <a:schemeClr val="accent1"/>
              </a:solidFill>
            </a:endParaRPr>
          </a:p>
        </p:txBody>
      </p:sp>
      <p:pic>
        <p:nvPicPr>
          <p:cNvPr id="134" name="Google Shape;134;p28" descr="P(a \leq X \leq b) = \sum_{a \leq x_i\leq b} P(X = x_i)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2725" y="2150287"/>
            <a:ext cx="3422400" cy="5600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8" descr="P(a \leq X \leq b) = \int_{a}^b f(x) dx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1563" y="3894787"/>
            <a:ext cx="2809146" cy="604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9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700">
                <a:solidFill>
                  <a:srgbClr val="000000"/>
                </a:solidFill>
              </a:rPr>
              <a:t>The</a:t>
            </a:r>
            <a:r>
              <a:rPr lang="it" sz="1700" i="1">
                <a:solidFill>
                  <a:schemeClr val="accent1"/>
                </a:solidFill>
              </a:rPr>
              <a:t> cumulative distribution function (cdf)</a:t>
            </a:r>
            <a:r>
              <a:rPr lang="it" sz="1700"/>
              <a:t>, usually named with an uppercase letter, e.g., F(x), is a function F(x): </a:t>
            </a:r>
            <a:r>
              <a:rPr lang="it" sz="1700" b="1"/>
              <a:t>R</a:t>
            </a:r>
            <a:r>
              <a:rPr lang="it" sz="1700"/>
              <a:t>→ [0,1] which associates to each x its cumulative probability P(X≤x).</a:t>
            </a:r>
            <a:r>
              <a:rPr lang="it" sz="1700" i="1">
                <a:solidFill>
                  <a:schemeClr val="accent1"/>
                </a:solidFill>
              </a:rPr>
              <a:t> </a:t>
            </a:r>
            <a:endParaRPr sz="1700" i="1">
              <a:solidFill>
                <a:schemeClr val="accent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it" sz="1700">
                <a:solidFill>
                  <a:srgbClr val="000000"/>
                </a:solidFill>
              </a:rPr>
              <a:t>F(x) is a non decreasing function</a:t>
            </a:r>
            <a:endParaRPr sz="1700">
              <a:solidFill>
                <a:srgbClr val="000000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it" sz="1700">
                <a:solidFill>
                  <a:srgbClr val="000000"/>
                </a:solidFill>
              </a:rPr>
              <a:t>F(-∞) = 0, F(</a:t>
            </a:r>
            <a:r>
              <a:rPr lang="it" sz="1700"/>
              <a:t>+∞</a:t>
            </a:r>
            <a:r>
              <a:rPr lang="it" sz="1700">
                <a:solidFill>
                  <a:srgbClr val="000000"/>
                </a:solidFill>
              </a:rPr>
              <a:t>)=1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41" name="Google Shape;141;p29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300">
                <a:solidFill>
                  <a:schemeClr val="accent1"/>
                </a:solidFill>
              </a:rPr>
              <a:t>Cumulative distribution functions</a:t>
            </a:r>
            <a:endParaRPr sz="3300">
              <a:solidFill>
                <a:schemeClr val="accent1"/>
              </a:solidFill>
            </a:endParaRPr>
          </a:p>
        </p:txBody>
      </p:sp>
      <p:pic>
        <p:nvPicPr>
          <p:cNvPr id="142" name="Google Shape;14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550" y="2495406"/>
            <a:ext cx="3772781" cy="24253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0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9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The</a:t>
            </a:r>
            <a:r>
              <a:rPr lang="it" sz="1600" i="1" dirty="0">
                <a:solidFill>
                  <a:schemeClr val="accent1"/>
                </a:solidFill>
              </a:rPr>
              <a:t> cumulative distribution function (cdf)</a:t>
            </a:r>
            <a:r>
              <a:rPr lang="it" sz="1600" dirty="0"/>
              <a:t>, usually named with an uppercase letter, e.g., F(x), is a function F(x): </a:t>
            </a:r>
            <a:r>
              <a:rPr lang="it" sz="1600" b="1" dirty="0"/>
              <a:t>R</a:t>
            </a:r>
            <a:r>
              <a:rPr lang="it" sz="1600" dirty="0"/>
              <a:t>→ [0,1] which associates to each x its cumulative probability P(X≤x).</a:t>
            </a:r>
            <a:r>
              <a:rPr lang="it" sz="1600" i="1" dirty="0">
                <a:solidFill>
                  <a:schemeClr val="accent1"/>
                </a:solidFill>
              </a:rPr>
              <a:t> </a:t>
            </a:r>
            <a:endParaRPr sz="1600" i="1" dirty="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600"/>
              <a:buChar char="●"/>
            </a:pPr>
            <a:r>
              <a:rPr lang="it" sz="1600" dirty="0"/>
              <a:t>F(x) is a non decreasing function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 dirty="0"/>
              <a:t>F(-∞) = 0, F(+∞)=1</a:t>
            </a:r>
            <a:endParaRPr sz="1600" dirty="0"/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 dirty="0">
                <a:solidFill>
                  <a:srgbClr val="000000"/>
                </a:solidFill>
              </a:rPr>
              <a:t>F(x) correspond to the area under the pdf from -∞ to x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 dirty="0">
                <a:solidFill>
                  <a:srgbClr val="000000"/>
                </a:solidFill>
              </a:rPr>
              <a:t>P(a&lt;X</a:t>
            </a:r>
            <a:r>
              <a:rPr lang="it" sz="1600" dirty="0"/>
              <a:t>≤b) = F(b)-F(a)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>
                <a:solidFill>
                  <a:schemeClr val="accent1"/>
                </a:solidFill>
              </a:rPr>
              <a:t>Cumulative distribution functions</a:t>
            </a:r>
            <a:endParaRPr sz="3100">
              <a:solidFill>
                <a:schemeClr val="accent1"/>
              </a:solidFill>
            </a:endParaRPr>
          </a:p>
        </p:txBody>
      </p:sp>
      <p:pic>
        <p:nvPicPr>
          <p:cNvPr id="149" name="Google Shape;1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175" y="3160059"/>
            <a:ext cx="4253650" cy="19413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6227" y="3157436"/>
            <a:ext cx="4214374" cy="194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834038"/>
                <a:ext cx="7899000" cy="133004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it" sz="1600" dirty="0">
                    <a:solidFill>
                      <a:srgbClr val="000000"/>
                    </a:solidFill>
                  </a:rPr>
                  <a:t>A random variable X representing the waiting time in minutes at the post office has the exponential distribution with cdf</a:t>
                </a:r>
              </a:p>
              <a:p>
                <a:pPr marL="0" lv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What is the probability that the waiting time is at most 1 minute?</a:t>
                </a: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What is the probability of X&gt;5 minutes?</a:t>
                </a: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Wat is the probability that the waiting time is between 1 and 5 minutes?</a:t>
                </a:r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16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7" name="Google Shape;147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4038"/>
                <a:ext cx="7899000" cy="1330042"/>
              </a:xfrm>
              <a:prstGeom prst="rect">
                <a:avLst/>
              </a:prstGeom>
              <a:blipFill>
                <a:blip r:embed="rId3"/>
                <a:stretch>
                  <a:fillRect l="-463" b="-8990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 dirty="0">
                <a:solidFill>
                  <a:schemeClr val="accent1"/>
                </a:solidFill>
              </a:rPr>
              <a:t>Example</a:t>
            </a:r>
            <a:endParaRPr sz="3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1071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Google Shape;147;p3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834038"/>
                <a:ext cx="7899000" cy="1330042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it" sz="1600" dirty="0">
                    <a:solidFill>
                      <a:srgbClr val="000000"/>
                    </a:solidFill>
                  </a:rPr>
                  <a:t>A random variable X representing the waiting time in minutes at the post office has the exponential distribution with cdf</a:t>
                </a:r>
              </a:p>
              <a:p>
                <a:pPr marL="0" lvl="0" indent="0">
                  <a:lnSpc>
                    <a:spcPct val="115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ⅇ</m:t>
                                    </m:r>
                                  </m:e>
                                  <m:sup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6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≥0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sz="1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What is the probability that the waiting time is at most 1 minute?</a:t>
                </a:r>
              </a:p>
              <a:p>
                <a:pPr marL="457200" lvl="1" indent="0">
                  <a:lnSpc>
                    <a:spcPct val="115000"/>
                  </a:lnSpc>
                  <a:buSzPct val="100000"/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The probability of X≤1 is, by definition, equal to F(1) = 1-e</a:t>
                </a:r>
                <a:r>
                  <a:rPr lang="en-US" sz="1600" baseline="30000" dirty="0">
                    <a:solidFill>
                      <a:schemeClr val="tx1"/>
                    </a:solidFill>
                  </a:rPr>
                  <a:t>-1</a:t>
                </a:r>
                <a:r>
                  <a:rPr lang="en-US" sz="1600" dirty="0">
                    <a:solidFill>
                      <a:schemeClr val="tx1"/>
                    </a:solidFill>
                  </a:rPr>
                  <a:t>=</a:t>
                </a:r>
                <a:r>
                  <a:rPr lang="en-CH" sz="1600" dirty="0">
                    <a:solidFill>
                      <a:schemeClr val="tx1"/>
                    </a:solidFill>
                  </a:rPr>
                  <a:t>0.632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What is the probability of X&gt;5 minutes?</a:t>
                </a:r>
              </a:p>
              <a:p>
                <a:pPr marL="457200" lvl="1" indent="0">
                  <a:lnSpc>
                    <a:spcPct val="115000"/>
                  </a:lnSpc>
                  <a:buSzPct val="100000"/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P(X&gt;5) = 1-P(X≤5) = 1-F(5) = 1-1+e</a:t>
                </a:r>
                <a:r>
                  <a:rPr lang="en-US" sz="1600" baseline="30000" dirty="0">
                    <a:solidFill>
                      <a:schemeClr val="tx1"/>
                    </a:solidFill>
                  </a:rPr>
                  <a:t>-5</a:t>
                </a:r>
                <a:r>
                  <a:rPr lang="en-US" sz="1600" dirty="0">
                    <a:solidFill>
                      <a:schemeClr val="tx1"/>
                    </a:solidFill>
                  </a:rPr>
                  <a:t> =</a:t>
                </a:r>
                <a:r>
                  <a:rPr lang="en-CH" sz="1200" b="0" i="0" dirty="0">
                    <a:solidFill>
                      <a:srgbClr val="202124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lang="en-CH" sz="1600" dirty="0">
                    <a:solidFill>
                      <a:schemeClr val="tx1"/>
                    </a:solidFill>
                  </a:rPr>
                  <a:t>0.00</a:t>
                </a:r>
                <a:r>
                  <a:rPr lang="en-US" sz="1600" dirty="0">
                    <a:solidFill>
                      <a:schemeClr val="tx1"/>
                    </a:solidFill>
                  </a:rPr>
                  <a:t>674</a:t>
                </a: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r>
                  <a:rPr lang="en-US" sz="1600" i="1" dirty="0">
                    <a:solidFill>
                      <a:schemeClr val="accent1"/>
                    </a:solidFill>
                  </a:rPr>
                  <a:t>Wat is the probability that the waiting time is between 1 and 5 minutes?</a:t>
                </a:r>
              </a:p>
              <a:p>
                <a:pPr marL="457200" lvl="1" indent="0">
                  <a:lnSpc>
                    <a:spcPct val="115000"/>
                  </a:lnSpc>
                  <a:buSzPct val="100000"/>
                  <a:buNone/>
                </a:pPr>
                <a:r>
                  <a:rPr lang="en-US" sz="1600" dirty="0">
                    <a:solidFill>
                      <a:schemeClr val="tx1"/>
                    </a:solidFill>
                  </a:rPr>
                  <a:t>P(1&lt;X≤ 5) = P(X≤5) - P(X≤1) = F(5) – F(1) = </a:t>
                </a:r>
                <a:r>
                  <a:rPr lang="en-CH" sz="1600" dirty="0">
                    <a:solidFill>
                      <a:schemeClr val="tx1"/>
                    </a:solidFill>
                  </a:rPr>
                  <a:t>0.632</a:t>
                </a:r>
                <a:r>
                  <a:rPr lang="en-US" sz="1600" dirty="0">
                    <a:solidFill>
                      <a:schemeClr val="tx1"/>
                    </a:solidFill>
                  </a:rPr>
                  <a:t>-</a:t>
                </a:r>
                <a:r>
                  <a:rPr lang="en-CH" sz="1600" dirty="0">
                    <a:solidFill>
                      <a:schemeClr val="tx1"/>
                    </a:solidFill>
                  </a:rPr>
                  <a:t>0.00</a:t>
                </a:r>
                <a:r>
                  <a:rPr lang="en-US" sz="1600" dirty="0">
                    <a:solidFill>
                      <a:schemeClr val="tx1"/>
                    </a:solidFill>
                  </a:rPr>
                  <a:t>674 = </a:t>
                </a:r>
                <a:r>
                  <a:rPr lang="en-CH" sz="1600" dirty="0">
                    <a:solidFill>
                      <a:schemeClr val="tx1"/>
                    </a:solidFill>
                  </a:rPr>
                  <a:t>0.625</a:t>
                </a:r>
                <a:endParaRPr lang="en-US" sz="1600" dirty="0">
                  <a:solidFill>
                    <a:schemeClr val="tx1"/>
                  </a:solidFill>
                </a:endParaRPr>
              </a:p>
              <a:p>
                <a:pPr marL="457200" lvl="1" indent="0">
                  <a:lnSpc>
                    <a:spcPct val="115000"/>
                  </a:lnSpc>
                  <a:buSzPct val="100000"/>
                  <a:buNone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SzPct val="100000"/>
                  <a:buAutoNum type="arabicPeriod"/>
                </a:pPr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342900" lvl="0" indent="-342900">
                  <a:lnSpc>
                    <a:spcPct val="115000"/>
                  </a:lnSpc>
                  <a:buAutoNum type="arabicPeriod"/>
                </a:pPr>
                <a:endParaRPr lang="en-US" sz="1600" i="1" dirty="0">
                  <a:solidFill>
                    <a:schemeClr val="accent1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endParaRPr sz="1600" i="1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47" name="Google Shape;147;p3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834038"/>
                <a:ext cx="7899000" cy="1330042"/>
              </a:xfrm>
              <a:prstGeom prst="rect">
                <a:avLst/>
              </a:prstGeom>
              <a:blipFill>
                <a:blip r:embed="rId3"/>
                <a:stretch>
                  <a:fillRect l="-463" b="-1532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Google Shape;148;p30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100" dirty="0">
                <a:solidFill>
                  <a:schemeClr val="accent1"/>
                </a:solidFill>
              </a:rPr>
              <a:t>Example</a:t>
            </a:r>
            <a:endParaRPr sz="31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08193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2100" i="1" dirty="0">
                <a:solidFill>
                  <a:schemeClr val="accent1"/>
                </a:solidFill>
              </a:rPr>
              <a:t>What are the pdf and the cdf of a random variable X uniformly distributed between a and b?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2100" dirty="0">
                <a:solidFill>
                  <a:srgbClr val="000000"/>
                </a:solidFill>
              </a:rPr>
              <a:t>                        </a:t>
            </a: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21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100" dirty="0">
              <a:solidFill>
                <a:srgbClr val="000000"/>
              </a:solidFill>
            </a:endParaRPr>
          </a:p>
        </p:txBody>
      </p:sp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 dirty="0">
                <a:solidFill>
                  <a:schemeClr val="accent1"/>
                </a:solidFill>
              </a:rPr>
              <a:t>Uniform distribution</a:t>
            </a:r>
            <a:endParaRPr sz="3400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89" name="Google Shape;189;p3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62898" y="835080"/>
                <a:ext cx="7899000" cy="4009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it-IT" sz="2100" i="1" dirty="0">
                    <a:solidFill>
                      <a:schemeClr val="accent1"/>
                    </a:solidFill>
                  </a:rPr>
                  <a:t>What are the pdf and the cdf of a random variable X uniformly distributed between a and b?</a:t>
                </a:r>
                <a:endParaRPr lang="it-IT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600"/>
                  </a:spcBef>
                  <a:spcAft>
                    <a:spcPts val="0"/>
                  </a:spcAft>
                  <a:buNone/>
                </a:pPr>
                <a:r>
                  <a:rPr lang="it-IT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A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ar-A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ar-AE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ar-AE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100" dirty="0">
                  <a:solidFill>
                    <a:srgbClr val="000000"/>
                  </a:solidFill>
                </a:endParaRPr>
              </a:p>
              <a:p>
                <a:pPr marL="0" lvl="0" indent="0">
                  <a:lnSpc>
                    <a:spcPct val="115000"/>
                  </a:lnSpc>
                  <a:buNone/>
                </a:pP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</m:t>
                    </m:r>
                    <m:d>
                      <m:dPr>
                        <m:ctrlP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ar-AE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ar-AE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ar-AE" sz="20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ar-AE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num>
                                <m:den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ar-AE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&gt;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ar-AE" sz="2100" dirty="0">
                    <a:solidFill>
                      <a:srgbClr val="000000"/>
                    </a:solidFill>
                  </a:rPr>
                  <a:t>                        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ar-AE" sz="21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1000"/>
                  </a:spcAft>
                  <a:buNone/>
                </a:pPr>
                <a:endParaRPr sz="21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89" name="Google Shape;189;p3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62898" y="835080"/>
                <a:ext cx="7899000" cy="4009200"/>
              </a:xfrm>
              <a:prstGeom prst="rect">
                <a:avLst/>
              </a:prstGeom>
              <a:blipFill>
                <a:blip r:embed="rId3"/>
                <a:stretch>
                  <a:fillRect l="-1003" b="-58815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0" name="Google Shape;190;p35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400" dirty="0">
                <a:solidFill>
                  <a:schemeClr val="accent1"/>
                </a:solidFill>
              </a:rPr>
              <a:t>Uniform distribution</a:t>
            </a:r>
            <a:endParaRPr sz="3400" dirty="0">
              <a:solidFill>
                <a:schemeClr val="accent1"/>
              </a:solidFill>
            </a:endParaRPr>
          </a:p>
        </p:txBody>
      </p:sp>
      <p:cxnSp>
        <p:nvCxnSpPr>
          <p:cNvPr id="4" name="Google Shape;197;p36">
            <a:extLst>
              <a:ext uri="{FF2B5EF4-FFF2-40B4-BE49-F238E27FC236}">
                <a16:creationId xmlns:a16="http://schemas.microsoft.com/office/drawing/2014/main" id="{18A4D885-F9CC-440A-922C-EA8D36F5D697}"/>
              </a:ext>
            </a:extLst>
          </p:cNvPr>
          <p:cNvCxnSpPr>
            <a:cxnSpLocks/>
          </p:cNvCxnSpPr>
          <p:nvPr/>
        </p:nvCxnSpPr>
        <p:spPr>
          <a:xfrm flipV="1">
            <a:off x="5295900" y="2758440"/>
            <a:ext cx="2895600" cy="7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" name="Google Shape;198;p36">
            <a:extLst>
              <a:ext uri="{FF2B5EF4-FFF2-40B4-BE49-F238E27FC236}">
                <a16:creationId xmlns:a16="http://schemas.microsoft.com/office/drawing/2014/main" id="{7EE931BE-350C-4F45-BA89-23BBF1575657}"/>
              </a:ext>
            </a:extLst>
          </p:cNvPr>
          <p:cNvCxnSpPr>
            <a:cxnSpLocks/>
          </p:cNvCxnSpPr>
          <p:nvPr/>
        </p:nvCxnSpPr>
        <p:spPr>
          <a:xfrm flipV="1">
            <a:off x="5328820" y="1607821"/>
            <a:ext cx="0" cy="125457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6" name="Google Shape;199;p36">
            <a:extLst>
              <a:ext uri="{FF2B5EF4-FFF2-40B4-BE49-F238E27FC236}">
                <a16:creationId xmlns:a16="http://schemas.microsoft.com/office/drawing/2014/main" id="{364D07BD-5BDC-4B74-847F-7A15958C1C1D}"/>
              </a:ext>
            </a:extLst>
          </p:cNvPr>
          <p:cNvSpPr txBox="1"/>
          <p:nvPr/>
        </p:nvSpPr>
        <p:spPr>
          <a:xfrm>
            <a:off x="6019800" y="2744930"/>
            <a:ext cx="30095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</a:t>
            </a:r>
            <a:endParaRPr dirty="0"/>
          </a:p>
        </p:txBody>
      </p:sp>
      <p:sp>
        <p:nvSpPr>
          <p:cNvPr id="7" name="Google Shape;200;p36">
            <a:extLst>
              <a:ext uri="{FF2B5EF4-FFF2-40B4-BE49-F238E27FC236}">
                <a16:creationId xmlns:a16="http://schemas.microsoft.com/office/drawing/2014/main" id="{1EAC922B-AC8F-409B-A3CE-A216F10E3F72}"/>
              </a:ext>
            </a:extLst>
          </p:cNvPr>
          <p:cNvSpPr txBox="1"/>
          <p:nvPr/>
        </p:nvSpPr>
        <p:spPr>
          <a:xfrm>
            <a:off x="7300498" y="2725230"/>
            <a:ext cx="2754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</a:t>
            </a:r>
            <a:endParaRPr dirty="0"/>
          </a:p>
        </p:txBody>
      </p:sp>
      <p:cxnSp>
        <p:nvCxnSpPr>
          <p:cNvPr id="8" name="Google Shape;201;p36">
            <a:extLst>
              <a:ext uri="{FF2B5EF4-FFF2-40B4-BE49-F238E27FC236}">
                <a16:creationId xmlns:a16="http://schemas.microsoft.com/office/drawing/2014/main" id="{D6EEC0DD-653A-438F-A46C-D32E0704AE65}"/>
              </a:ext>
            </a:extLst>
          </p:cNvPr>
          <p:cNvCxnSpPr>
            <a:stCxn id="6" idx="0"/>
            <a:endCxn id="6" idx="0"/>
          </p:cNvCxnSpPr>
          <p:nvPr/>
        </p:nvCxnSpPr>
        <p:spPr>
          <a:xfrm>
            <a:off x="6170278" y="274493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205;p36">
            <a:extLst>
              <a:ext uri="{FF2B5EF4-FFF2-40B4-BE49-F238E27FC236}">
                <a16:creationId xmlns:a16="http://schemas.microsoft.com/office/drawing/2014/main" id="{115DDA96-898B-4EF7-80AC-9142AFC8C522}"/>
              </a:ext>
            </a:extLst>
          </p:cNvPr>
          <p:cNvCxnSpPr>
            <a:cxnSpLocks/>
          </p:cNvCxnSpPr>
          <p:nvPr/>
        </p:nvCxnSpPr>
        <p:spPr>
          <a:xfrm flipH="1">
            <a:off x="5303252" y="2005362"/>
            <a:ext cx="2142571" cy="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4" name="Google Shape;207;p36">
            <a:extLst>
              <a:ext uri="{FF2B5EF4-FFF2-40B4-BE49-F238E27FC236}">
                <a16:creationId xmlns:a16="http://schemas.microsoft.com/office/drawing/2014/main" id="{B20C8C8A-8B7A-4861-8DB5-BEBC2E0289DC}"/>
              </a:ext>
            </a:extLst>
          </p:cNvPr>
          <p:cNvSpPr txBox="1"/>
          <p:nvPr/>
        </p:nvSpPr>
        <p:spPr>
          <a:xfrm>
            <a:off x="4563813" y="1913622"/>
            <a:ext cx="7296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1/(b-a)</a:t>
            </a:r>
            <a:endParaRPr dirty="0"/>
          </a:p>
        </p:txBody>
      </p:sp>
      <p:sp>
        <p:nvSpPr>
          <p:cNvPr id="19" name="Rettangolo 18">
            <a:extLst>
              <a:ext uri="{FF2B5EF4-FFF2-40B4-BE49-F238E27FC236}">
                <a16:creationId xmlns:a16="http://schemas.microsoft.com/office/drawing/2014/main" id="{C3BA3DEC-492D-44B8-89C1-AAB1AA648D8F}"/>
              </a:ext>
            </a:extLst>
          </p:cNvPr>
          <p:cNvSpPr/>
          <p:nvPr/>
        </p:nvSpPr>
        <p:spPr>
          <a:xfrm>
            <a:off x="6164579" y="2012713"/>
            <a:ext cx="1273619" cy="746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Total area=1</a:t>
            </a:r>
          </a:p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604C4140-B4F9-45C1-A02A-4EB29ED87C96}"/>
              </a:ext>
            </a:extLst>
          </p:cNvPr>
          <p:cNvSpPr/>
          <p:nvPr/>
        </p:nvSpPr>
        <p:spPr>
          <a:xfrm>
            <a:off x="6164580" y="2012713"/>
            <a:ext cx="533397" cy="745727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F(x)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7" name="Google Shape;199;p36">
            <a:extLst>
              <a:ext uri="{FF2B5EF4-FFF2-40B4-BE49-F238E27FC236}">
                <a16:creationId xmlns:a16="http://schemas.microsoft.com/office/drawing/2014/main" id="{CBFCE83F-41C6-42C1-9CA9-D14AA04400BB}"/>
              </a:ext>
            </a:extLst>
          </p:cNvPr>
          <p:cNvSpPr txBox="1"/>
          <p:nvPr/>
        </p:nvSpPr>
        <p:spPr>
          <a:xfrm>
            <a:off x="6540841" y="2735580"/>
            <a:ext cx="426717" cy="3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x</a:t>
            </a:r>
            <a:endParaRPr dirty="0"/>
          </a:p>
        </p:txBody>
      </p:sp>
      <p:sp>
        <p:nvSpPr>
          <p:cNvPr id="28" name="Rettangolo 27">
            <a:extLst>
              <a:ext uri="{FF2B5EF4-FFF2-40B4-BE49-F238E27FC236}">
                <a16:creationId xmlns:a16="http://schemas.microsoft.com/office/drawing/2014/main" id="{CE08C4F7-EA43-416A-ACA6-174E117525E6}"/>
              </a:ext>
            </a:extLst>
          </p:cNvPr>
          <p:cNvSpPr/>
          <p:nvPr/>
        </p:nvSpPr>
        <p:spPr>
          <a:xfrm>
            <a:off x="6705600" y="2020333"/>
            <a:ext cx="732600" cy="745727"/>
          </a:xfrm>
          <a:prstGeom prst="rect">
            <a:avLst/>
          </a:prstGeom>
          <a:solidFill>
            <a:schemeClr val="accent1">
              <a:lumMod val="20000"/>
              <a:lumOff val="80000"/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olidFill>
                  <a:schemeClr val="tx1"/>
                </a:solidFill>
              </a:rPr>
              <a:t>1-F(x)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32" name="Google Shape;197;p36">
            <a:extLst>
              <a:ext uri="{FF2B5EF4-FFF2-40B4-BE49-F238E27FC236}">
                <a16:creationId xmlns:a16="http://schemas.microsoft.com/office/drawing/2014/main" id="{20A4CAE8-DA10-4728-A0F5-784A9713C0DC}"/>
              </a:ext>
            </a:extLst>
          </p:cNvPr>
          <p:cNvCxnSpPr>
            <a:cxnSpLocks/>
          </p:cNvCxnSpPr>
          <p:nvPr/>
        </p:nvCxnSpPr>
        <p:spPr>
          <a:xfrm flipV="1">
            <a:off x="5303520" y="4389120"/>
            <a:ext cx="2895600" cy="7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" name="Google Shape;198;p36">
            <a:extLst>
              <a:ext uri="{FF2B5EF4-FFF2-40B4-BE49-F238E27FC236}">
                <a16:creationId xmlns:a16="http://schemas.microsoft.com/office/drawing/2014/main" id="{899F5E47-8F52-4FE7-B9FD-90895CA73D93}"/>
              </a:ext>
            </a:extLst>
          </p:cNvPr>
          <p:cNvCxnSpPr>
            <a:cxnSpLocks/>
          </p:cNvCxnSpPr>
          <p:nvPr/>
        </p:nvCxnSpPr>
        <p:spPr>
          <a:xfrm flipV="1">
            <a:off x="5328820" y="3262681"/>
            <a:ext cx="0" cy="118496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" name="Google Shape;199;p36">
            <a:extLst>
              <a:ext uri="{FF2B5EF4-FFF2-40B4-BE49-F238E27FC236}">
                <a16:creationId xmlns:a16="http://schemas.microsoft.com/office/drawing/2014/main" id="{21CC5FD6-1A35-49FD-9BD0-122764DEE2C3}"/>
              </a:ext>
            </a:extLst>
          </p:cNvPr>
          <p:cNvSpPr txBox="1"/>
          <p:nvPr/>
        </p:nvSpPr>
        <p:spPr>
          <a:xfrm>
            <a:off x="6027420" y="4337073"/>
            <a:ext cx="300956" cy="322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</a:t>
            </a:r>
            <a:endParaRPr dirty="0"/>
          </a:p>
        </p:txBody>
      </p:sp>
      <p:sp>
        <p:nvSpPr>
          <p:cNvPr id="35" name="Google Shape;200;p36">
            <a:extLst>
              <a:ext uri="{FF2B5EF4-FFF2-40B4-BE49-F238E27FC236}">
                <a16:creationId xmlns:a16="http://schemas.microsoft.com/office/drawing/2014/main" id="{66BEE3E8-5B99-48E9-974B-121EACE92C47}"/>
              </a:ext>
            </a:extLst>
          </p:cNvPr>
          <p:cNvSpPr txBox="1"/>
          <p:nvPr/>
        </p:nvSpPr>
        <p:spPr>
          <a:xfrm>
            <a:off x="7308118" y="4355910"/>
            <a:ext cx="2754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</a:t>
            </a:r>
            <a:endParaRPr dirty="0"/>
          </a:p>
        </p:txBody>
      </p:sp>
      <p:cxnSp>
        <p:nvCxnSpPr>
          <p:cNvPr id="36" name="Google Shape;201;p36">
            <a:extLst>
              <a:ext uri="{FF2B5EF4-FFF2-40B4-BE49-F238E27FC236}">
                <a16:creationId xmlns:a16="http://schemas.microsoft.com/office/drawing/2014/main" id="{6ACCFA96-A559-451E-974C-D7174018B4FB}"/>
              </a:ext>
            </a:extLst>
          </p:cNvPr>
          <p:cNvCxnSpPr>
            <a:cxnSpLocks/>
            <a:stCxn id="34" idx="0"/>
            <a:endCxn id="34" idx="0"/>
          </p:cNvCxnSpPr>
          <p:nvPr/>
        </p:nvCxnSpPr>
        <p:spPr>
          <a:xfrm>
            <a:off x="6177898" y="4337073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205;p36">
            <a:extLst>
              <a:ext uri="{FF2B5EF4-FFF2-40B4-BE49-F238E27FC236}">
                <a16:creationId xmlns:a16="http://schemas.microsoft.com/office/drawing/2014/main" id="{65D3EC61-391B-4448-A0E5-4525D46ED3DD}"/>
              </a:ext>
            </a:extLst>
          </p:cNvPr>
          <p:cNvCxnSpPr>
            <a:cxnSpLocks/>
          </p:cNvCxnSpPr>
          <p:nvPr/>
        </p:nvCxnSpPr>
        <p:spPr>
          <a:xfrm flipH="1">
            <a:off x="5310872" y="3636042"/>
            <a:ext cx="2142571" cy="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38" name="Google Shape;207;p36">
            <a:extLst>
              <a:ext uri="{FF2B5EF4-FFF2-40B4-BE49-F238E27FC236}">
                <a16:creationId xmlns:a16="http://schemas.microsoft.com/office/drawing/2014/main" id="{9F42DCBE-E04D-4C53-98BB-102BE9B5B7CF}"/>
              </a:ext>
            </a:extLst>
          </p:cNvPr>
          <p:cNvSpPr txBox="1"/>
          <p:nvPr/>
        </p:nvSpPr>
        <p:spPr>
          <a:xfrm>
            <a:off x="5034397" y="3430001"/>
            <a:ext cx="297115" cy="3965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</a:t>
            </a:r>
            <a:endParaRPr dirty="0"/>
          </a:p>
        </p:txBody>
      </p:sp>
      <p:sp>
        <p:nvSpPr>
          <p:cNvPr id="41" name="Google Shape;199;p36">
            <a:extLst>
              <a:ext uri="{FF2B5EF4-FFF2-40B4-BE49-F238E27FC236}">
                <a16:creationId xmlns:a16="http://schemas.microsoft.com/office/drawing/2014/main" id="{664BE39E-A948-4CE3-A385-B2916FBA7EC4}"/>
              </a:ext>
            </a:extLst>
          </p:cNvPr>
          <p:cNvSpPr txBox="1"/>
          <p:nvPr/>
        </p:nvSpPr>
        <p:spPr>
          <a:xfrm>
            <a:off x="6548461" y="4366260"/>
            <a:ext cx="426717" cy="371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x</a:t>
            </a:r>
            <a:endParaRPr dirty="0"/>
          </a:p>
        </p:txBody>
      </p:sp>
      <p:sp>
        <p:nvSpPr>
          <p:cNvPr id="44" name="Google Shape;207;p36">
            <a:extLst>
              <a:ext uri="{FF2B5EF4-FFF2-40B4-BE49-F238E27FC236}">
                <a16:creationId xmlns:a16="http://schemas.microsoft.com/office/drawing/2014/main" id="{F251E750-6512-43BE-A445-F2CA5933E446}"/>
              </a:ext>
            </a:extLst>
          </p:cNvPr>
          <p:cNvSpPr txBox="1"/>
          <p:nvPr/>
        </p:nvSpPr>
        <p:spPr>
          <a:xfrm>
            <a:off x="4861560" y="1543203"/>
            <a:ext cx="45907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f(x)</a:t>
            </a:r>
            <a:endParaRPr dirty="0"/>
          </a:p>
        </p:txBody>
      </p:sp>
      <p:sp>
        <p:nvSpPr>
          <p:cNvPr id="45" name="Google Shape;207;p36">
            <a:extLst>
              <a:ext uri="{FF2B5EF4-FFF2-40B4-BE49-F238E27FC236}">
                <a16:creationId xmlns:a16="http://schemas.microsoft.com/office/drawing/2014/main" id="{F2C9C000-EE41-4969-B987-2BE4AF5DC36E}"/>
              </a:ext>
            </a:extLst>
          </p:cNvPr>
          <p:cNvSpPr txBox="1"/>
          <p:nvPr/>
        </p:nvSpPr>
        <p:spPr>
          <a:xfrm>
            <a:off x="4800600" y="3051963"/>
            <a:ext cx="520030" cy="4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F(x)</a:t>
            </a:r>
            <a:endParaRPr dirty="0"/>
          </a:p>
        </p:txBody>
      </p: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7AA7D134-3C50-4118-9BDA-835514BEABA3}"/>
              </a:ext>
            </a:extLst>
          </p:cNvPr>
          <p:cNvCxnSpPr>
            <a:cxnSpLocks/>
          </p:cNvCxnSpPr>
          <p:nvPr/>
        </p:nvCxnSpPr>
        <p:spPr>
          <a:xfrm flipV="1">
            <a:off x="5135880" y="4390850"/>
            <a:ext cx="10420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ttore diritto 48">
            <a:extLst>
              <a:ext uri="{FF2B5EF4-FFF2-40B4-BE49-F238E27FC236}">
                <a16:creationId xmlns:a16="http://schemas.microsoft.com/office/drawing/2014/main" id="{3787601D-D23E-4EAE-9FAD-69E560911DA2}"/>
              </a:ext>
            </a:extLst>
          </p:cNvPr>
          <p:cNvCxnSpPr>
            <a:cxnSpLocks/>
          </p:cNvCxnSpPr>
          <p:nvPr/>
        </p:nvCxnSpPr>
        <p:spPr>
          <a:xfrm flipV="1">
            <a:off x="7437120" y="3644090"/>
            <a:ext cx="104201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ttore diritto 49">
            <a:extLst>
              <a:ext uri="{FF2B5EF4-FFF2-40B4-BE49-F238E27FC236}">
                <a16:creationId xmlns:a16="http://schemas.microsoft.com/office/drawing/2014/main" id="{8BB762EF-885C-42C8-98E6-011C8EF7EF7D}"/>
              </a:ext>
            </a:extLst>
          </p:cNvPr>
          <p:cNvCxnSpPr>
            <a:cxnSpLocks/>
          </p:cNvCxnSpPr>
          <p:nvPr/>
        </p:nvCxnSpPr>
        <p:spPr>
          <a:xfrm flipV="1">
            <a:off x="6177898" y="3644090"/>
            <a:ext cx="1259222" cy="74503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oogle Shape;205;p36">
            <a:extLst>
              <a:ext uri="{FF2B5EF4-FFF2-40B4-BE49-F238E27FC236}">
                <a16:creationId xmlns:a16="http://schemas.microsoft.com/office/drawing/2014/main" id="{0BE0C985-65B8-4A6C-9ECB-95C4083CD992}"/>
              </a:ext>
            </a:extLst>
          </p:cNvPr>
          <p:cNvCxnSpPr>
            <a:cxnSpLocks/>
            <a:stCxn id="34" idx="2"/>
          </p:cNvCxnSpPr>
          <p:nvPr/>
        </p:nvCxnSpPr>
        <p:spPr>
          <a:xfrm flipH="1" flipV="1">
            <a:off x="6156956" y="2020333"/>
            <a:ext cx="20942" cy="263915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62" name="Google Shape;205;p36">
            <a:extLst>
              <a:ext uri="{FF2B5EF4-FFF2-40B4-BE49-F238E27FC236}">
                <a16:creationId xmlns:a16="http://schemas.microsoft.com/office/drawing/2014/main" id="{D899E877-0A2C-41CA-A653-14C7B111FDA5}"/>
              </a:ext>
            </a:extLst>
          </p:cNvPr>
          <p:cNvCxnSpPr>
            <a:cxnSpLocks/>
            <a:stCxn id="35" idx="2"/>
          </p:cNvCxnSpPr>
          <p:nvPr/>
        </p:nvCxnSpPr>
        <p:spPr>
          <a:xfrm flipH="1" flipV="1">
            <a:off x="7435352" y="2012714"/>
            <a:ext cx="10466" cy="2572096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95517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For a discrete rv we have 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For a continuous rv, the summation becomes an integral:</a:t>
            </a:r>
            <a:endParaRPr sz="15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/>
              <a:t>Analogously, the expected value of a function g(X) of X</a:t>
            </a:r>
            <a:r>
              <a:rPr lang="it" sz="1600" i="1"/>
              <a:t> </a:t>
            </a:r>
            <a:r>
              <a:rPr lang="it" sz="1600"/>
              <a:t>is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</a:rPr>
              <a:t>                       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72" name="Google Shape;172;p33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Expected value of a continuous rv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73" name="Google Shape;17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01625" y="1378650"/>
            <a:ext cx="3141550" cy="795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33" descr="\mu = E[X] = \int_{-\infty}^{+\infty} xf(x) dx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4750" y="2914726"/>
            <a:ext cx="2779549" cy="599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3" descr="\mu = E[g(X)] = \int_{-\infty}^{+\infty} g(x)f(x) dx 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41825" y="4255450"/>
            <a:ext cx="3385401" cy="59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4"/>
          <p:cNvSpPr txBox="1">
            <a:spLocks noGrp="1"/>
          </p:cNvSpPr>
          <p:nvPr>
            <p:ph type="body" idx="1"/>
          </p:nvPr>
        </p:nvSpPr>
        <p:spPr>
          <a:xfrm>
            <a:off x="457200" y="857388"/>
            <a:ext cx="78990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The variance of a continuous rv is: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It also holds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200" i="1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/>
              <a:t>The standard deviation is still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>
                <a:solidFill>
                  <a:srgbClr val="000000"/>
                </a:solidFill>
              </a:rPr>
              <a:t>                        </a:t>
            </a: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>
              <a:solidFill>
                <a:srgbClr val="000000"/>
              </a:solidFill>
            </a:endParaRPr>
          </a:p>
        </p:txBody>
      </p:sp>
      <p:sp>
        <p:nvSpPr>
          <p:cNvPr id="181" name="Google Shape;181;p34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Variance of a continuous rv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82" name="Google Shape;182;p34" descr="\sigma^2 =  E[X^2]-\mu^2 =  \int_{-\infty}^{+\infty} x^2 f(x) dx - \mu^2 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8300" y="3079325"/>
            <a:ext cx="3401798" cy="493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34" descr="\sigma^2 = Var[X] =  E[(X-\mu)^2] = \int_{-\infty}^{+\infty} (x-\mu)^2 f(x) dx 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0425" y="1414917"/>
            <a:ext cx="5236528" cy="5712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34" descr="\sigma = \sqrt{Var[X]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0825" y="4023463"/>
            <a:ext cx="1622175" cy="32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>
            <a:spLocks noGrp="1"/>
          </p:cNvSpPr>
          <p:nvPr>
            <p:ph type="body" idx="1"/>
          </p:nvPr>
        </p:nvSpPr>
        <p:spPr>
          <a:xfrm>
            <a:off x="457200" y="948338"/>
            <a:ext cx="7899000" cy="11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Below is a histogram of the distribution of heights of US adults. </a:t>
            </a:r>
            <a:endParaRPr sz="160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lang="it" sz="1600">
                <a:solidFill>
                  <a:srgbClr val="000000"/>
                </a:solidFill>
              </a:rPr>
              <a:t>The proportion of data that falls in the shaded bins gives the probability that a randomly sampled US adult is between 180 cm and 185 cm.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78" name="Google Shape;78;p21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Continuous random variables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79" name="Google Shape;79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250" y="2169619"/>
            <a:ext cx="5682056" cy="27251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95" name="Google Shape;195;p3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457200" y="1226520"/>
                <a:ext cx="7899000" cy="3616718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it" sz="18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it" sz="1800" dirty="0">
                    <a:solidFill>
                      <a:srgbClr val="000000"/>
                    </a:solidFill>
                  </a:rPr>
                  <a:t>E[X] = (a+b)/2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it" sz="18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it" sz="1800" dirty="0">
                    <a:solidFill>
                      <a:srgbClr val="000000"/>
                    </a:solidFill>
                  </a:rPr>
                  <a:t>Var[X] = (b-a)</a:t>
                </a:r>
                <a:r>
                  <a:rPr lang="it" sz="1800" baseline="30000" dirty="0">
                    <a:solidFill>
                      <a:srgbClr val="000000"/>
                    </a:solidFill>
                  </a:rPr>
                  <a:t>2</a:t>
                </a:r>
                <a:r>
                  <a:rPr lang="it" sz="1800" dirty="0">
                    <a:solidFill>
                      <a:srgbClr val="000000"/>
                    </a:solidFill>
                  </a:rPr>
                  <a:t>/12</a:t>
                </a: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endParaRPr lang="it" sz="1800" dirty="0">
                  <a:solidFill>
                    <a:srgbClr val="000000"/>
                  </a:solidFill>
                </a:endParaRPr>
              </a:p>
              <a:p>
                <a:pPr marL="0" lvl="0" indent="0" algn="l" rtl="0">
                  <a:lnSpc>
                    <a:spcPct val="115000"/>
                  </a:lnSpc>
                  <a:spcBef>
                    <a:spcPts val="1000"/>
                  </a:spcBef>
                  <a:spcAft>
                    <a:spcPts val="0"/>
                  </a:spcAft>
                  <a:buNone/>
                </a:pPr>
                <a:r>
                  <a:rPr lang="it" sz="18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it" sz="180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=(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800" b="0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ad>
                      <m:radPr>
                        <m:degHide m:val="on"/>
                        <m:ctrlP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e>
                    </m:rad>
                  </m:oMath>
                </a14:m>
                <a:endParaRPr sz="1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195" name="Google Shape;195;p3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226520"/>
                <a:ext cx="7899000" cy="3616718"/>
              </a:xfrm>
              <a:prstGeom prst="rect">
                <a:avLst/>
              </a:prstGeom>
              <a:blipFill>
                <a:blip r:embed="rId3"/>
                <a:stretch>
                  <a:fillRect l="-694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6" name="Google Shape;196;p36"/>
          <p:cNvSpPr txBox="1">
            <a:spLocks noGrp="1"/>
          </p:cNvSpPr>
          <p:nvPr>
            <p:ph type="title"/>
          </p:nvPr>
        </p:nvSpPr>
        <p:spPr>
          <a:xfrm>
            <a:off x="464820" y="16001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 dirty="0">
                <a:solidFill>
                  <a:schemeClr val="accent1"/>
                </a:solidFill>
              </a:rPr>
              <a:t>Expected value and variance of the uniform distribution</a:t>
            </a:r>
            <a:endParaRPr sz="2800" dirty="0">
              <a:solidFill>
                <a:schemeClr val="accent1"/>
              </a:solidFill>
            </a:endParaRPr>
          </a:p>
        </p:txBody>
      </p:sp>
      <p:cxnSp>
        <p:nvCxnSpPr>
          <p:cNvPr id="17" name="Google Shape;197;p36">
            <a:extLst>
              <a:ext uri="{FF2B5EF4-FFF2-40B4-BE49-F238E27FC236}">
                <a16:creationId xmlns:a16="http://schemas.microsoft.com/office/drawing/2014/main" id="{A5FB610A-07B8-44E8-BBB1-EC383480F4F4}"/>
              </a:ext>
            </a:extLst>
          </p:cNvPr>
          <p:cNvCxnSpPr>
            <a:cxnSpLocks/>
          </p:cNvCxnSpPr>
          <p:nvPr/>
        </p:nvCxnSpPr>
        <p:spPr>
          <a:xfrm flipV="1">
            <a:off x="4655820" y="3009900"/>
            <a:ext cx="2895600" cy="762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8" name="Google Shape;198;p36">
            <a:extLst>
              <a:ext uri="{FF2B5EF4-FFF2-40B4-BE49-F238E27FC236}">
                <a16:creationId xmlns:a16="http://schemas.microsoft.com/office/drawing/2014/main" id="{A2FBD5E4-890B-4454-9BA8-F1EF0C3A5ABF}"/>
              </a:ext>
            </a:extLst>
          </p:cNvPr>
          <p:cNvCxnSpPr>
            <a:cxnSpLocks/>
          </p:cNvCxnSpPr>
          <p:nvPr/>
        </p:nvCxnSpPr>
        <p:spPr>
          <a:xfrm flipV="1">
            <a:off x="4681120" y="1357680"/>
            <a:ext cx="0" cy="1668789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9" name="Google Shape;199;p36">
            <a:extLst>
              <a:ext uri="{FF2B5EF4-FFF2-40B4-BE49-F238E27FC236}">
                <a16:creationId xmlns:a16="http://schemas.microsoft.com/office/drawing/2014/main" id="{6DB25732-E84F-44B1-A26F-2399B06FBB25}"/>
              </a:ext>
            </a:extLst>
          </p:cNvPr>
          <p:cNvSpPr txBox="1"/>
          <p:nvPr/>
        </p:nvSpPr>
        <p:spPr>
          <a:xfrm>
            <a:off x="5379720" y="2996390"/>
            <a:ext cx="300956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a</a:t>
            </a:r>
            <a:endParaRPr dirty="0"/>
          </a:p>
        </p:txBody>
      </p:sp>
      <p:sp>
        <p:nvSpPr>
          <p:cNvPr id="20" name="Google Shape;200;p36">
            <a:extLst>
              <a:ext uri="{FF2B5EF4-FFF2-40B4-BE49-F238E27FC236}">
                <a16:creationId xmlns:a16="http://schemas.microsoft.com/office/drawing/2014/main" id="{76CD9865-2152-46B4-8D6E-C1405A2C1644}"/>
              </a:ext>
            </a:extLst>
          </p:cNvPr>
          <p:cNvSpPr txBox="1"/>
          <p:nvPr/>
        </p:nvSpPr>
        <p:spPr>
          <a:xfrm>
            <a:off x="6660418" y="2976690"/>
            <a:ext cx="2754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b</a:t>
            </a:r>
            <a:endParaRPr dirty="0"/>
          </a:p>
        </p:txBody>
      </p:sp>
      <p:cxnSp>
        <p:nvCxnSpPr>
          <p:cNvPr id="21" name="Google Shape;201;p36">
            <a:extLst>
              <a:ext uri="{FF2B5EF4-FFF2-40B4-BE49-F238E27FC236}">
                <a16:creationId xmlns:a16="http://schemas.microsoft.com/office/drawing/2014/main" id="{535509C2-6525-4F52-8371-997E7B164D3E}"/>
              </a:ext>
            </a:extLst>
          </p:cNvPr>
          <p:cNvCxnSpPr>
            <a:stCxn id="19" idx="0"/>
            <a:endCxn id="19" idx="0"/>
          </p:cNvCxnSpPr>
          <p:nvPr/>
        </p:nvCxnSpPr>
        <p:spPr>
          <a:xfrm>
            <a:off x="5530198" y="2996390"/>
            <a:ext cx="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2" name="Google Shape;205;p36">
            <a:extLst>
              <a:ext uri="{FF2B5EF4-FFF2-40B4-BE49-F238E27FC236}">
                <a16:creationId xmlns:a16="http://schemas.microsoft.com/office/drawing/2014/main" id="{F0C911BC-7954-4DA5-97C9-A830D9D80F87}"/>
              </a:ext>
            </a:extLst>
          </p:cNvPr>
          <p:cNvCxnSpPr>
            <a:cxnSpLocks/>
          </p:cNvCxnSpPr>
          <p:nvPr/>
        </p:nvCxnSpPr>
        <p:spPr>
          <a:xfrm flipH="1">
            <a:off x="4663172" y="2256822"/>
            <a:ext cx="2142571" cy="271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23" name="Google Shape;207;p36">
            <a:extLst>
              <a:ext uri="{FF2B5EF4-FFF2-40B4-BE49-F238E27FC236}">
                <a16:creationId xmlns:a16="http://schemas.microsoft.com/office/drawing/2014/main" id="{7165CCF3-C6FE-4974-A005-71A3EB08713A}"/>
              </a:ext>
            </a:extLst>
          </p:cNvPr>
          <p:cNvSpPr txBox="1"/>
          <p:nvPr/>
        </p:nvSpPr>
        <p:spPr>
          <a:xfrm>
            <a:off x="3923733" y="2027922"/>
            <a:ext cx="729600" cy="2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1/(b-a)</a:t>
            </a:r>
            <a:endParaRPr dirty="0"/>
          </a:p>
        </p:txBody>
      </p:sp>
      <p:sp>
        <p:nvSpPr>
          <p:cNvPr id="24" name="Rettangolo 23">
            <a:extLst>
              <a:ext uri="{FF2B5EF4-FFF2-40B4-BE49-F238E27FC236}">
                <a16:creationId xmlns:a16="http://schemas.microsoft.com/office/drawing/2014/main" id="{0E576B8B-7558-4A8C-B228-4B5B364D4A48}"/>
              </a:ext>
            </a:extLst>
          </p:cNvPr>
          <p:cNvSpPr/>
          <p:nvPr/>
        </p:nvSpPr>
        <p:spPr>
          <a:xfrm>
            <a:off x="5524499" y="2264173"/>
            <a:ext cx="1273619" cy="746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dk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Google Shape;200;p36">
            <a:extLst>
              <a:ext uri="{FF2B5EF4-FFF2-40B4-BE49-F238E27FC236}">
                <a16:creationId xmlns:a16="http://schemas.microsoft.com/office/drawing/2014/main" id="{99CA814A-A144-43EF-B64D-EBD1FDE56D34}"/>
              </a:ext>
            </a:extLst>
          </p:cNvPr>
          <p:cNvSpPr txBox="1"/>
          <p:nvPr/>
        </p:nvSpPr>
        <p:spPr>
          <a:xfrm>
            <a:off x="6010830" y="2999850"/>
            <a:ext cx="300956" cy="368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µ</a:t>
            </a:r>
            <a:endParaRPr dirty="0"/>
          </a:p>
        </p:txBody>
      </p:sp>
      <p:cxnSp>
        <p:nvCxnSpPr>
          <p:cNvPr id="29" name="Google Shape;205;p36">
            <a:extLst>
              <a:ext uri="{FF2B5EF4-FFF2-40B4-BE49-F238E27FC236}">
                <a16:creationId xmlns:a16="http://schemas.microsoft.com/office/drawing/2014/main" id="{2211B87F-861D-4520-81DD-F285B14FF933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6161308" y="2256822"/>
            <a:ext cx="0" cy="743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34" name="Google Shape;205;p36">
            <a:extLst>
              <a:ext uri="{FF2B5EF4-FFF2-40B4-BE49-F238E27FC236}">
                <a16:creationId xmlns:a16="http://schemas.microsoft.com/office/drawing/2014/main" id="{21B5A221-18E4-4E8B-A16B-B7650DA55B1C}"/>
              </a:ext>
            </a:extLst>
          </p:cNvPr>
          <p:cNvCxnSpPr>
            <a:cxnSpLocks/>
          </p:cNvCxnSpPr>
          <p:nvPr/>
        </p:nvCxnSpPr>
        <p:spPr>
          <a:xfrm>
            <a:off x="5787928" y="2279682"/>
            <a:ext cx="0" cy="743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35" name="Google Shape;205;p36">
            <a:extLst>
              <a:ext uri="{FF2B5EF4-FFF2-40B4-BE49-F238E27FC236}">
                <a16:creationId xmlns:a16="http://schemas.microsoft.com/office/drawing/2014/main" id="{48CC405E-2B44-42F2-A3C6-4A6B73CC1138}"/>
              </a:ext>
            </a:extLst>
          </p:cNvPr>
          <p:cNvCxnSpPr>
            <a:cxnSpLocks/>
          </p:cNvCxnSpPr>
          <p:nvPr/>
        </p:nvCxnSpPr>
        <p:spPr>
          <a:xfrm>
            <a:off x="6519448" y="2279682"/>
            <a:ext cx="0" cy="743028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ysDash"/>
            <a:round/>
            <a:headEnd type="none" w="med" len="med"/>
            <a:tailEnd type="none" w="med" len="med"/>
          </a:ln>
        </p:spPr>
      </p:cxnSp>
      <p:cxnSp>
        <p:nvCxnSpPr>
          <p:cNvPr id="6" name="Connettore 2 5">
            <a:extLst>
              <a:ext uri="{FF2B5EF4-FFF2-40B4-BE49-F238E27FC236}">
                <a16:creationId xmlns:a16="http://schemas.microsoft.com/office/drawing/2014/main" id="{EC8FF572-E215-49F7-8D67-A29146E5D134}"/>
              </a:ext>
            </a:extLst>
          </p:cNvPr>
          <p:cNvCxnSpPr/>
          <p:nvPr/>
        </p:nvCxnSpPr>
        <p:spPr>
          <a:xfrm>
            <a:off x="6161308" y="2628336"/>
            <a:ext cx="358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Google Shape;200;p36">
                <a:extLst>
                  <a:ext uri="{FF2B5EF4-FFF2-40B4-BE49-F238E27FC236}">
                    <a16:creationId xmlns:a16="http://schemas.microsoft.com/office/drawing/2014/main" id="{2DE89B87-5DCF-4A87-ABC2-8F7B68753C1C}"/>
                  </a:ext>
                </a:extLst>
              </p:cNvPr>
              <p:cNvSpPr txBox="1"/>
              <p:nvPr/>
            </p:nvSpPr>
            <p:spPr>
              <a:xfrm>
                <a:off x="6198855" y="2295167"/>
                <a:ext cx="300956" cy="368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38" name="Google Shape;200;p36">
                <a:extLst>
                  <a:ext uri="{FF2B5EF4-FFF2-40B4-BE49-F238E27FC236}">
                    <a16:creationId xmlns:a16="http://schemas.microsoft.com/office/drawing/2014/main" id="{2DE89B87-5DCF-4A87-ABC2-8F7B68753C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855" y="2295167"/>
                <a:ext cx="300956" cy="36849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Connettore 2 38">
            <a:extLst>
              <a:ext uri="{FF2B5EF4-FFF2-40B4-BE49-F238E27FC236}">
                <a16:creationId xmlns:a16="http://schemas.microsoft.com/office/drawing/2014/main" id="{03654BC9-96E7-47CF-B4E6-9A94F4E0778B}"/>
              </a:ext>
            </a:extLst>
          </p:cNvPr>
          <p:cNvCxnSpPr/>
          <p:nvPr/>
        </p:nvCxnSpPr>
        <p:spPr>
          <a:xfrm>
            <a:off x="5780308" y="2628336"/>
            <a:ext cx="35814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Google Shape;200;p36">
                <a:extLst>
                  <a:ext uri="{FF2B5EF4-FFF2-40B4-BE49-F238E27FC236}">
                    <a16:creationId xmlns:a16="http://schemas.microsoft.com/office/drawing/2014/main" id="{13C311E8-A671-4006-AFFB-7E888DA8A688}"/>
                  </a:ext>
                </a:extLst>
              </p:cNvPr>
              <p:cNvSpPr txBox="1"/>
              <p:nvPr/>
            </p:nvSpPr>
            <p:spPr>
              <a:xfrm>
                <a:off x="5817855" y="2295167"/>
                <a:ext cx="300956" cy="36849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" sz="1400" i="1" dirty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dirty="0"/>
              </a:p>
            </p:txBody>
          </p:sp>
        </mc:Choice>
        <mc:Fallback xmlns="">
          <p:sp>
            <p:nvSpPr>
              <p:cNvPr id="40" name="Google Shape;200;p36">
                <a:extLst>
                  <a:ext uri="{FF2B5EF4-FFF2-40B4-BE49-F238E27FC236}">
                    <a16:creationId xmlns:a16="http://schemas.microsoft.com/office/drawing/2014/main" id="{13C311E8-A671-4006-AFFB-7E888DA8A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55" y="2295167"/>
                <a:ext cx="300956" cy="3684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457200" y="18404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>
                <a:solidFill>
                  <a:schemeClr val="accent1"/>
                </a:solidFill>
              </a:rPr>
              <a:t>From histograms</a:t>
            </a:r>
            <a:endParaRPr sz="2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>
                <a:solidFill>
                  <a:schemeClr val="accent1"/>
                </a:solidFill>
              </a:rPr>
              <a:t>to continuous distributions</a:t>
            </a:r>
            <a:endParaRPr sz="2900">
              <a:solidFill>
                <a:schemeClr val="accent1"/>
              </a:solidFill>
            </a:endParaRPr>
          </a:p>
        </p:txBody>
      </p:sp>
      <p:pic>
        <p:nvPicPr>
          <p:cNvPr id="85" name="Google Shape;8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400" y="2142545"/>
            <a:ext cx="5523562" cy="273712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457200" y="1132388"/>
            <a:ext cx="789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it" sz="1700">
                <a:solidFill>
                  <a:srgbClr val="000000"/>
                </a:solidFill>
              </a:rPr>
              <a:t>Since height is a continuous numerical variable, we can reduce the width of the bins, until we obtain a smooth curve representing the </a:t>
            </a:r>
            <a:r>
              <a:rPr lang="it" sz="1700">
                <a:solidFill>
                  <a:schemeClr val="accent1"/>
                </a:solidFill>
              </a:rPr>
              <a:t>probability density function (pdf) </a:t>
            </a:r>
            <a:r>
              <a:rPr lang="it" sz="1700">
                <a:solidFill>
                  <a:srgbClr val="000000"/>
                </a:solidFill>
              </a:rPr>
              <a:t>of the height.</a:t>
            </a:r>
            <a:endParaRPr sz="170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>
            <a:spLocks noGrp="1"/>
          </p:cNvSpPr>
          <p:nvPr>
            <p:ph type="title"/>
          </p:nvPr>
        </p:nvSpPr>
        <p:spPr>
          <a:xfrm>
            <a:off x="457200" y="18404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>
                <a:solidFill>
                  <a:schemeClr val="accent1"/>
                </a:solidFill>
              </a:rPr>
              <a:t>Probabilities from</a:t>
            </a:r>
            <a:endParaRPr sz="29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>
                <a:solidFill>
                  <a:schemeClr val="accent1"/>
                </a:solidFill>
              </a:rPr>
              <a:t>probability density functions</a:t>
            </a:r>
            <a:endParaRPr sz="2900">
              <a:solidFill>
                <a:schemeClr val="accent1"/>
              </a:solidFill>
            </a:endParaRPr>
          </a:p>
        </p:txBody>
      </p:sp>
      <p:sp>
        <p:nvSpPr>
          <p:cNvPr id="92" name="Google Shape;92;p23"/>
          <p:cNvSpPr txBox="1">
            <a:spLocks noGrp="1"/>
          </p:cNvSpPr>
          <p:nvPr>
            <p:ph type="body" idx="1"/>
          </p:nvPr>
        </p:nvSpPr>
        <p:spPr>
          <a:xfrm>
            <a:off x="457200" y="1132388"/>
            <a:ext cx="7899000" cy="92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100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Therefore, the probability that a randomly sampled US adult is between 180 cm and 185 cm is better estimated as the shaded area under the curve.</a:t>
            </a:r>
            <a:endParaRPr sz="1800">
              <a:solidFill>
                <a:srgbClr val="000000"/>
              </a:solidFill>
            </a:endParaRPr>
          </a:p>
        </p:txBody>
      </p:sp>
      <p:pic>
        <p:nvPicPr>
          <p:cNvPr id="93" name="Google Shape;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2055336"/>
            <a:ext cx="5625807" cy="280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4"/>
          <p:cNvSpPr txBox="1">
            <a:spLocks noGrp="1"/>
          </p:cNvSpPr>
          <p:nvPr>
            <p:ph type="title"/>
          </p:nvPr>
        </p:nvSpPr>
        <p:spPr>
          <a:xfrm>
            <a:off x="457200" y="1259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Probability density function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99" name="Google Shape;99;p24"/>
          <p:cNvSpPr txBox="1">
            <a:spLocks noGrp="1"/>
          </p:cNvSpPr>
          <p:nvPr>
            <p:ph type="body" idx="1"/>
          </p:nvPr>
        </p:nvSpPr>
        <p:spPr>
          <a:xfrm>
            <a:off x="457200" y="1132388"/>
            <a:ext cx="7899000" cy="140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800">
                <a:solidFill>
                  <a:srgbClr val="000000"/>
                </a:solidFill>
              </a:rPr>
              <a:t>The pdf is a function f(X): </a:t>
            </a:r>
            <a:r>
              <a:rPr lang="it" sz="1800" b="1"/>
              <a:t>R</a:t>
            </a:r>
            <a:r>
              <a:rPr lang="it" sz="1800">
                <a:solidFill>
                  <a:srgbClr val="000000"/>
                </a:solidFill>
              </a:rPr>
              <a:t> → [0,+∞] that describes the probability distribution of X.</a:t>
            </a:r>
            <a:endParaRPr sz="180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>
              <a:solidFill>
                <a:srgbClr val="000000"/>
              </a:solidFill>
            </a:endParaRPr>
          </a:p>
        </p:txBody>
      </p:sp>
      <p:sp>
        <p:nvSpPr>
          <p:cNvPr id="100" name="Google Shape;100;p24"/>
          <p:cNvSpPr txBox="1"/>
          <p:nvPr/>
        </p:nvSpPr>
        <p:spPr>
          <a:xfrm>
            <a:off x="269700" y="2014519"/>
            <a:ext cx="5186700" cy="26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65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>
                <a:solidFill>
                  <a:schemeClr val="dk1"/>
                </a:solidFill>
              </a:rPr>
              <a:t>P(a&lt;X&lt;b) can be computed as the area under f(X) between a and b.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>
                <a:solidFill>
                  <a:schemeClr val="dk1"/>
                </a:solidFill>
              </a:rPr>
              <a:t>The total area under f(X) has to be 1</a:t>
            </a:r>
            <a:br>
              <a:rPr lang="it" sz="1700">
                <a:solidFill>
                  <a:schemeClr val="dk1"/>
                </a:solidFill>
              </a:rPr>
            </a:br>
            <a:r>
              <a:rPr lang="it" sz="1700">
                <a:solidFill>
                  <a:schemeClr val="dk1"/>
                </a:solidFill>
              </a:rPr>
              <a:t>(</a:t>
            </a:r>
            <a:r>
              <a:rPr lang="it" sz="1700" i="1">
                <a:solidFill>
                  <a:schemeClr val="accent1"/>
                </a:solidFill>
              </a:rPr>
              <a:t>normalization constraint</a:t>
            </a:r>
            <a:r>
              <a:rPr lang="it" sz="1700">
                <a:solidFill>
                  <a:schemeClr val="dk1"/>
                </a:solidFill>
              </a:rPr>
              <a:t>)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>
                <a:solidFill>
                  <a:schemeClr val="dk1"/>
                </a:solidFill>
              </a:rPr>
              <a:t>P(X=a) = 0 </a:t>
            </a:r>
            <a:endParaRPr sz="1700">
              <a:solidFill>
                <a:schemeClr val="dk1"/>
              </a:solidFill>
            </a:endParaRPr>
          </a:p>
          <a:p>
            <a:pPr marL="457200" lvl="0" indent="-3365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it" sz="1700">
                <a:solidFill>
                  <a:schemeClr val="dk1"/>
                </a:solidFill>
              </a:rPr>
              <a:t>P(X≤a) = P(X&lt;a) 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1" name="Google Shape;10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350" y="3672563"/>
            <a:ext cx="2696382" cy="14001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6400" y="1926994"/>
            <a:ext cx="2600345" cy="12976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 txBox="1">
            <a:spLocks noGrp="1"/>
          </p:cNvSpPr>
          <p:nvPr>
            <p:ph type="body" idx="1"/>
          </p:nvPr>
        </p:nvSpPr>
        <p:spPr>
          <a:xfrm>
            <a:off x="457200" y="948338"/>
            <a:ext cx="7899000" cy="3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900">
                <a:solidFill>
                  <a:srgbClr val="000000"/>
                </a:solidFill>
              </a:rPr>
              <a:t>The distribution of the time necessary to complete an exercise of math is described by the pdf f(x).</a:t>
            </a:r>
            <a:endParaRPr sz="1900">
              <a:solidFill>
                <a:srgbClr val="000000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lang="it" sz="1900" i="1">
                <a:solidFill>
                  <a:schemeClr val="accent1"/>
                </a:solidFill>
              </a:rPr>
              <a:t>What is the value of a?</a:t>
            </a:r>
            <a:endParaRPr sz="1900" i="1">
              <a:solidFill>
                <a:schemeClr val="accent1"/>
              </a:solidFill>
            </a:endParaRPr>
          </a:p>
          <a:p>
            <a:pPr marL="457200" lvl="0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900"/>
              <a:buAutoNum type="arabicPeriod"/>
            </a:pPr>
            <a:r>
              <a:rPr lang="it" sz="1900" i="1">
                <a:solidFill>
                  <a:schemeClr val="accent1"/>
                </a:solidFill>
              </a:rPr>
              <a:t>What is the probability that the exercise will take more than 12 minutes? </a:t>
            </a:r>
            <a:endParaRPr sz="1900" i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 i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900" i="1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2100">
              <a:solidFill>
                <a:srgbClr val="000000"/>
              </a:solidFill>
            </a:endParaRPr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457200" y="11429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>
                <a:solidFill>
                  <a:schemeClr val="accent1"/>
                </a:solidFill>
              </a:rPr>
              <a:t>Probabilities from</a:t>
            </a:r>
            <a:endParaRPr sz="28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it" sz="2800">
                <a:solidFill>
                  <a:schemeClr val="accent1"/>
                </a:solidFill>
              </a:rPr>
              <a:t>probability density functions</a:t>
            </a:r>
            <a:endParaRPr sz="2800">
              <a:solidFill>
                <a:schemeClr val="accent1"/>
              </a:solidFill>
            </a:endParaRPr>
          </a:p>
        </p:txBody>
      </p:sp>
      <p:pic>
        <p:nvPicPr>
          <p:cNvPr id="109" name="Google Shape;109;p25"/>
          <p:cNvPicPr preferRelativeResize="0"/>
          <p:nvPr/>
        </p:nvPicPr>
        <p:blipFill rotWithShape="1">
          <a:blip r:embed="rId3">
            <a:alphaModFix/>
          </a:blip>
          <a:srcRect l="62320" t="47184" r="5973" b="36852"/>
          <a:stretch/>
        </p:blipFill>
        <p:spPr>
          <a:xfrm>
            <a:off x="679625" y="3508207"/>
            <a:ext cx="3206575" cy="84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5"/>
          <p:cNvPicPr preferRelativeResize="0"/>
          <p:nvPr/>
        </p:nvPicPr>
        <p:blipFill rotWithShape="1">
          <a:blip r:embed="rId4">
            <a:alphaModFix/>
          </a:blip>
          <a:srcRect t="51028"/>
          <a:stretch/>
        </p:blipFill>
        <p:spPr>
          <a:xfrm>
            <a:off x="5011825" y="3032760"/>
            <a:ext cx="3635574" cy="13255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6"/>
          <p:cNvSpPr txBox="1">
            <a:spLocks noGrp="1"/>
          </p:cNvSpPr>
          <p:nvPr>
            <p:ph type="body" idx="1"/>
          </p:nvPr>
        </p:nvSpPr>
        <p:spPr>
          <a:xfrm>
            <a:off x="457200" y="948338"/>
            <a:ext cx="7899000" cy="37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The distribution of the time necessary to complete an exercise of math is described by the pdf f(x).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lang="it" sz="1600" i="1" dirty="0">
                <a:solidFill>
                  <a:schemeClr val="accent1"/>
                </a:solidFill>
              </a:rPr>
              <a:t>What is the value of a?</a:t>
            </a:r>
            <a:endParaRPr sz="1600" i="1" dirty="0">
              <a:solidFill>
                <a:schemeClr val="accent1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AutoNum type="arabicPeriod"/>
            </a:pPr>
            <a:r>
              <a:rPr lang="it" sz="1600" i="1" dirty="0">
                <a:solidFill>
                  <a:schemeClr val="accent1"/>
                </a:solidFill>
              </a:rPr>
              <a:t>What is the probability that the exercise will take more than 12 minutes? </a:t>
            </a:r>
            <a:endParaRPr sz="1600" i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i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i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The total area under the curve has to be 1.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AREA = 10⋅5</a:t>
            </a:r>
            <a:r>
              <a:rPr lang="it" sz="1600" dirty="0"/>
              <a:t>⋅</a:t>
            </a:r>
            <a:r>
              <a:rPr lang="it" sz="1600" dirty="0">
                <a:solidFill>
                  <a:srgbClr val="000000"/>
                </a:solidFill>
              </a:rPr>
              <a:t>a</a:t>
            </a:r>
            <a:r>
              <a:rPr lang="it" sz="1600" dirty="0"/>
              <a:t>⋅(1</a:t>
            </a:r>
            <a:r>
              <a:rPr lang="it" sz="1600" dirty="0">
                <a:solidFill>
                  <a:srgbClr val="000000"/>
                </a:solidFill>
              </a:rPr>
              <a:t>/2) = 1 → a = 1/25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The probability of taking more than 12 minutes to complete the exercise corresponds to the orange area under the curve: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it" sz="1600" dirty="0">
                <a:solidFill>
                  <a:srgbClr val="000000"/>
                </a:solidFill>
              </a:rPr>
              <a:t>P(X&gt;12) = 3</a:t>
            </a:r>
            <a:r>
              <a:rPr lang="it" sz="1600" dirty="0"/>
              <a:t>⋅(1/25)⋅(15-12)⋅(1/2) = 9/50 = 0.18</a:t>
            </a: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116" name="Google Shape;116;p26"/>
          <p:cNvSpPr txBox="1">
            <a:spLocks noGrp="1"/>
          </p:cNvSpPr>
          <p:nvPr>
            <p:ph type="title"/>
          </p:nvPr>
        </p:nvSpPr>
        <p:spPr>
          <a:xfrm>
            <a:off x="457200" y="114291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accent1"/>
                </a:solidFill>
              </a:rPr>
              <a:t>Probabilities from</a:t>
            </a:r>
            <a:endParaRPr sz="2800">
              <a:solidFill>
                <a:schemeClr val="accen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800">
                <a:solidFill>
                  <a:schemeClr val="accent1"/>
                </a:solidFill>
              </a:rPr>
              <a:t>probability density functions</a:t>
            </a:r>
            <a:endParaRPr sz="2800">
              <a:solidFill>
                <a:schemeClr val="accent1"/>
              </a:solidFill>
            </a:endParaRPr>
          </a:p>
        </p:txBody>
      </p:sp>
      <p:pic>
        <p:nvPicPr>
          <p:cNvPr id="117" name="Google Shape;117;p26"/>
          <p:cNvPicPr preferRelativeResize="0"/>
          <p:nvPr/>
        </p:nvPicPr>
        <p:blipFill rotWithShape="1">
          <a:blip r:embed="rId3">
            <a:alphaModFix/>
          </a:blip>
          <a:srcRect l="62320" t="47184" r="5973" b="36852"/>
          <a:stretch/>
        </p:blipFill>
        <p:spPr>
          <a:xfrm>
            <a:off x="697701" y="2404107"/>
            <a:ext cx="3279826" cy="8429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26"/>
          <p:cNvPicPr preferRelativeResize="0"/>
          <p:nvPr/>
        </p:nvPicPr>
        <p:blipFill rotWithShape="1">
          <a:blip r:embed="rId4">
            <a:alphaModFix/>
          </a:blip>
          <a:srcRect t="47960" r="9926"/>
          <a:stretch/>
        </p:blipFill>
        <p:spPr>
          <a:xfrm>
            <a:off x="5166475" y="2396986"/>
            <a:ext cx="3799799" cy="1313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789900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it" sz="1800" dirty="0">
                <a:solidFill>
                  <a:srgbClr val="000000"/>
                </a:solidFill>
              </a:rPr>
              <a:t>The rv X has the pdf f(x):</a:t>
            </a: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eriod"/>
            </a:pPr>
            <a:r>
              <a:rPr lang="it" sz="1800" i="1" dirty="0">
                <a:solidFill>
                  <a:schemeClr val="accent1"/>
                </a:solidFill>
              </a:rPr>
              <a:t>Check the normalization constraint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eriod"/>
            </a:pPr>
            <a:r>
              <a:rPr lang="it" sz="1800" i="1" dirty="0">
                <a:solidFill>
                  <a:schemeClr val="accent1"/>
                </a:solidFill>
              </a:rPr>
              <a:t>Compute P(X≤2) </a:t>
            </a:r>
            <a:r>
              <a:rPr lang="it" sz="1800" dirty="0"/>
              <a:t> </a:t>
            </a:r>
            <a:endParaRPr sz="1800" i="1" dirty="0">
              <a:solidFill>
                <a:schemeClr val="accent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eriod"/>
            </a:pPr>
            <a:r>
              <a:rPr lang="it" sz="1800" i="1" dirty="0">
                <a:solidFill>
                  <a:schemeClr val="accent1"/>
                </a:solidFill>
              </a:rPr>
              <a:t>Compute P(X&gt;2.5) </a:t>
            </a:r>
            <a:endParaRPr sz="18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eriod"/>
            </a:pPr>
            <a:r>
              <a:rPr lang="it" sz="1800" i="1" dirty="0">
                <a:solidFill>
                  <a:schemeClr val="accent1"/>
                </a:solidFill>
              </a:rPr>
              <a:t>Compute P(X≤2|X&gt;2.5) </a:t>
            </a:r>
            <a:endParaRPr sz="1800" i="1" dirty="0">
              <a:solidFill>
                <a:schemeClr val="accent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eriod"/>
            </a:pPr>
            <a:r>
              <a:rPr lang="it" sz="1800" i="1" dirty="0">
                <a:solidFill>
                  <a:schemeClr val="accent1"/>
                </a:solidFill>
              </a:rPr>
              <a:t>Compute P(X≤2.5|X&gt;2) </a:t>
            </a:r>
            <a:br>
              <a:rPr lang="it" sz="1800" i="1" dirty="0">
                <a:solidFill>
                  <a:schemeClr val="accent1"/>
                </a:solidFill>
              </a:rPr>
            </a:br>
            <a:endParaRPr sz="1800" dirty="0">
              <a:solidFill>
                <a:srgbClr val="000000"/>
              </a:solidFill>
            </a:endParaRPr>
          </a:p>
        </p:txBody>
      </p:sp>
      <p:sp>
        <p:nvSpPr>
          <p:cNvPr id="157" name="Google Shape;157;p31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>
                <a:solidFill>
                  <a:schemeClr val="accent1"/>
                </a:solidFill>
              </a:rPr>
              <a:t>Practice</a:t>
            </a:r>
            <a:endParaRPr>
              <a:solidFill>
                <a:schemeClr val="accent1"/>
              </a:solidFill>
            </a:endParaRPr>
          </a:p>
        </p:txBody>
      </p:sp>
      <p:pic>
        <p:nvPicPr>
          <p:cNvPr id="158" name="Google Shape;158;p31"/>
          <p:cNvPicPr preferRelativeResize="0"/>
          <p:nvPr/>
        </p:nvPicPr>
        <p:blipFill rotWithShape="1">
          <a:blip r:embed="rId3">
            <a:alphaModFix/>
          </a:blip>
          <a:srcRect l="61170" t="37662" r="2826" b="36642"/>
          <a:stretch/>
        </p:blipFill>
        <p:spPr>
          <a:xfrm>
            <a:off x="506475" y="1388963"/>
            <a:ext cx="3650429" cy="133406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2"/>
          <p:cNvPicPr preferRelativeResize="0"/>
          <p:nvPr/>
        </p:nvPicPr>
        <p:blipFill rotWithShape="1">
          <a:blip r:embed="rId3">
            <a:alphaModFix/>
          </a:blip>
          <a:srcRect l="61170" t="37662" r="2826" b="36642"/>
          <a:stretch/>
        </p:blipFill>
        <p:spPr>
          <a:xfrm>
            <a:off x="1091677" y="867742"/>
            <a:ext cx="3171293" cy="1169894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32"/>
          <p:cNvSpPr txBox="1">
            <a:spLocks noGrp="1"/>
          </p:cNvSpPr>
          <p:nvPr>
            <p:ph type="body" idx="1"/>
          </p:nvPr>
        </p:nvSpPr>
        <p:spPr>
          <a:xfrm>
            <a:off x="457200" y="834038"/>
            <a:ext cx="8374380" cy="400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6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eriod"/>
            </a:pPr>
            <a:r>
              <a:rPr lang="it" sz="1600" i="1" dirty="0">
                <a:solidFill>
                  <a:schemeClr val="accent1"/>
                </a:solidFill>
              </a:rPr>
              <a:t>Check the normalization constraint </a:t>
            </a:r>
            <a:r>
              <a:rPr lang="it" sz="1600" dirty="0">
                <a:solidFill>
                  <a:srgbClr val="000000"/>
                </a:solidFill>
              </a:rPr>
              <a:t>The area under the curve has to be equal to 1. </a:t>
            </a:r>
            <a:br>
              <a:rPr lang="it" sz="1600" dirty="0">
                <a:solidFill>
                  <a:srgbClr val="000000"/>
                </a:solidFill>
              </a:rPr>
            </a:br>
            <a:r>
              <a:rPr lang="it" sz="1600" dirty="0">
                <a:solidFill>
                  <a:srgbClr val="000000"/>
                </a:solidFill>
              </a:rPr>
              <a:t>It can be computed as the sum of the red and blue triangles and the yellow rectangle: 0.4+0.4+0.2 = 1 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eriod"/>
            </a:pPr>
            <a:r>
              <a:rPr lang="it" sz="1600" i="1" dirty="0">
                <a:solidFill>
                  <a:schemeClr val="accent1"/>
                </a:solidFill>
              </a:rPr>
              <a:t>Compute P(X≤2) </a:t>
            </a:r>
            <a:r>
              <a:rPr lang="it" sz="1600" dirty="0"/>
              <a:t>area of the red triangle = 1*0.8/2 = 0.4</a:t>
            </a:r>
            <a:endParaRPr sz="1600" i="1" dirty="0">
              <a:solidFill>
                <a:schemeClr val="accent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eriod"/>
            </a:pPr>
            <a:r>
              <a:rPr lang="it" sz="1600" i="1" dirty="0">
                <a:solidFill>
                  <a:schemeClr val="accent1"/>
                </a:solidFill>
              </a:rPr>
              <a:t>Compute P(X&gt;2.5) </a:t>
            </a:r>
            <a:r>
              <a:rPr lang="it" sz="1600" dirty="0">
                <a:solidFill>
                  <a:srgbClr val="000000"/>
                </a:solidFill>
              </a:rPr>
              <a:t>area of the blue triangle = 0.5*0.8/2 = 0.2</a:t>
            </a:r>
            <a:endParaRPr sz="1600" dirty="0">
              <a:solidFill>
                <a:srgbClr val="000000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eriod"/>
            </a:pPr>
            <a:r>
              <a:rPr lang="it" sz="1600" i="1" dirty="0">
                <a:solidFill>
                  <a:schemeClr val="accent1"/>
                </a:solidFill>
              </a:rPr>
              <a:t>Compute P(X≤2|X&gt;2.5) </a:t>
            </a:r>
            <a:r>
              <a:rPr lang="it" sz="1600" i="1" dirty="0">
                <a:solidFill>
                  <a:srgbClr val="000000"/>
                </a:solidFill>
              </a:rPr>
              <a:t>= </a:t>
            </a:r>
            <a:r>
              <a:rPr lang="it" sz="1600" dirty="0">
                <a:solidFill>
                  <a:srgbClr val="000000"/>
                </a:solidFill>
              </a:rPr>
              <a:t>0 since no value of X is larger than 2.5 and smaller than 2 at the same time </a:t>
            </a:r>
            <a:endParaRPr sz="1600" i="1" dirty="0">
              <a:solidFill>
                <a:schemeClr val="accent1"/>
              </a:solidFill>
            </a:endParaRPr>
          </a:p>
          <a:p>
            <a:pPr marL="457200" lvl="0" indent="-3619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AutoNum type="arabicPeriod"/>
            </a:pPr>
            <a:r>
              <a:rPr lang="it" sz="1600" i="1" dirty="0">
                <a:solidFill>
                  <a:schemeClr val="accent1"/>
                </a:solidFill>
              </a:rPr>
              <a:t>Compute P(X≤2.5|X&gt;2) </a:t>
            </a:r>
            <a:r>
              <a:rPr lang="it" sz="1600" dirty="0"/>
              <a:t>P(2&lt;X≤2.5)/[1-P(X</a:t>
            </a:r>
            <a:r>
              <a:rPr lang="it" sz="1600" dirty="0">
                <a:solidFill>
                  <a:srgbClr val="000000"/>
                </a:solidFill>
              </a:rPr>
              <a:t>≤</a:t>
            </a:r>
            <a:r>
              <a:rPr lang="it" sz="1600" dirty="0"/>
              <a:t>2)] = 0.4/0.6 = 2/3</a:t>
            </a:r>
            <a:br>
              <a:rPr lang="it" sz="1600" dirty="0"/>
            </a:br>
            <a:r>
              <a:rPr lang="it" sz="1600" dirty="0"/>
              <a:t>where P(2&lt;X≤2.5) = area of the yellow rectangle = 0.5*0.8 = 0.4</a:t>
            </a:r>
            <a:endParaRPr sz="1600" i="1" dirty="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600" dirty="0">
              <a:solidFill>
                <a:srgbClr val="000000"/>
              </a:solidFill>
            </a:endParaRPr>
          </a:p>
        </p:txBody>
      </p:sp>
      <p:sp>
        <p:nvSpPr>
          <p:cNvPr id="164" name="Google Shape;164;p32"/>
          <p:cNvSpPr txBox="1">
            <a:spLocks noGrp="1"/>
          </p:cNvSpPr>
          <p:nvPr>
            <p:ph type="title"/>
          </p:nvPr>
        </p:nvSpPr>
        <p:spPr>
          <a:xfrm>
            <a:off x="457200" y="-9"/>
            <a:ext cx="82296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solidFill>
                  <a:schemeClr val="accent1"/>
                </a:solidFill>
              </a:rPr>
              <a:t>Practice</a:t>
            </a:r>
            <a:endParaRPr dirty="0">
              <a:solidFill>
                <a:schemeClr val="accent1"/>
              </a:solidFill>
            </a:endParaRPr>
          </a:p>
        </p:txBody>
      </p:sp>
      <p:pic>
        <p:nvPicPr>
          <p:cNvPr id="166" name="Google Shape;16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34119" y="174929"/>
            <a:ext cx="3249629" cy="209403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riangolo rettangolo 1">
            <a:extLst>
              <a:ext uri="{FF2B5EF4-FFF2-40B4-BE49-F238E27FC236}">
                <a16:creationId xmlns:a16="http://schemas.microsoft.com/office/drawing/2014/main" id="{308D7D58-1C44-4EFC-9ABD-EE8D05AC2A54}"/>
              </a:ext>
            </a:extLst>
          </p:cNvPr>
          <p:cNvSpPr/>
          <p:nvPr/>
        </p:nvSpPr>
        <p:spPr>
          <a:xfrm flipH="1">
            <a:off x="6233160" y="376436"/>
            <a:ext cx="714934" cy="1546493"/>
          </a:xfrm>
          <a:prstGeom prst="rtTriangle">
            <a:avLst/>
          </a:prstGeom>
          <a:solidFill>
            <a:srgbClr val="FF000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riangolo rettangolo 6">
            <a:extLst>
              <a:ext uri="{FF2B5EF4-FFF2-40B4-BE49-F238E27FC236}">
                <a16:creationId xmlns:a16="http://schemas.microsoft.com/office/drawing/2014/main" id="{8D384580-EEB3-49A8-815C-0FD38E44F305}"/>
              </a:ext>
            </a:extLst>
          </p:cNvPr>
          <p:cNvSpPr/>
          <p:nvPr/>
        </p:nvSpPr>
        <p:spPr>
          <a:xfrm>
            <a:off x="7322819" y="376436"/>
            <a:ext cx="371363" cy="1546493"/>
          </a:xfrm>
          <a:prstGeom prst="rtTriangle">
            <a:avLst/>
          </a:prstGeom>
          <a:solidFill>
            <a:srgbClr val="0070C0">
              <a:alpha val="5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6AE01EC5-81FD-4EF3-88CE-649D59BDABF9}"/>
              </a:ext>
            </a:extLst>
          </p:cNvPr>
          <p:cNvSpPr/>
          <p:nvPr/>
        </p:nvSpPr>
        <p:spPr>
          <a:xfrm>
            <a:off x="6949440" y="376436"/>
            <a:ext cx="371363" cy="1546494"/>
          </a:xfrm>
          <a:prstGeom prst="rect">
            <a:avLst/>
          </a:prstGeom>
          <a:solidFill>
            <a:srgbClr val="FFFF00">
              <a:alpha val="6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1294</Words>
  <Application>Microsoft Macintosh PowerPoint</Application>
  <PresentationFormat>On-screen Show (16:9)</PresentationFormat>
  <Paragraphs>180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</vt:lpstr>
      <vt:lpstr>Cambria Math</vt:lpstr>
      <vt:lpstr>Simple Light</vt:lpstr>
      <vt:lpstr>Custom</vt:lpstr>
      <vt:lpstr>  Recap from Probability and Statistics: Continuous Random Variables </vt:lpstr>
      <vt:lpstr>Continuous random variables</vt:lpstr>
      <vt:lpstr>From histograms to continuous distributions</vt:lpstr>
      <vt:lpstr>Probabilities from probability density functions</vt:lpstr>
      <vt:lpstr>Probability density function</vt:lpstr>
      <vt:lpstr>Probabilities from probability density functions</vt:lpstr>
      <vt:lpstr>Probabilities from probability density functions</vt:lpstr>
      <vt:lpstr>Practice</vt:lpstr>
      <vt:lpstr>Practice</vt:lpstr>
      <vt:lpstr>Areas and integrals</vt:lpstr>
      <vt:lpstr>Summation and integrals</vt:lpstr>
      <vt:lpstr>Cumulative distribution functions</vt:lpstr>
      <vt:lpstr>Cumulative distribution functions</vt:lpstr>
      <vt:lpstr>Example</vt:lpstr>
      <vt:lpstr>Example</vt:lpstr>
      <vt:lpstr>Uniform distribution</vt:lpstr>
      <vt:lpstr>Uniform distribution</vt:lpstr>
      <vt:lpstr>Expected value of a continuous rv</vt:lpstr>
      <vt:lpstr>Variance of a continuous rv</vt:lpstr>
      <vt:lpstr>Expected value and variance of the uniform distribution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Random Variables</dc:title>
  <dc:creator>Francesca</dc:creator>
  <cp:lastModifiedBy>Corani Giorgio</cp:lastModifiedBy>
  <cp:revision>3</cp:revision>
  <dcterms:modified xsi:type="dcterms:W3CDTF">2022-05-02T09:22:42Z</dcterms:modified>
</cp:coreProperties>
</file>