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9"/>
  </p:notesMasterIdLst>
  <p:sldIdLst>
    <p:sldId id="414" r:id="rId3"/>
    <p:sldId id="410" r:id="rId4"/>
    <p:sldId id="411" r:id="rId5"/>
    <p:sldId id="412" r:id="rId6"/>
    <p:sldId id="413" r:id="rId7"/>
    <p:sldId id="347" r:id="rId8"/>
    <p:sldId id="348" r:id="rId9"/>
    <p:sldId id="349" r:id="rId10"/>
    <p:sldId id="406" r:id="rId11"/>
    <p:sldId id="407" r:id="rId12"/>
    <p:sldId id="408" r:id="rId13"/>
    <p:sldId id="401" r:id="rId14"/>
    <p:sldId id="350" r:id="rId15"/>
    <p:sldId id="351" r:id="rId16"/>
    <p:sldId id="352" r:id="rId17"/>
    <p:sldId id="353" r:id="rId18"/>
    <p:sldId id="354" r:id="rId19"/>
    <p:sldId id="355" r:id="rId20"/>
    <p:sldId id="356" r:id="rId21"/>
    <p:sldId id="357" r:id="rId22"/>
    <p:sldId id="358" r:id="rId23"/>
    <p:sldId id="359" r:id="rId24"/>
    <p:sldId id="404"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3" r:id="rId38"/>
    <p:sldId id="415" r:id="rId39"/>
    <p:sldId id="416" r:id="rId40"/>
    <p:sldId id="372" r:id="rId41"/>
    <p:sldId id="403" r:id="rId42"/>
    <p:sldId id="405" r:id="rId43"/>
    <p:sldId id="376" r:id="rId44"/>
    <p:sldId id="377" r:id="rId45"/>
    <p:sldId id="378" r:id="rId46"/>
    <p:sldId id="379" r:id="rId47"/>
    <p:sldId id="375" r:id="rId48"/>
    <p:sldId id="380" r:id="rId49"/>
    <p:sldId id="381" r:id="rId50"/>
    <p:sldId id="382" r:id="rId51"/>
    <p:sldId id="383" r:id="rId52"/>
    <p:sldId id="384" r:id="rId53"/>
    <p:sldId id="385" r:id="rId54"/>
    <p:sldId id="386" r:id="rId55"/>
    <p:sldId id="387" r:id="rId56"/>
    <p:sldId id="388" r:id="rId57"/>
    <p:sldId id="389" r:id="rId5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53" d="100"/>
          <a:sy n="53" d="100"/>
        </p:scale>
        <p:origin x="200" y="1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3F817-DD32-409E-B5CA-0CAD778AA5E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CH"/>
        </a:p>
      </dgm:t>
    </dgm:pt>
    <dgm:pt modelId="{CD9A508B-D4C8-4EED-A2F3-8E5D6602FBC9}">
      <dgm:prSet phldrT="[Testo]"/>
      <dgm:spPr>
        <a:ln w="25400">
          <a:solidFill>
            <a:schemeClr val="accent2">
              <a:lumMod val="75000"/>
            </a:schemeClr>
          </a:solidFill>
        </a:ln>
      </dgm:spPr>
      <dgm:t>
        <a:bodyPr/>
        <a:lstStyle/>
        <a:p>
          <a:r>
            <a:rPr lang="en-US" dirty="0"/>
            <a:t>Yes </a:t>
          </a:r>
          <a:endParaRPr lang="en-CH" dirty="0"/>
        </a:p>
      </dgm:t>
    </dgm:pt>
    <dgm:pt modelId="{EE7A701B-D680-4586-93D0-302685E858CB}" type="parTrans" cxnId="{8FD146B5-8D88-409C-94D9-6323510DB6C8}">
      <dgm:prSet custT="1"/>
      <dgm:spPr>
        <a:ln w="25400">
          <a:solidFill>
            <a:schemeClr val="accent2">
              <a:lumMod val="75000"/>
            </a:schemeClr>
          </a:solidFill>
        </a:ln>
      </dgm:spPr>
      <dgm:t>
        <a:bodyPr/>
        <a:lstStyle/>
        <a:p>
          <a:r>
            <a:rPr lang="en-US" sz="1600" dirty="0"/>
            <a:t>0.5</a:t>
          </a:r>
          <a:endParaRPr lang="en-CH" sz="1600" dirty="0"/>
        </a:p>
      </dgm:t>
    </dgm:pt>
    <dgm:pt modelId="{59C9DBC8-CC0D-4543-9E59-DBEB272352E8}" type="sibTrans" cxnId="{8FD146B5-8D88-409C-94D9-6323510DB6C8}">
      <dgm:prSet/>
      <dgm:spPr/>
      <dgm:t>
        <a:bodyPr/>
        <a:lstStyle/>
        <a:p>
          <a:endParaRPr lang="en-CH"/>
        </a:p>
      </dgm:t>
    </dgm:pt>
    <dgm:pt modelId="{59C51AD3-79CF-4F44-9F2A-93675845A466}">
      <dgm:prSet phldrT="[Testo]"/>
      <dgm:spPr/>
      <dgm:t>
        <a:bodyPr/>
        <a:lstStyle/>
        <a:p>
          <a:r>
            <a:rPr lang="en-US" dirty="0"/>
            <a:t>No</a:t>
          </a:r>
          <a:endParaRPr lang="en-CH" dirty="0"/>
        </a:p>
      </dgm:t>
    </dgm:pt>
    <dgm:pt modelId="{B624CE68-EF91-4A71-A600-0A0D55F985D9}" type="parTrans" cxnId="{948725A6-0F06-49BD-8BB4-D0EBB2B65F37}">
      <dgm:prSet custT="1"/>
      <dgm:spPr/>
      <dgm:t>
        <a:bodyPr/>
        <a:lstStyle/>
        <a:p>
          <a:r>
            <a:rPr lang="en-US" sz="1600" dirty="0"/>
            <a:t>0.5</a:t>
          </a:r>
          <a:endParaRPr lang="en-CH" sz="1600" dirty="0"/>
        </a:p>
      </dgm:t>
    </dgm:pt>
    <dgm:pt modelId="{A4757502-5815-4CD6-9B0E-8D53D36803B5}" type="sibTrans" cxnId="{948725A6-0F06-49BD-8BB4-D0EBB2B65F37}">
      <dgm:prSet/>
      <dgm:spPr/>
      <dgm:t>
        <a:bodyPr/>
        <a:lstStyle/>
        <a:p>
          <a:endParaRPr lang="en-CH"/>
        </a:p>
      </dgm:t>
    </dgm:pt>
    <dgm:pt modelId="{5E790845-9382-41EF-971C-F34370BE770E}">
      <dgm:prSet phldrT="[Testo]"/>
      <dgm:spPr>
        <a:ln w="25400">
          <a:solidFill>
            <a:schemeClr val="accent2">
              <a:lumMod val="75000"/>
            </a:schemeClr>
          </a:solidFill>
        </a:ln>
      </dgm:spPr>
      <dgm:t>
        <a:bodyPr vert="horz"/>
        <a:lstStyle/>
        <a:p>
          <a:r>
            <a:rPr lang="en-US" dirty="0"/>
            <a:t>Yes</a:t>
          </a:r>
          <a:endParaRPr lang="en-CH" dirty="0"/>
        </a:p>
      </dgm:t>
    </dgm:pt>
    <dgm:pt modelId="{D39F89E8-2F45-4AE4-939B-54750A0828EE}" type="parTrans" cxnId="{F5CA85A8-5465-49FD-8CCD-CF14CEA9243D}">
      <dgm:prSet custT="1"/>
      <dgm:spPr>
        <a:ln w="25400">
          <a:solidFill>
            <a:schemeClr val="accent2">
              <a:lumMod val="75000"/>
            </a:schemeClr>
          </a:solidFill>
        </a:ln>
      </dgm:spPr>
      <dgm:t>
        <a:bodyPr vert="horz"/>
        <a:lstStyle/>
        <a:p>
          <a:r>
            <a:rPr lang="en-US" sz="1600" dirty="0"/>
            <a:t>0.9</a:t>
          </a:r>
          <a:endParaRPr lang="en-CH" sz="1600" dirty="0"/>
        </a:p>
      </dgm:t>
    </dgm:pt>
    <dgm:pt modelId="{7189C6AA-871B-43C1-8A4F-A21EA23C9F96}" type="sibTrans" cxnId="{F5CA85A8-5465-49FD-8CCD-CF14CEA9243D}">
      <dgm:prSet/>
      <dgm:spPr/>
      <dgm:t>
        <a:bodyPr/>
        <a:lstStyle/>
        <a:p>
          <a:endParaRPr lang="en-CH"/>
        </a:p>
      </dgm:t>
    </dgm:pt>
    <dgm:pt modelId="{81F38D7C-EE17-4111-80BF-3CFF98FB2D5D}">
      <dgm:prSet phldrT="[Testo]"/>
      <dgm:spPr/>
      <dgm:t>
        <a:bodyPr/>
        <a:lstStyle/>
        <a:p>
          <a:r>
            <a:rPr lang="en-US" dirty="0"/>
            <a:t>No</a:t>
          </a:r>
          <a:endParaRPr lang="en-CH" dirty="0"/>
        </a:p>
      </dgm:t>
    </dgm:pt>
    <dgm:pt modelId="{30A55A0E-AAA5-4F99-BE11-1FACB537FD28}" type="parTrans" cxnId="{CD665FCF-5B58-452C-87F1-8C46BC6C3E65}">
      <dgm:prSet custT="1"/>
      <dgm:spPr/>
      <dgm:t>
        <a:bodyPr/>
        <a:lstStyle/>
        <a:p>
          <a:r>
            <a:rPr lang="en-US" sz="1600" dirty="0"/>
            <a:t>0.1</a:t>
          </a:r>
          <a:endParaRPr lang="en-CH" sz="1600" dirty="0"/>
        </a:p>
      </dgm:t>
    </dgm:pt>
    <dgm:pt modelId="{67A1D32A-3D1B-480D-B8E0-5DBD91FA7858}" type="sibTrans" cxnId="{CD665FCF-5B58-452C-87F1-8C46BC6C3E65}">
      <dgm:prSet/>
      <dgm:spPr/>
      <dgm:t>
        <a:bodyPr/>
        <a:lstStyle/>
        <a:p>
          <a:endParaRPr lang="en-CH"/>
        </a:p>
      </dgm:t>
    </dgm:pt>
    <dgm:pt modelId="{7FCFFB1A-8EC7-4CDC-8A19-B726FD628CEB}">
      <dgm:prSet phldrT="[Testo]"/>
      <dgm:spPr/>
      <dgm:t>
        <a:bodyPr/>
        <a:lstStyle/>
        <a:p>
          <a:r>
            <a:rPr lang="en-US" dirty="0"/>
            <a:t>Yes</a:t>
          </a:r>
          <a:endParaRPr lang="en-CH" dirty="0"/>
        </a:p>
      </dgm:t>
    </dgm:pt>
    <dgm:pt modelId="{4BF51C1D-978B-4657-AFDD-1126CC7CA572}" type="parTrans" cxnId="{786C6FFF-502F-4378-970F-10CBF1008A6F}">
      <dgm:prSet/>
      <dgm:spPr/>
      <dgm:t>
        <a:bodyPr/>
        <a:lstStyle/>
        <a:p>
          <a:endParaRPr lang="en-CH"/>
        </a:p>
      </dgm:t>
    </dgm:pt>
    <dgm:pt modelId="{DF3779DA-C9D2-4509-BB68-2F4A6E80A5C7}" type="sibTrans" cxnId="{786C6FFF-502F-4378-970F-10CBF1008A6F}">
      <dgm:prSet/>
      <dgm:spPr/>
      <dgm:t>
        <a:bodyPr/>
        <a:lstStyle/>
        <a:p>
          <a:endParaRPr lang="en-CH"/>
        </a:p>
      </dgm:t>
    </dgm:pt>
    <dgm:pt modelId="{98F66AD7-1CA9-40B2-83EC-1E14CCB83D44}">
      <dgm:prSet phldrT="[Testo]"/>
      <dgm:spPr/>
      <dgm:t>
        <a:bodyPr/>
        <a:lstStyle/>
        <a:p>
          <a:r>
            <a:rPr lang="en-US" dirty="0"/>
            <a:t>No</a:t>
          </a:r>
          <a:endParaRPr lang="en-CH" dirty="0"/>
        </a:p>
      </dgm:t>
    </dgm:pt>
    <dgm:pt modelId="{CB418E2F-05DD-4757-851A-C67E14A4D201}" type="parTrans" cxnId="{279E299A-1D5F-4C26-B25D-DC44217CB968}">
      <dgm:prSet/>
      <dgm:spPr/>
      <dgm:t>
        <a:bodyPr/>
        <a:lstStyle/>
        <a:p>
          <a:endParaRPr lang="en-CH"/>
        </a:p>
      </dgm:t>
    </dgm:pt>
    <dgm:pt modelId="{2D6C3A69-3D1C-40C4-BA5B-7E5AE5961612}" type="sibTrans" cxnId="{279E299A-1D5F-4C26-B25D-DC44217CB968}">
      <dgm:prSet/>
      <dgm:spPr/>
      <dgm:t>
        <a:bodyPr/>
        <a:lstStyle/>
        <a:p>
          <a:endParaRPr lang="en-CH"/>
        </a:p>
      </dgm:t>
    </dgm:pt>
    <dgm:pt modelId="{C813A4A1-3CE4-4A32-B33E-BDF55BFA1E7B}">
      <dgm:prSet phldrT="[Testo]"/>
      <dgm:spPr>
        <a:ln w="25400">
          <a:solidFill>
            <a:schemeClr val="accent2">
              <a:lumMod val="75000"/>
            </a:schemeClr>
          </a:solidFill>
        </a:ln>
      </dgm:spPr>
      <dgm:t>
        <a:bodyPr vert="horz"/>
        <a:lstStyle/>
        <a:p>
          <a:r>
            <a:rPr lang="en-US" dirty="0"/>
            <a:t>Yes</a:t>
          </a:r>
          <a:endParaRPr lang="en-CH" dirty="0"/>
        </a:p>
      </dgm:t>
    </dgm:pt>
    <dgm:pt modelId="{799CB2AA-CB52-49BE-9C44-67C2E91CD6D5}" type="parTrans" cxnId="{25A1185C-2A27-4C1B-BB9A-868C5D758361}">
      <dgm:prSet custT="1"/>
      <dgm:spPr>
        <a:ln w="25400">
          <a:solidFill>
            <a:schemeClr val="accent2">
              <a:lumMod val="75000"/>
            </a:schemeClr>
          </a:solidFill>
        </a:ln>
      </dgm:spPr>
      <dgm:t>
        <a:bodyPr vert="horz"/>
        <a:lstStyle/>
        <a:p>
          <a:r>
            <a:rPr lang="en-US" sz="1400" dirty="0"/>
            <a:t>0.026</a:t>
          </a:r>
          <a:endParaRPr lang="en-CH" sz="1400" dirty="0"/>
        </a:p>
      </dgm:t>
    </dgm:pt>
    <dgm:pt modelId="{0F1838B1-C2E8-4DC2-9186-404230CEB962}" type="sibTrans" cxnId="{25A1185C-2A27-4C1B-BB9A-868C5D758361}">
      <dgm:prSet/>
      <dgm:spPr/>
      <dgm:t>
        <a:bodyPr/>
        <a:lstStyle/>
        <a:p>
          <a:endParaRPr lang="en-CH"/>
        </a:p>
      </dgm:t>
    </dgm:pt>
    <dgm:pt modelId="{65C66B6B-4772-4070-8B26-8E8FC98BFB3E}">
      <dgm:prSet phldrT="[Testo]"/>
      <dgm:spPr/>
      <dgm:t>
        <a:bodyPr/>
        <a:lstStyle/>
        <a:p>
          <a:r>
            <a:rPr lang="en-US" dirty="0"/>
            <a:t>No</a:t>
          </a:r>
          <a:endParaRPr lang="en-CH" dirty="0"/>
        </a:p>
      </dgm:t>
    </dgm:pt>
    <dgm:pt modelId="{2DA35D4B-31BA-48AA-B24D-034C890A062F}" type="parTrans" cxnId="{06DFCAB8-E751-4178-AA47-8460BCD4FCDC}">
      <dgm:prSet custT="1"/>
      <dgm:spPr/>
      <dgm:t>
        <a:bodyPr/>
        <a:lstStyle/>
        <a:p>
          <a:r>
            <a:rPr lang="en-US" sz="1400" dirty="0"/>
            <a:t>0.974</a:t>
          </a:r>
          <a:endParaRPr lang="en-CH" sz="1400" dirty="0"/>
        </a:p>
      </dgm:t>
    </dgm:pt>
    <dgm:pt modelId="{76425953-4237-49A4-A446-B2C841053D16}" type="sibTrans" cxnId="{06DFCAB8-E751-4178-AA47-8460BCD4FCDC}">
      <dgm:prSet/>
      <dgm:spPr/>
      <dgm:t>
        <a:bodyPr/>
        <a:lstStyle/>
        <a:p>
          <a:endParaRPr lang="en-CH"/>
        </a:p>
      </dgm:t>
    </dgm:pt>
    <dgm:pt modelId="{35928B06-D440-4788-8C79-7B1B723BC75E}">
      <dgm:prSet phldrT="[Testo]"/>
      <dgm:spPr/>
      <dgm:t>
        <a:bodyPr/>
        <a:lstStyle/>
        <a:p>
          <a:r>
            <a:rPr lang="en-US" dirty="0"/>
            <a:t>Yes </a:t>
          </a:r>
          <a:endParaRPr lang="en-CH" dirty="0"/>
        </a:p>
      </dgm:t>
    </dgm:pt>
    <dgm:pt modelId="{E93B3231-145D-412D-A7BA-CC4C70ADF20E}" type="parTrans" cxnId="{846D192D-9BE5-44BC-B240-6BDFB34C6E1C}">
      <dgm:prSet/>
      <dgm:spPr/>
      <dgm:t>
        <a:bodyPr/>
        <a:lstStyle/>
        <a:p>
          <a:endParaRPr lang="en-CH"/>
        </a:p>
      </dgm:t>
    </dgm:pt>
    <dgm:pt modelId="{F606A6EA-E296-45D0-8A4C-92506ABA000F}" type="sibTrans" cxnId="{846D192D-9BE5-44BC-B240-6BDFB34C6E1C}">
      <dgm:prSet/>
      <dgm:spPr/>
      <dgm:t>
        <a:bodyPr/>
        <a:lstStyle/>
        <a:p>
          <a:endParaRPr lang="en-CH"/>
        </a:p>
      </dgm:t>
    </dgm:pt>
    <dgm:pt modelId="{23628EAC-A1F3-4EBC-AA34-B6B5B6FDC171}">
      <dgm:prSet phldrT="[Testo]"/>
      <dgm:spPr/>
      <dgm:t>
        <a:bodyPr/>
        <a:lstStyle/>
        <a:p>
          <a:r>
            <a:rPr lang="en-US" dirty="0"/>
            <a:t>No</a:t>
          </a:r>
          <a:endParaRPr lang="en-CH" dirty="0"/>
        </a:p>
      </dgm:t>
    </dgm:pt>
    <dgm:pt modelId="{A134482A-1F82-4AAB-BF85-43566E533D25}" type="parTrans" cxnId="{251107C9-930D-4096-8E7F-80FB7D71A246}">
      <dgm:prSet/>
      <dgm:spPr/>
      <dgm:t>
        <a:bodyPr/>
        <a:lstStyle/>
        <a:p>
          <a:endParaRPr lang="en-CH"/>
        </a:p>
      </dgm:t>
    </dgm:pt>
    <dgm:pt modelId="{BD2F4FF1-66E5-482A-84F6-9458B7E8A119}" type="sibTrans" cxnId="{251107C9-930D-4096-8E7F-80FB7D71A246}">
      <dgm:prSet/>
      <dgm:spPr/>
      <dgm:t>
        <a:bodyPr/>
        <a:lstStyle/>
        <a:p>
          <a:endParaRPr lang="en-CH"/>
        </a:p>
      </dgm:t>
    </dgm:pt>
    <dgm:pt modelId="{AA30AADE-5B95-4F83-8E91-02E04034F0C3}">
      <dgm:prSet phldrT="[Testo]"/>
      <dgm:spPr/>
      <dgm:t>
        <a:bodyPr/>
        <a:lstStyle/>
        <a:p>
          <a:r>
            <a:rPr lang="en-US" dirty="0"/>
            <a:t>Yes</a:t>
          </a:r>
          <a:endParaRPr lang="en-CH" dirty="0"/>
        </a:p>
      </dgm:t>
    </dgm:pt>
    <dgm:pt modelId="{E79105FA-20F5-4010-A278-8B3C13E73BFD}" type="parTrans" cxnId="{6FE31585-49A1-425D-A133-AA39854A4E92}">
      <dgm:prSet/>
      <dgm:spPr/>
      <dgm:t>
        <a:bodyPr/>
        <a:lstStyle/>
        <a:p>
          <a:endParaRPr lang="en-CH"/>
        </a:p>
      </dgm:t>
    </dgm:pt>
    <dgm:pt modelId="{E4627CFC-92FD-444D-82AA-A59F0BBE3746}" type="sibTrans" cxnId="{6FE31585-49A1-425D-A133-AA39854A4E92}">
      <dgm:prSet/>
      <dgm:spPr/>
      <dgm:t>
        <a:bodyPr/>
        <a:lstStyle/>
        <a:p>
          <a:endParaRPr lang="en-CH"/>
        </a:p>
      </dgm:t>
    </dgm:pt>
    <dgm:pt modelId="{47A0FA75-919A-4F80-A710-0253A113F521}">
      <dgm:prSet phldrT="[Testo]"/>
      <dgm:spPr/>
      <dgm:t>
        <a:bodyPr/>
        <a:lstStyle/>
        <a:p>
          <a:r>
            <a:rPr lang="en-US" dirty="0"/>
            <a:t>No</a:t>
          </a:r>
          <a:endParaRPr lang="en-CH" dirty="0"/>
        </a:p>
      </dgm:t>
    </dgm:pt>
    <dgm:pt modelId="{D1E799E8-2DAC-47CC-A9B8-F8DE28CB8B69}" type="parTrans" cxnId="{33242576-9309-421E-ACAF-C5D686B457AF}">
      <dgm:prSet/>
      <dgm:spPr/>
      <dgm:t>
        <a:bodyPr/>
        <a:lstStyle/>
        <a:p>
          <a:endParaRPr lang="en-CH"/>
        </a:p>
      </dgm:t>
    </dgm:pt>
    <dgm:pt modelId="{26A844C0-B208-47B9-B267-7FF44F49060F}" type="sibTrans" cxnId="{33242576-9309-421E-ACAF-C5D686B457AF}">
      <dgm:prSet/>
      <dgm:spPr/>
      <dgm:t>
        <a:bodyPr/>
        <a:lstStyle/>
        <a:p>
          <a:endParaRPr lang="en-CH"/>
        </a:p>
      </dgm:t>
    </dgm:pt>
    <dgm:pt modelId="{663486F5-146C-4C91-A15D-9C78D528D01C}">
      <dgm:prSet phldrT="[Testo]"/>
      <dgm:spPr/>
      <dgm:t>
        <a:bodyPr/>
        <a:lstStyle/>
        <a:p>
          <a:r>
            <a:rPr lang="en-US" dirty="0"/>
            <a:t>Yes</a:t>
          </a:r>
          <a:endParaRPr lang="en-CH" dirty="0"/>
        </a:p>
      </dgm:t>
    </dgm:pt>
    <dgm:pt modelId="{876760F6-A068-4048-8ADF-ACB290DC7184}" type="parTrans" cxnId="{F46B4E64-C91D-4584-8E50-08751A062E04}">
      <dgm:prSet/>
      <dgm:spPr/>
      <dgm:t>
        <a:bodyPr/>
        <a:lstStyle/>
        <a:p>
          <a:endParaRPr lang="en-CH"/>
        </a:p>
      </dgm:t>
    </dgm:pt>
    <dgm:pt modelId="{8CF52BB6-7F91-470B-BE5E-B33144C404FC}" type="sibTrans" cxnId="{F46B4E64-C91D-4584-8E50-08751A062E04}">
      <dgm:prSet/>
      <dgm:spPr/>
      <dgm:t>
        <a:bodyPr/>
        <a:lstStyle/>
        <a:p>
          <a:endParaRPr lang="en-CH"/>
        </a:p>
      </dgm:t>
    </dgm:pt>
    <dgm:pt modelId="{D0F5F31E-9FB5-4A35-82A0-CE05AB6792AE}">
      <dgm:prSet phldrT="[Testo]"/>
      <dgm:spPr/>
      <dgm:t>
        <a:bodyPr/>
        <a:lstStyle/>
        <a:p>
          <a:r>
            <a:rPr lang="en-US" dirty="0"/>
            <a:t>No</a:t>
          </a:r>
          <a:endParaRPr lang="en-CH" dirty="0"/>
        </a:p>
      </dgm:t>
    </dgm:pt>
    <dgm:pt modelId="{450B666F-1EB4-4AB3-92CA-E51CF1C1BFE9}" type="parTrans" cxnId="{B32AAF68-2962-4339-B8A4-E402C2A9C8BF}">
      <dgm:prSet/>
      <dgm:spPr/>
      <dgm:t>
        <a:bodyPr/>
        <a:lstStyle/>
        <a:p>
          <a:endParaRPr lang="en-CH"/>
        </a:p>
      </dgm:t>
    </dgm:pt>
    <dgm:pt modelId="{8510D80F-F1C1-47DB-887C-CA81DD3DF635}" type="sibTrans" cxnId="{B32AAF68-2962-4339-B8A4-E402C2A9C8BF}">
      <dgm:prSet/>
      <dgm:spPr/>
      <dgm:t>
        <a:bodyPr/>
        <a:lstStyle/>
        <a:p>
          <a:endParaRPr lang="en-CH"/>
        </a:p>
      </dgm:t>
    </dgm:pt>
    <dgm:pt modelId="{15BF2E37-B45C-4BB4-B4FA-6BF58F1A0528}">
      <dgm:prSet phldrT="[Testo]"/>
      <dgm:spPr>
        <a:noFill/>
        <a:ln>
          <a:noFill/>
        </a:ln>
      </dgm:spPr>
      <dgm:t>
        <a:bodyPr/>
        <a:lstStyle/>
        <a:p>
          <a:endParaRPr lang="en-CH" dirty="0"/>
        </a:p>
      </dgm:t>
    </dgm:pt>
    <dgm:pt modelId="{FA03CC2A-51AA-461E-AB4C-312073B8019B}" type="parTrans" cxnId="{06E40886-B306-438B-B4C7-60EBC8C46F73}">
      <dgm:prSet/>
      <dgm:spPr/>
      <dgm:t>
        <a:bodyPr/>
        <a:lstStyle/>
        <a:p>
          <a:endParaRPr lang="en-CH"/>
        </a:p>
      </dgm:t>
    </dgm:pt>
    <dgm:pt modelId="{646EE510-E0F3-4066-A889-463A64295D15}" type="sibTrans" cxnId="{06E40886-B306-438B-B4C7-60EBC8C46F73}">
      <dgm:prSet/>
      <dgm:spPr/>
      <dgm:t>
        <a:bodyPr/>
        <a:lstStyle/>
        <a:p>
          <a:endParaRPr lang="en-CH"/>
        </a:p>
      </dgm:t>
    </dgm:pt>
    <dgm:pt modelId="{EF7A5A75-0852-45A7-B68F-3FC0AE10E927}" type="pres">
      <dgm:prSet presAssocID="{6C33F817-DD32-409E-B5CA-0CAD778AA5E0}" presName="diagram" presStyleCnt="0">
        <dgm:presLayoutVars>
          <dgm:chPref val="1"/>
          <dgm:dir/>
          <dgm:animOne val="branch"/>
          <dgm:animLvl val="lvl"/>
          <dgm:resizeHandles val="exact"/>
        </dgm:presLayoutVars>
      </dgm:prSet>
      <dgm:spPr/>
    </dgm:pt>
    <dgm:pt modelId="{D0D422E2-2CBB-4813-9188-F54132A175C1}" type="pres">
      <dgm:prSet presAssocID="{15BF2E37-B45C-4BB4-B4FA-6BF58F1A0528}" presName="root1" presStyleCnt="0"/>
      <dgm:spPr/>
    </dgm:pt>
    <dgm:pt modelId="{513FC0D0-C147-4764-BC93-6DDC47139397}" type="pres">
      <dgm:prSet presAssocID="{15BF2E37-B45C-4BB4-B4FA-6BF58F1A0528}" presName="LevelOneTextNode" presStyleLbl="node0" presStyleIdx="0" presStyleCnt="1" custScaleX="36427" custLinFactNeighborX="-6039" custLinFactNeighborY="-19">
        <dgm:presLayoutVars>
          <dgm:chPref val="3"/>
        </dgm:presLayoutVars>
      </dgm:prSet>
      <dgm:spPr/>
    </dgm:pt>
    <dgm:pt modelId="{7DE853DD-A3B5-44F9-AF42-447801D8767F}" type="pres">
      <dgm:prSet presAssocID="{15BF2E37-B45C-4BB4-B4FA-6BF58F1A0528}" presName="level2hierChild" presStyleCnt="0"/>
      <dgm:spPr/>
    </dgm:pt>
    <dgm:pt modelId="{73D771BC-930E-423C-87BC-8DDA57572A74}" type="pres">
      <dgm:prSet presAssocID="{EE7A701B-D680-4586-93D0-302685E858CB}" presName="conn2-1" presStyleLbl="parChTrans1D2" presStyleIdx="0" presStyleCnt="2"/>
      <dgm:spPr/>
    </dgm:pt>
    <dgm:pt modelId="{451864AB-3AEA-4F3C-958A-974B5C902612}" type="pres">
      <dgm:prSet presAssocID="{EE7A701B-D680-4586-93D0-302685E858CB}" presName="connTx" presStyleLbl="parChTrans1D2" presStyleIdx="0" presStyleCnt="2"/>
      <dgm:spPr/>
    </dgm:pt>
    <dgm:pt modelId="{738A0114-3047-48C3-9917-D757669497AA}" type="pres">
      <dgm:prSet presAssocID="{CD9A508B-D4C8-4EED-A2F3-8E5D6602FBC9}" presName="root2" presStyleCnt="0"/>
      <dgm:spPr/>
    </dgm:pt>
    <dgm:pt modelId="{E01B5B98-8691-419D-A613-E6499FE6ED23}" type="pres">
      <dgm:prSet presAssocID="{CD9A508B-D4C8-4EED-A2F3-8E5D6602FBC9}" presName="LevelTwoTextNode" presStyleLbl="node2" presStyleIdx="0" presStyleCnt="2" custScaleX="65568" custScaleY="33998" custLinFactNeighborX="12985" custLinFactNeighborY="5300">
        <dgm:presLayoutVars>
          <dgm:chPref val="3"/>
        </dgm:presLayoutVars>
      </dgm:prSet>
      <dgm:spPr/>
    </dgm:pt>
    <dgm:pt modelId="{783CE0EF-0640-4D5D-A4A3-486D6FB4653F}" type="pres">
      <dgm:prSet presAssocID="{CD9A508B-D4C8-4EED-A2F3-8E5D6602FBC9}" presName="level3hierChild" presStyleCnt="0"/>
      <dgm:spPr/>
    </dgm:pt>
    <dgm:pt modelId="{1AFA7AB2-A0B4-494E-BE3E-9228C38DE57E}" type="pres">
      <dgm:prSet presAssocID="{D39F89E8-2F45-4AE4-939B-54750A0828EE}" presName="conn2-1" presStyleLbl="parChTrans1D3" presStyleIdx="0" presStyleCnt="4"/>
      <dgm:spPr>
        <a:xfrm rot="19324858">
          <a:off x="3889098" y="481262"/>
          <a:ext cx="589495" cy="37221"/>
        </a:xfrm>
      </dgm:spPr>
    </dgm:pt>
    <dgm:pt modelId="{87671D41-3176-4702-A724-0D5C9B64AAC2}" type="pres">
      <dgm:prSet presAssocID="{D39F89E8-2F45-4AE4-939B-54750A0828EE}" presName="connTx" presStyleLbl="parChTrans1D3" presStyleIdx="0" presStyleCnt="4"/>
      <dgm:spPr/>
    </dgm:pt>
    <dgm:pt modelId="{44900060-82CF-451E-ACA5-0D42F3C91C66}" type="pres">
      <dgm:prSet presAssocID="{5E790845-9382-41EF-971C-F34370BE770E}" presName="root2" presStyleCnt="0"/>
      <dgm:spPr/>
    </dgm:pt>
    <dgm:pt modelId="{87AF17D7-2C8F-4BD1-9C2C-DBCAA2AC19E4}" type="pres">
      <dgm:prSet presAssocID="{5E790845-9382-41EF-971C-F34370BE770E}" presName="LevelTwoTextNode" presStyleLbl="node3" presStyleIdx="0" presStyleCnt="4" custScaleX="71160" custScaleY="32148" custLinFactNeighborX="39901" custLinFactNeighborY="769">
        <dgm:presLayoutVars>
          <dgm:chPref val="3"/>
        </dgm:presLayoutVars>
      </dgm:prSet>
      <dgm:spPr>
        <a:xfrm>
          <a:off x="4416366" y="181197"/>
          <a:ext cx="793720" cy="275077"/>
        </a:xfrm>
      </dgm:spPr>
    </dgm:pt>
    <dgm:pt modelId="{22C85155-7A2A-46C4-8E39-E7AC41B7CC93}" type="pres">
      <dgm:prSet presAssocID="{5E790845-9382-41EF-971C-F34370BE770E}" presName="level3hierChild" presStyleCnt="0"/>
      <dgm:spPr/>
    </dgm:pt>
    <dgm:pt modelId="{4BFCDE16-1B2B-48AB-8375-C221607FF660}" type="pres">
      <dgm:prSet presAssocID="{799CB2AA-CB52-49BE-9C44-67C2E91CD6D5}" presName="conn2-1" presStyleLbl="parChTrans1D4" presStyleIdx="0" presStyleCnt="8"/>
      <dgm:spPr>
        <a:xfrm rot="21117628">
          <a:off x="5204705" y="223558"/>
          <a:ext cx="1094946" cy="37221"/>
        </a:xfrm>
      </dgm:spPr>
    </dgm:pt>
    <dgm:pt modelId="{4063A447-56CD-48A5-84F3-BEFC4EEB715E}" type="pres">
      <dgm:prSet presAssocID="{799CB2AA-CB52-49BE-9C44-67C2E91CD6D5}" presName="connTx" presStyleLbl="parChTrans1D4" presStyleIdx="0" presStyleCnt="8"/>
      <dgm:spPr/>
    </dgm:pt>
    <dgm:pt modelId="{C130A98E-5E3E-476F-A792-0403CD84FF76}" type="pres">
      <dgm:prSet presAssocID="{C813A4A1-3CE4-4A32-B33E-BDF55BFA1E7B}" presName="root2" presStyleCnt="0"/>
      <dgm:spPr/>
    </dgm:pt>
    <dgm:pt modelId="{3185C017-AF22-487C-A431-D5D26903E6D2}" type="pres">
      <dgm:prSet presAssocID="{C813A4A1-3CE4-4A32-B33E-BDF55BFA1E7B}" presName="LevelTwoTextNode" presStyleLbl="node4" presStyleIdx="0" presStyleCnt="8" custScaleX="60711" custScaleY="34210" custLinFactNeighborX="55842" custLinFactNeighborY="11075">
        <dgm:presLayoutVars>
          <dgm:chPref val="3"/>
        </dgm:presLayoutVars>
      </dgm:prSet>
      <dgm:spPr>
        <a:xfrm>
          <a:off x="6294271" y="28062"/>
          <a:ext cx="793720" cy="275077"/>
        </a:xfrm>
      </dgm:spPr>
    </dgm:pt>
    <dgm:pt modelId="{1D52DE59-1901-4E32-B0DA-91C04F525936}" type="pres">
      <dgm:prSet presAssocID="{C813A4A1-3CE4-4A32-B33E-BDF55BFA1E7B}" presName="level3hierChild" presStyleCnt="0"/>
      <dgm:spPr/>
    </dgm:pt>
    <dgm:pt modelId="{E9D3E3F7-6CC2-4A6B-85A7-BB1B4B3E65F8}" type="pres">
      <dgm:prSet presAssocID="{2DA35D4B-31BA-48AA-B24D-034C890A062F}" presName="conn2-1" presStyleLbl="parChTrans1D4" presStyleIdx="1" presStyleCnt="8"/>
      <dgm:spPr/>
    </dgm:pt>
    <dgm:pt modelId="{C787F07A-BED1-48AE-9081-11C3CAA52AD6}" type="pres">
      <dgm:prSet presAssocID="{2DA35D4B-31BA-48AA-B24D-034C890A062F}" presName="connTx" presStyleLbl="parChTrans1D4" presStyleIdx="1" presStyleCnt="8"/>
      <dgm:spPr/>
    </dgm:pt>
    <dgm:pt modelId="{32646B7F-4CE8-4DA9-B8B3-676D7CA3B536}" type="pres">
      <dgm:prSet presAssocID="{65C66B6B-4772-4070-8B26-8E8FC98BFB3E}" presName="root2" presStyleCnt="0"/>
      <dgm:spPr/>
    </dgm:pt>
    <dgm:pt modelId="{711CF38E-9F69-4143-8324-EE655BEE70D1}" type="pres">
      <dgm:prSet presAssocID="{65C66B6B-4772-4070-8B26-8E8FC98BFB3E}" presName="LevelTwoTextNode" presStyleLbl="node4" presStyleIdx="1" presStyleCnt="8" custScaleX="60711" custScaleY="34210" custLinFactNeighborX="55842" custLinFactNeighborY="885">
        <dgm:presLayoutVars>
          <dgm:chPref val="3"/>
        </dgm:presLayoutVars>
      </dgm:prSet>
      <dgm:spPr/>
    </dgm:pt>
    <dgm:pt modelId="{67E40D18-38AB-46B8-BBFA-FE5795CA9DFF}" type="pres">
      <dgm:prSet presAssocID="{65C66B6B-4772-4070-8B26-8E8FC98BFB3E}" presName="level3hierChild" presStyleCnt="0"/>
      <dgm:spPr/>
    </dgm:pt>
    <dgm:pt modelId="{5A2F3C7C-68B8-43FA-A9C3-FCC3EBE342DE}" type="pres">
      <dgm:prSet presAssocID="{30A55A0E-AAA5-4F99-BE11-1FACB537FD28}" presName="conn2-1" presStyleLbl="parChTrans1D3" presStyleIdx="1" presStyleCnt="4"/>
      <dgm:spPr/>
    </dgm:pt>
    <dgm:pt modelId="{05F1892B-D3EE-41D9-945C-86B5FD3128C8}" type="pres">
      <dgm:prSet presAssocID="{30A55A0E-AAA5-4F99-BE11-1FACB537FD28}" presName="connTx" presStyleLbl="parChTrans1D3" presStyleIdx="1" presStyleCnt="4"/>
      <dgm:spPr/>
    </dgm:pt>
    <dgm:pt modelId="{538D72AF-0836-4702-BE07-B8DE763E0A3D}" type="pres">
      <dgm:prSet presAssocID="{81F38D7C-EE17-4111-80BF-3CFF98FB2D5D}" presName="root2" presStyleCnt="0"/>
      <dgm:spPr/>
    </dgm:pt>
    <dgm:pt modelId="{2CE60A58-1E14-40F3-9160-B509E0CBF44A}" type="pres">
      <dgm:prSet presAssocID="{81F38D7C-EE17-4111-80BF-3CFF98FB2D5D}" presName="LevelTwoTextNode" presStyleLbl="node3" presStyleIdx="1" presStyleCnt="4" custScaleX="71160" custScaleY="32148" custLinFactNeighborX="39901" custLinFactNeighborY="769">
        <dgm:presLayoutVars>
          <dgm:chPref val="3"/>
        </dgm:presLayoutVars>
      </dgm:prSet>
      <dgm:spPr/>
    </dgm:pt>
    <dgm:pt modelId="{DE26EB8F-007D-435F-85BE-FD87AAA44ED1}" type="pres">
      <dgm:prSet presAssocID="{81F38D7C-EE17-4111-80BF-3CFF98FB2D5D}" presName="level3hierChild" presStyleCnt="0"/>
      <dgm:spPr/>
    </dgm:pt>
    <dgm:pt modelId="{BC5E1A06-994F-4208-A687-CD2857281066}" type="pres">
      <dgm:prSet presAssocID="{E93B3231-145D-412D-A7BA-CC4C70ADF20E}" presName="conn2-1" presStyleLbl="parChTrans1D4" presStyleIdx="2" presStyleCnt="8"/>
      <dgm:spPr/>
    </dgm:pt>
    <dgm:pt modelId="{6AD65666-8C72-41CF-B682-AA922EBCC09B}" type="pres">
      <dgm:prSet presAssocID="{E93B3231-145D-412D-A7BA-CC4C70ADF20E}" presName="connTx" presStyleLbl="parChTrans1D4" presStyleIdx="2" presStyleCnt="8"/>
      <dgm:spPr/>
    </dgm:pt>
    <dgm:pt modelId="{D15DBC8B-B96E-4B05-ABCA-80888B8F15F3}" type="pres">
      <dgm:prSet presAssocID="{35928B06-D440-4788-8C79-7B1B723BC75E}" presName="root2" presStyleCnt="0"/>
      <dgm:spPr/>
    </dgm:pt>
    <dgm:pt modelId="{94602BB8-A712-4DEC-9F0B-1DFF71FEEBCF}" type="pres">
      <dgm:prSet presAssocID="{35928B06-D440-4788-8C79-7B1B723BC75E}" presName="LevelTwoTextNode" presStyleLbl="node4" presStyleIdx="2" presStyleCnt="8" custScaleX="60711" custScaleY="34210" custLinFactNeighborX="55842" custLinFactNeighborY="885">
        <dgm:presLayoutVars>
          <dgm:chPref val="3"/>
        </dgm:presLayoutVars>
      </dgm:prSet>
      <dgm:spPr/>
    </dgm:pt>
    <dgm:pt modelId="{47C6F1AF-64EE-4294-91DA-8545A84FCA7C}" type="pres">
      <dgm:prSet presAssocID="{35928B06-D440-4788-8C79-7B1B723BC75E}" presName="level3hierChild" presStyleCnt="0"/>
      <dgm:spPr/>
    </dgm:pt>
    <dgm:pt modelId="{372AD65F-B6D5-4CC5-B9E4-0605B9539CB2}" type="pres">
      <dgm:prSet presAssocID="{A134482A-1F82-4AAB-BF85-43566E533D25}" presName="conn2-1" presStyleLbl="parChTrans1D4" presStyleIdx="3" presStyleCnt="8"/>
      <dgm:spPr/>
    </dgm:pt>
    <dgm:pt modelId="{B16B5352-2DE3-4CC8-9BFB-3D31B29C6BE2}" type="pres">
      <dgm:prSet presAssocID="{A134482A-1F82-4AAB-BF85-43566E533D25}" presName="connTx" presStyleLbl="parChTrans1D4" presStyleIdx="3" presStyleCnt="8"/>
      <dgm:spPr/>
    </dgm:pt>
    <dgm:pt modelId="{AE5A7D8E-9D74-4FAB-9A7D-323520B1C12A}" type="pres">
      <dgm:prSet presAssocID="{23628EAC-A1F3-4EBC-AA34-B6B5B6FDC171}" presName="root2" presStyleCnt="0"/>
      <dgm:spPr/>
    </dgm:pt>
    <dgm:pt modelId="{62D64A1B-F1F1-4929-9333-EB1E68F549E3}" type="pres">
      <dgm:prSet presAssocID="{23628EAC-A1F3-4EBC-AA34-B6B5B6FDC171}" presName="LevelTwoTextNode" presStyleLbl="node4" presStyleIdx="3" presStyleCnt="8" custScaleX="60711" custScaleY="34210" custLinFactNeighborX="55842" custLinFactNeighborY="885">
        <dgm:presLayoutVars>
          <dgm:chPref val="3"/>
        </dgm:presLayoutVars>
      </dgm:prSet>
      <dgm:spPr/>
    </dgm:pt>
    <dgm:pt modelId="{E0CB3313-23E6-44EC-B03F-EDF2D3E1BCB6}" type="pres">
      <dgm:prSet presAssocID="{23628EAC-A1F3-4EBC-AA34-B6B5B6FDC171}" presName="level3hierChild" presStyleCnt="0"/>
      <dgm:spPr/>
    </dgm:pt>
    <dgm:pt modelId="{52A8B1F3-E2B6-430D-8FDF-2544870F45DF}" type="pres">
      <dgm:prSet presAssocID="{B624CE68-EF91-4A71-A600-0A0D55F985D9}" presName="conn2-1" presStyleLbl="parChTrans1D2" presStyleIdx="1" presStyleCnt="2"/>
      <dgm:spPr/>
    </dgm:pt>
    <dgm:pt modelId="{605919D9-4FE8-4A11-BE22-6A09AB51CAF9}" type="pres">
      <dgm:prSet presAssocID="{B624CE68-EF91-4A71-A600-0A0D55F985D9}" presName="connTx" presStyleLbl="parChTrans1D2" presStyleIdx="1" presStyleCnt="2"/>
      <dgm:spPr/>
    </dgm:pt>
    <dgm:pt modelId="{A5A47617-0A0A-45C5-B157-04B9DAAB532D}" type="pres">
      <dgm:prSet presAssocID="{59C51AD3-79CF-4F44-9F2A-93675845A466}" presName="root2" presStyleCnt="0"/>
      <dgm:spPr/>
    </dgm:pt>
    <dgm:pt modelId="{7DE41B00-1F73-4D50-8A19-4E6F71C83D4E}" type="pres">
      <dgm:prSet presAssocID="{59C51AD3-79CF-4F44-9F2A-93675845A466}" presName="LevelTwoTextNode" presStyleLbl="node2" presStyleIdx="1" presStyleCnt="2" custScaleX="65568" custScaleY="33998" custLinFactNeighborX="12985" custLinFactNeighborY="5300">
        <dgm:presLayoutVars>
          <dgm:chPref val="3"/>
        </dgm:presLayoutVars>
      </dgm:prSet>
      <dgm:spPr/>
    </dgm:pt>
    <dgm:pt modelId="{A820FF0F-B50E-4D62-9C97-62A93C40ECE2}" type="pres">
      <dgm:prSet presAssocID="{59C51AD3-79CF-4F44-9F2A-93675845A466}" presName="level3hierChild" presStyleCnt="0"/>
      <dgm:spPr/>
    </dgm:pt>
    <dgm:pt modelId="{C299E2D0-1186-42BB-BE6A-8882842059FE}" type="pres">
      <dgm:prSet presAssocID="{4BF51C1D-978B-4657-AFDD-1126CC7CA572}" presName="conn2-1" presStyleLbl="parChTrans1D3" presStyleIdx="2" presStyleCnt="4"/>
      <dgm:spPr/>
    </dgm:pt>
    <dgm:pt modelId="{11569743-D0E6-47F4-A505-A72629EB72E5}" type="pres">
      <dgm:prSet presAssocID="{4BF51C1D-978B-4657-AFDD-1126CC7CA572}" presName="connTx" presStyleLbl="parChTrans1D3" presStyleIdx="2" presStyleCnt="4"/>
      <dgm:spPr/>
    </dgm:pt>
    <dgm:pt modelId="{1E4C9D59-5E81-48E2-9CDB-56A825D3BDBD}" type="pres">
      <dgm:prSet presAssocID="{7FCFFB1A-8EC7-4CDC-8A19-B726FD628CEB}" presName="root2" presStyleCnt="0"/>
      <dgm:spPr/>
    </dgm:pt>
    <dgm:pt modelId="{F3CE5BF0-C0CC-4C68-9A91-A1ED4DCC11B2}" type="pres">
      <dgm:prSet presAssocID="{7FCFFB1A-8EC7-4CDC-8A19-B726FD628CEB}" presName="LevelTwoTextNode" presStyleLbl="node3" presStyleIdx="2" presStyleCnt="4" custScaleX="71160" custScaleY="32148" custLinFactNeighborX="39901" custLinFactNeighborY="769">
        <dgm:presLayoutVars>
          <dgm:chPref val="3"/>
        </dgm:presLayoutVars>
      </dgm:prSet>
      <dgm:spPr/>
    </dgm:pt>
    <dgm:pt modelId="{AF27AD92-D14F-4ACB-A56E-D122D5F9FD39}" type="pres">
      <dgm:prSet presAssocID="{7FCFFB1A-8EC7-4CDC-8A19-B726FD628CEB}" presName="level3hierChild" presStyleCnt="0"/>
      <dgm:spPr/>
    </dgm:pt>
    <dgm:pt modelId="{D6EEE0A5-9EC2-4988-A05E-DF0341BB38EE}" type="pres">
      <dgm:prSet presAssocID="{E79105FA-20F5-4010-A278-8B3C13E73BFD}" presName="conn2-1" presStyleLbl="parChTrans1D4" presStyleIdx="4" presStyleCnt="8"/>
      <dgm:spPr/>
    </dgm:pt>
    <dgm:pt modelId="{640CDA9D-891D-4EB9-AEE2-D2A2180F8287}" type="pres">
      <dgm:prSet presAssocID="{E79105FA-20F5-4010-A278-8B3C13E73BFD}" presName="connTx" presStyleLbl="parChTrans1D4" presStyleIdx="4" presStyleCnt="8"/>
      <dgm:spPr/>
    </dgm:pt>
    <dgm:pt modelId="{CC0A29E9-B648-4348-8396-03C6C279E5F2}" type="pres">
      <dgm:prSet presAssocID="{AA30AADE-5B95-4F83-8E91-02E04034F0C3}" presName="root2" presStyleCnt="0"/>
      <dgm:spPr/>
    </dgm:pt>
    <dgm:pt modelId="{9D44C649-B33B-4A3A-A5E7-1553AA42B027}" type="pres">
      <dgm:prSet presAssocID="{AA30AADE-5B95-4F83-8E91-02E04034F0C3}" presName="LevelTwoTextNode" presStyleLbl="node4" presStyleIdx="4" presStyleCnt="8" custScaleX="60711" custScaleY="34210" custLinFactNeighborX="55842" custLinFactNeighborY="885">
        <dgm:presLayoutVars>
          <dgm:chPref val="3"/>
        </dgm:presLayoutVars>
      </dgm:prSet>
      <dgm:spPr/>
    </dgm:pt>
    <dgm:pt modelId="{A190038F-F8A9-407C-ADB8-6FBA035776C6}" type="pres">
      <dgm:prSet presAssocID="{AA30AADE-5B95-4F83-8E91-02E04034F0C3}" presName="level3hierChild" presStyleCnt="0"/>
      <dgm:spPr/>
    </dgm:pt>
    <dgm:pt modelId="{B4FD5FCB-1E57-45D6-9030-37832A5C4872}" type="pres">
      <dgm:prSet presAssocID="{D1E799E8-2DAC-47CC-A9B8-F8DE28CB8B69}" presName="conn2-1" presStyleLbl="parChTrans1D4" presStyleIdx="5" presStyleCnt="8"/>
      <dgm:spPr/>
    </dgm:pt>
    <dgm:pt modelId="{E85EA3D5-1663-4CCB-A02C-9067ADE74D2A}" type="pres">
      <dgm:prSet presAssocID="{D1E799E8-2DAC-47CC-A9B8-F8DE28CB8B69}" presName="connTx" presStyleLbl="parChTrans1D4" presStyleIdx="5" presStyleCnt="8"/>
      <dgm:spPr/>
    </dgm:pt>
    <dgm:pt modelId="{6632AD15-B4D8-49D1-BE3F-BECB62F6A5D6}" type="pres">
      <dgm:prSet presAssocID="{47A0FA75-919A-4F80-A710-0253A113F521}" presName="root2" presStyleCnt="0"/>
      <dgm:spPr/>
    </dgm:pt>
    <dgm:pt modelId="{5D12C01B-D69A-4775-B895-22DF43C3DABA}" type="pres">
      <dgm:prSet presAssocID="{47A0FA75-919A-4F80-A710-0253A113F521}" presName="LevelTwoTextNode" presStyleLbl="node4" presStyleIdx="5" presStyleCnt="8" custScaleX="60711" custScaleY="34210" custLinFactNeighborX="55842" custLinFactNeighborY="885">
        <dgm:presLayoutVars>
          <dgm:chPref val="3"/>
        </dgm:presLayoutVars>
      </dgm:prSet>
      <dgm:spPr/>
    </dgm:pt>
    <dgm:pt modelId="{EA157B94-44CE-458B-960A-74131A14D17A}" type="pres">
      <dgm:prSet presAssocID="{47A0FA75-919A-4F80-A710-0253A113F521}" presName="level3hierChild" presStyleCnt="0"/>
      <dgm:spPr/>
    </dgm:pt>
    <dgm:pt modelId="{D26684AB-DE17-493C-8BA1-AA12E74DC354}" type="pres">
      <dgm:prSet presAssocID="{CB418E2F-05DD-4757-851A-C67E14A4D201}" presName="conn2-1" presStyleLbl="parChTrans1D3" presStyleIdx="3" presStyleCnt="4"/>
      <dgm:spPr/>
    </dgm:pt>
    <dgm:pt modelId="{53E7F433-2E15-4D05-B60A-A954FB10B0DA}" type="pres">
      <dgm:prSet presAssocID="{CB418E2F-05DD-4757-851A-C67E14A4D201}" presName="connTx" presStyleLbl="parChTrans1D3" presStyleIdx="3" presStyleCnt="4"/>
      <dgm:spPr/>
    </dgm:pt>
    <dgm:pt modelId="{2CC163FD-8571-41A6-8B8E-2B3698F3C443}" type="pres">
      <dgm:prSet presAssocID="{98F66AD7-1CA9-40B2-83EC-1E14CCB83D44}" presName="root2" presStyleCnt="0"/>
      <dgm:spPr/>
    </dgm:pt>
    <dgm:pt modelId="{247B51C4-235E-4E8C-AAC6-590BFC46CC89}" type="pres">
      <dgm:prSet presAssocID="{98F66AD7-1CA9-40B2-83EC-1E14CCB83D44}" presName="LevelTwoTextNode" presStyleLbl="node3" presStyleIdx="3" presStyleCnt="4" custScaleX="71160" custScaleY="32148" custLinFactNeighborX="39901" custLinFactNeighborY="769">
        <dgm:presLayoutVars>
          <dgm:chPref val="3"/>
        </dgm:presLayoutVars>
      </dgm:prSet>
      <dgm:spPr/>
    </dgm:pt>
    <dgm:pt modelId="{054E9B33-2BDF-4F60-B363-14D953F56FEC}" type="pres">
      <dgm:prSet presAssocID="{98F66AD7-1CA9-40B2-83EC-1E14CCB83D44}" presName="level3hierChild" presStyleCnt="0"/>
      <dgm:spPr/>
    </dgm:pt>
    <dgm:pt modelId="{7D6B9B5F-5AB7-439A-A8AF-1BD388C22D4E}" type="pres">
      <dgm:prSet presAssocID="{876760F6-A068-4048-8ADF-ACB290DC7184}" presName="conn2-1" presStyleLbl="parChTrans1D4" presStyleIdx="6" presStyleCnt="8"/>
      <dgm:spPr/>
    </dgm:pt>
    <dgm:pt modelId="{E3219E70-7E4E-4F94-9B92-E972A01182B8}" type="pres">
      <dgm:prSet presAssocID="{876760F6-A068-4048-8ADF-ACB290DC7184}" presName="connTx" presStyleLbl="parChTrans1D4" presStyleIdx="6" presStyleCnt="8"/>
      <dgm:spPr/>
    </dgm:pt>
    <dgm:pt modelId="{DB74DD27-5EAD-4210-BE39-DE17DDC55ACB}" type="pres">
      <dgm:prSet presAssocID="{663486F5-146C-4C91-A15D-9C78D528D01C}" presName="root2" presStyleCnt="0"/>
      <dgm:spPr/>
    </dgm:pt>
    <dgm:pt modelId="{B4F89860-28CB-4CEA-AF99-A3F71E9C1C49}" type="pres">
      <dgm:prSet presAssocID="{663486F5-146C-4C91-A15D-9C78D528D01C}" presName="LevelTwoTextNode" presStyleLbl="node4" presStyleIdx="6" presStyleCnt="8" custScaleX="60711" custScaleY="34210" custLinFactNeighborX="55842" custLinFactNeighborY="885">
        <dgm:presLayoutVars>
          <dgm:chPref val="3"/>
        </dgm:presLayoutVars>
      </dgm:prSet>
      <dgm:spPr/>
    </dgm:pt>
    <dgm:pt modelId="{57B96BF4-4000-4E42-918C-0FCFFF56AB98}" type="pres">
      <dgm:prSet presAssocID="{663486F5-146C-4C91-A15D-9C78D528D01C}" presName="level3hierChild" presStyleCnt="0"/>
      <dgm:spPr/>
    </dgm:pt>
    <dgm:pt modelId="{C72EDFF4-D958-45A0-9C7E-383553083401}" type="pres">
      <dgm:prSet presAssocID="{450B666F-1EB4-4AB3-92CA-E51CF1C1BFE9}" presName="conn2-1" presStyleLbl="parChTrans1D4" presStyleIdx="7" presStyleCnt="8"/>
      <dgm:spPr/>
    </dgm:pt>
    <dgm:pt modelId="{33875DAF-B3BB-43F9-9F96-E9DF6E760175}" type="pres">
      <dgm:prSet presAssocID="{450B666F-1EB4-4AB3-92CA-E51CF1C1BFE9}" presName="connTx" presStyleLbl="parChTrans1D4" presStyleIdx="7" presStyleCnt="8"/>
      <dgm:spPr/>
    </dgm:pt>
    <dgm:pt modelId="{D1076A02-B278-4AFA-ADF1-A99026264411}" type="pres">
      <dgm:prSet presAssocID="{D0F5F31E-9FB5-4A35-82A0-CE05AB6792AE}" presName="root2" presStyleCnt="0"/>
      <dgm:spPr/>
    </dgm:pt>
    <dgm:pt modelId="{E57C80AF-66A7-469B-A622-B8BECBE4D781}" type="pres">
      <dgm:prSet presAssocID="{D0F5F31E-9FB5-4A35-82A0-CE05AB6792AE}" presName="LevelTwoTextNode" presStyleLbl="node4" presStyleIdx="7" presStyleCnt="8" custScaleX="60711" custScaleY="34210" custLinFactNeighborX="55842" custLinFactNeighborY="290">
        <dgm:presLayoutVars>
          <dgm:chPref val="3"/>
        </dgm:presLayoutVars>
      </dgm:prSet>
      <dgm:spPr/>
    </dgm:pt>
    <dgm:pt modelId="{5D06E446-B50C-459E-8C95-603FA54B3D2F}" type="pres">
      <dgm:prSet presAssocID="{D0F5F31E-9FB5-4A35-82A0-CE05AB6792AE}" presName="level3hierChild" presStyleCnt="0"/>
      <dgm:spPr/>
    </dgm:pt>
  </dgm:ptLst>
  <dgm:cxnLst>
    <dgm:cxn modelId="{B0730601-4CB9-470A-9161-4CD89D0C3DFB}" type="presOf" srcId="{A134482A-1F82-4AAB-BF85-43566E533D25}" destId="{372AD65F-B6D5-4CC5-B9E4-0605B9539CB2}" srcOrd="0" destOrd="0" presId="urn:microsoft.com/office/officeart/2005/8/layout/hierarchy2"/>
    <dgm:cxn modelId="{11376705-29EE-4904-9759-216EF8252A9E}" type="presOf" srcId="{D39F89E8-2F45-4AE4-939B-54750A0828EE}" destId="{1AFA7AB2-A0B4-494E-BE3E-9228C38DE57E}" srcOrd="0" destOrd="0" presId="urn:microsoft.com/office/officeart/2005/8/layout/hierarchy2"/>
    <dgm:cxn modelId="{09CA240F-98AB-495E-BB81-0D39E7D99070}" type="presOf" srcId="{CD9A508B-D4C8-4EED-A2F3-8E5D6602FBC9}" destId="{E01B5B98-8691-419D-A613-E6499FE6ED23}" srcOrd="0" destOrd="0" presId="urn:microsoft.com/office/officeart/2005/8/layout/hierarchy2"/>
    <dgm:cxn modelId="{2C236D13-354D-49EA-AA9E-DA4A3DB3F0D2}" type="presOf" srcId="{7FCFFB1A-8EC7-4CDC-8A19-B726FD628CEB}" destId="{F3CE5BF0-C0CC-4C68-9A91-A1ED4DCC11B2}" srcOrd="0" destOrd="0" presId="urn:microsoft.com/office/officeart/2005/8/layout/hierarchy2"/>
    <dgm:cxn modelId="{A953C314-2F4A-433B-8CA4-D0AA46D649A4}" type="presOf" srcId="{D39F89E8-2F45-4AE4-939B-54750A0828EE}" destId="{87671D41-3176-4702-A724-0D5C9B64AAC2}" srcOrd="1" destOrd="0" presId="urn:microsoft.com/office/officeart/2005/8/layout/hierarchy2"/>
    <dgm:cxn modelId="{A58DCB1E-FF3C-4404-AF5D-BF4F1426CA35}" type="presOf" srcId="{EE7A701B-D680-4586-93D0-302685E858CB}" destId="{451864AB-3AEA-4F3C-958A-974B5C902612}" srcOrd="1" destOrd="0" presId="urn:microsoft.com/office/officeart/2005/8/layout/hierarchy2"/>
    <dgm:cxn modelId="{E343B82C-C285-4422-B34B-7CF6B9D9A5E2}" type="presOf" srcId="{AA30AADE-5B95-4F83-8E91-02E04034F0C3}" destId="{9D44C649-B33B-4A3A-A5E7-1553AA42B027}" srcOrd="0" destOrd="0" presId="urn:microsoft.com/office/officeart/2005/8/layout/hierarchy2"/>
    <dgm:cxn modelId="{846D192D-9BE5-44BC-B240-6BDFB34C6E1C}" srcId="{81F38D7C-EE17-4111-80BF-3CFF98FB2D5D}" destId="{35928B06-D440-4788-8C79-7B1B723BC75E}" srcOrd="0" destOrd="0" parTransId="{E93B3231-145D-412D-A7BA-CC4C70ADF20E}" sibTransId="{F606A6EA-E296-45D0-8A4C-92506ABA000F}"/>
    <dgm:cxn modelId="{3B47DC30-0896-483B-B342-617F368ADD4B}" type="presOf" srcId="{E79105FA-20F5-4010-A278-8B3C13E73BFD}" destId="{D6EEE0A5-9EC2-4988-A05E-DF0341BB38EE}" srcOrd="0" destOrd="0" presId="urn:microsoft.com/office/officeart/2005/8/layout/hierarchy2"/>
    <dgm:cxn modelId="{D1B96731-132E-4E59-AAB3-3EF28EA90D48}" type="presOf" srcId="{E93B3231-145D-412D-A7BA-CC4C70ADF20E}" destId="{BC5E1A06-994F-4208-A687-CD2857281066}" srcOrd="0" destOrd="0" presId="urn:microsoft.com/office/officeart/2005/8/layout/hierarchy2"/>
    <dgm:cxn modelId="{2D7F3732-09A8-43E8-AE7A-2B803F406186}" type="presOf" srcId="{30A55A0E-AAA5-4F99-BE11-1FACB537FD28}" destId="{5A2F3C7C-68B8-43FA-A9C3-FCC3EBE342DE}" srcOrd="0" destOrd="0" presId="urn:microsoft.com/office/officeart/2005/8/layout/hierarchy2"/>
    <dgm:cxn modelId="{57BAA143-3745-46C8-83BB-97B388612CF8}" type="presOf" srcId="{663486F5-146C-4C91-A15D-9C78D528D01C}" destId="{B4F89860-28CB-4CEA-AF99-A3F71E9C1C49}" srcOrd="0" destOrd="0" presId="urn:microsoft.com/office/officeart/2005/8/layout/hierarchy2"/>
    <dgm:cxn modelId="{C30CCA46-C99D-474D-8FB7-76FA09493EBE}" type="presOf" srcId="{876760F6-A068-4048-8ADF-ACB290DC7184}" destId="{E3219E70-7E4E-4F94-9B92-E972A01182B8}" srcOrd="1" destOrd="0" presId="urn:microsoft.com/office/officeart/2005/8/layout/hierarchy2"/>
    <dgm:cxn modelId="{276F0150-36C3-4EE3-B670-F018807A059C}" type="presOf" srcId="{799CB2AA-CB52-49BE-9C44-67C2E91CD6D5}" destId="{4BFCDE16-1B2B-48AB-8375-C221607FF660}" srcOrd="0" destOrd="0" presId="urn:microsoft.com/office/officeart/2005/8/layout/hierarchy2"/>
    <dgm:cxn modelId="{75544351-8D99-440E-AE79-3EFE488A3197}" type="presOf" srcId="{450B666F-1EB4-4AB3-92CA-E51CF1C1BFE9}" destId="{33875DAF-B3BB-43F9-9F96-E9DF6E760175}" srcOrd="1" destOrd="0" presId="urn:microsoft.com/office/officeart/2005/8/layout/hierarchy2"/>
    <dgm:cxn modelId="{E9D08059-A70B-4404-8C9D-3C50806ECCA1}" type="presOf" srcId="{799CB2AA-CB52-49BE-9C44-67C2E91CD6D5}" destId="{4063A447-56CD-48A5-84F3-BEFC4EEB715E}" srcOrd="1" destOrd="0" presId="urn:microsoft.com/office/officeart/2005/8/layout/hierarchy2"/>
    <dgm:cxn modelId="{A8B7F65A-2022-4B9D-B037-ED650E764172}" type="presOf" srcId="{D1E799E8-2DAC-47CC-A9B8-F8DE28CB8B69}" destId="{B4FD5FCB-1E57-45D6-9030-37832A5C4872}" srcOrd="0" destOrd="0" presId="urn:microsoft.com/office/officeart/2005/8/layout/hierarchy2"/>
    <dgm:cxn modelId="{25A1185C-2A27-4C1B-BB9A-868C5D758361}" srcId="{5E790845-9382-41EF-971C-F34370BE770E}" destId="{C813A4A1-3CE4-4A32-B33E-BDF55BFA1E7B}" srcOrd="0" destOrd="0" parTransId="{799CB2AA-CB52-49BE-9C44-67C2E91CD6D5}" sibTransId="{0F1838B1-C2E8-4DC2-9186-404230CEB962}"/>
    <dgm:cxn modelId="{9C05435F-C294-4C30-B512-2D8A939F8B11}" type="presOf" srcId="{E79105FA-20F5-4010-A278-8B3C13E73BFD}" destId="{640CDA9D-891D-4EB9-AEE2-D2A2180F8287}" srcOrd="1" destOrd="0" presId="urn:microsoft.com/office/officeart/2005/8/layout/hierarchy2"/>
    <dgm:cxn modelId="{25600A61-E242-4590-8F64-67907DF82AAC}" type="presOf" srcId="{81F38D7C-EE17-4111-80BF-3CFF98FB2D5D}" destId="{2CE60A58-1E14-40F3-9160-B509E0CBF44A}" srcOrd="0" destOrd="0" presId="urn:microsoft.com/office/officeart/2005/8/layout/hierarchy2"/>
    <dgm:cxn modelId="{F46B4E64-C91D-4584-8E50-08751A062E04}" srcId="{98F66AD7-1CA9-40B2-83EC-1E14CCB83D44}" destId="{663486F5-146C-4C91-A15D-9C78D528D01C}" srcOrd="0" destOrd="0" parTransId="{876760F6-A068-4048-8ADF-ACB290DC7184}" sibTransId="{8CF52BB6-7F91-470B-BE5E-B33144C404FC}"/>
    <dgm:cxn modelId="{949F2866-579F-4A31-B10C-8D04A77ED447}" type="presOf" srcId="{D0F5F31E-9FB5-4A35-82A0-CE05AB6792AE}" destId="{E57C80AF-66A7-469B-A622-B8BECBE4D781}" srcOrd="0" destOrd="0" presId="urn:microsoft.com/office/officeart/2005/8/layout/hierarchy2"/>
    <dgm:cxn modelId="{B32AAF68-2962-4339-B8A4-E402C2A9C8BF}" srcId="{98F66AD7-1CA9-40B2-83EC-1E14CCB83D44}" destId="{D0F5F31E-9FB5-4A35-82A0-CE05AB6792AE}" srcOrd="1" destOrd="0" parTransId="{450B666F-1EB4-4AB3-92CA-E51CF1C1BFE9}" sibTransId="{8510D80F-F1C1-47DB-887C-CA81DD3DF635}"/>
    <dgm:cxn modelId="{B7202B6A-FED4-4406-A45A-24FE71FEC7BC}" type="presOf" srcId="{15BF2E37-B45C-4BB4-B4FA-6BF58F1A0528}" destId="{513FC0D0-C147-4764-BC93-6DDC47139397}" srcOrd="0" destOrd="0" presId="urn:microsoft.com/office/officeart/2005/8/layout/hierarchy2"/>
    <dgm:cxn modelId="{1C81C570-565E-4276-9C6B-CF3A5EDA2A63}" type="presOf" srcId="{876760F6-A068-4048-8ADF-ACB290DC7184}" destId="{7D6B9B5F-5AB7-439A-A8AF-1BD388C22D4E}" srcOrd="0" destOrd="0" presId="urn:microsoft.com/office/officeart/2005/8/layout/hierarchy2"/>
    <dgm:cxn modelId="{BDEC8773-6485-4528-B8A5-60BFE03E84D8}" type="presOf" srcId="{35928B06-D440-4788-8C79-7B1B723BC75E}" destId="{94602BB8-A712-4DEC-9F0B-1DFF71FEEBCF}" srcOrd="0" destOrd="0" presId="urn:microsoft.com/office/officeart/2005/8/layout/hierarchy2"/>
    <dgm:cxn modelId="{33242576-9309-421E-ACAF-C5D686B457AF}" srcId="{7FCFFB1A-8EC7-4CDC-8A19-B726FD628CEB}" destId="{47A0FA75-919A-4F80-A710-0253A113F521}" srcOrd="1" destOrd="0" parTransId="{D1E799E8-2DAC-47CC-A9B8-F8DE28CB8B69}" sibTransId="{26A844C0-B208-47B9-B267-7FF44F49060F}"/>
    <dgm:cxn modelId="{2376CF7E-2FD1-42EE-B541-BB17AFB265F7}" type="presOf" srcId="{4BF51C1D-978B-4657-AFDD-1126CC7CA572}" destId="{C299E2D0-1186-42BB-BE6A-8882842059FE}" srcOrd="0" destOrd="0" presId="urn:microsoft.com/office/officeart/2005/8/layout/hierarchy2"/>
    <dgm:cxn modelId="{6FE31585-49A1-425D-A133-AA39854A4E92}" srcId="{7FCFFB1A-8EC7-4CDC-8A19-B726FD628CEB}" destId="{AA30AADE-5B95-4F83-8E91-02E04034F0C3}" srcOrd="0" destOrd="0" parTransId="{E79105FA-20F5-4010-A278-8B3C13E73BFD}" sibTransId="{E4627CFC-92FD-444D-82AA-A59F0BBE3746}"/>
    <dgm:cxn modelId="{06E40886-B306-438B-B4C7-60EBC8C46F73}" srcId="{6C33F817-DD32-409E-B5CA-0CAD778AA5E0}" destId="{15BF2E37-B45C-4BB4-B4FA-6BF58F1A0528}" srcOrd="0" destOrd="0" parTransId="{FA03CC2A-51AA-461E-AB4C-312073B8019B}" sibTransId="{646EE510-E0F3-4066-A889-463A64295D15}"/>
    <dgm:cxn modelId="{3E574E89-7925-4EB9-AC75-F8DA74412B55}" type="presOf" srcId="{59C51AD3-79CF-4F44-9F2A-93675845A466}" destId="{7DE41B00-1F73-4D50-8A19-4E6F71C83D4E}" srcOrd="0" destOrd="0" presId="urn:microsoft.com/office/officeart/2005/8/layout/hierarchy2"/>
    <dgm:cxn modelId="{4D987589-72FD-466B-89B7-8F864A222686}" type="presOf" srcId="{30A55A0E-AAA5-4F99-BE11-1FACB537FD28}" destId="{05F1892B-D3EE-41D9-945C-86B5FD3128C8}" srcOrd="1" destOrd="0" presId="urn:microsoft.com/office/officeart/2005/8/layout/hierarchy2"/>
    <dgm:cxn modelId="{C60C1B8B-0D41-4F11-A1E2-14DBE2D16750}" type="presOf" srcId="{65C66B6B-4772-4070-8B26-8E8FC98BFB3E}" destId="{711CF38E-9F69-4143-8324-EE655BEE70D1}" srcOrd="0" destOrd="0" presId="urn:microsoft.com/office/officeart/2005/8/layout/hierarchy2"/>
    <dgm:cxn modelId="{26EE1B8F-1AAA-480F-B348-ECC5E626A6FD}" type="presOf" srcId="{C813A4A1-3CE4-4A32-B33E-BDF55BFA1E7B}" destId="{3185C017-AF22-487C-A431-D5D26903E6D2}" srcOrd="0" destOrd="0" presId="urn:microsoft.com/office/officeart/2005/8/layout/hierarchy2"/>
    <dgm:cxn modelId="{0B32DF90-8E8B-4C9F-8D90-CB65BABF522E}" type="presOf" srcId="{47A0FA75-919A-4F80-A710-0253A113F521}" destId="{5D12C01B-D69A-4775-B895-22DF43C3DABA}" srcOrd="0" destOrd="0" presId="urn:microsoft.com/office/officeart/2005/8/layout/hierarchy2"/>
    <dgm:cxn modelId="{F4D1A096-4AA9-45D7-A8BA-9BED10EF0F42}" type="presOf" srcId="{6C33F817-DD32-409E-B5CA-0CAD778AA5E0}" destId="{EF7A5A75-0852-45A7-B68F-3FC0AE10E927}" srcOrd="0" destOrd="0" presId="urn:microsoft.com/office/officeart/2005/8/layout/hierarchy2"/>
    <dgm:cxn modelId="{F5562A98-3234-4E59-8775-60642FEBEC61}" type="presOf" srcId="{E93B3231-145D-412D-A7BA-CC4C70ADF20E}" destId="{6AD65666-8C72-41CF-B682-AA922EBCC09B}" srcOrd="1" destOrd="0" presId="urn:microsoft.com/office/officeart/2005/8/layout/hierarchy2"/>
    <dgm:cxn modelId="{0E585698-FC4C-4D85-9E5C-59942407D780}" type="presOf" srcId="{2DA35D4B-31BA-48AA-B24D-034C890A062F}" destId="{C787F07A-BED1-48AE-9081-11C3CAA52AD6}" srcOrd="1" destOrd="0" presId="urn:microsoft.com/office/officeart/2005/8/layout/hierarchy2"/>
    <dgm:cxn modelId="{279E299A-1D5F-4C26-B25D-DC44217CB968}" srcId="{59C51AD3-79CF-4F44-9F2A-93675845A466}" destId="{98F66AD7-1CA9-40B2-83EC-1E14CCB83D44}" srcOrd="1" destOrd="0" parTransId="{CB418E2F-05DD-4757-851A-C67E14A4D201}" sibTransId="{2D6C3A69-3D1C-40C4-BA5B-7E5AE5961612}"/>
    <dgm:cxn modelId="{948725A6-0F06-49BD-8BB4-D0EBB2B65F37}" srcId="{15BF2E37-B45C-4BB4-B4FA-6BF58F1A0528}" destId="{59C51AD3-79CF-4F44-9F2A-93675845A466}" srcOrd="1" destOrd="0" parTransId="{B624CE68-EF91-4A71-A600-0A0D55F985D9}" sibTransId="{A4757502-5815-4CD6-9B0E-8D53D36803B5}"/>
    <dgm:cxn modelId="{F5CA85A8-5465-49FD-8CCD-CF14CEA9243D}" srcId="{CD9A508B-D4C8-4EED-A2F3-8E5D6602FBC9}" destId="{5E790845-9382-41EF-971C-F34370BE770E}" srcOrd="0" destOrd="0" parTransId="{D39F89E8-2F45-4AE4-939B-54750A0828EE}" sibTransId="{7189C6AA-871B-43C1-8A4F-A21EA23C9F96}"/>
    <dgm:cxn modelId="{C69A37AC-C900-43ED-B8BB-17B8C497B9C8}" type="presOf" srcId="{23628EAC-A1F3-4EBC-AA34-B6B5B6FDC171}" destId="{62D64A1B-F1F1-4929-9333-EB1E68F549E3}" srcOrd="0" destOrd="0" presId="urn:microsoft.com/office/officeart/2005/8/layout/hierarchy2"/>
    <dgm:cxn modelId="{18DE07AF-EAE1-4D71-8CB2-851C128DA619}" type="presOf" srcId="{A134482A-1F82-4AAB-BF85-43566E533D25}" destId="{B16B5352-2DE3-4CC8-9BFB-3D31B29C6BE2}" srcOrd="1" destOrd="0" presId="urn:microsoft.com/office/officeart/2005/8/layout/hierarchy2"/>
    <dgm:cxn modelId="{4D81E8AF-044A-4751-8457-E852C33E9108}" type="presOf" srcId="{CB418E2F-05DD-4757-851A-C67E14A4D201}" destId="{D26684AB-DE17-493C-8BA1-AA12E74DC354}" srcOrd="0" destOrd="0" presId="urn:microsoft.com/office/officeart/2005/8/layout/hierarchy2"/>
    <dgm:cxn modelId="{0966BDB1-2A48-4BF9-8F7D-2A48F9CEE9EB}" type="presOf" srcId="{B624CE68-EF91-4A71-A600-0A0D55F985D9}" destId="{605919D9-4FE8-4A11-BE22-6A09AB51CAF9}" srcOrd="1" destOrd="0" presId="urn:microsoft.com/office/officeart/2005/8/layout/hierarchy2"/>
    <dgm:cxn modelId="{8FD146B5-8D88-409C-94D9-6323510DB6C8}" srcId="{15BF2E37-B45C-4BB4-B4FA-6BF58F1A0528}" destId="{CD9A508B-D4C8-4EED-A2F3-8E5D6602FBC9}" srcOrd="0" destOrd="0" parTransId="{EE7A701B-D680-4586-93D0-302685E858CB}" sibTransId="{59C9DBC8-CC0D-4543-9E59-DBEB272352E8}"/>
    <dgm:cxn modelId="{06DFCAB8-E751-4178-AA47-8460BCD4FCDC}" srcId="{5E790845-9382-41EF-971C-F34370BE770E}" destId="{65C66B6B-4772-4070-8B26-8E8FC98BFB3E}" srcOrd="1" destOrd="0" parTransId="{2DA35D4B-31BA-48AA-B24D-034C890A062F}" sibTransId="{76425953-4237-49A4-A446-B2C841053D16}"/>
    <dgm:cxn modelId="{5AA81ABD-7EB3-496B-95FA-33EE18AF3780}" type="presOf" srcId="{B624CE68-EF91-4A71-A600-0A0D55F985D9}" destId="{52A8B1F3-E2B6-430D-8FDF-2544870F45DF}" srcOrd="0" destOrd="0" presId="urn:microsoft.com/office/officeart/2005/8/layout/hierarchy2"/>
    <dgm:cxn modelId="{11A705C9-C8C4-4517-A02C-BD75DE4D2120}" type="presOf" srcId="{450B666F-1EB4-4AB3-92CA-E51CF1C1BFE9}" destId="{C72EDFF4-D958-45A0-9C7E-383553083401}" srcOrd="0" destOrd="0" presId="urn:microsoft.com/office/officeart/2005/8/layout/hierarchy2"/>
    <dgm:cxn modelId="{251107C9-930D-4096-8E7F-80FB7D71A246}" srcId="{81F38D7C-EE17-4111-80BF-3CFF98FB2D5D}" destId="{23628EAC-A1F3-4EBC-AA34-B6B5B6FDC171}" srcOrd="1" destOrd="0" parTransId="{A134482A-1F82-4AAB-BF85-43566E533D25}" sibTransId="{BD2F4FF1-66E5-482A-84F6-9458B7E8A119}"/>
    <dgm:cxn modelId="{70E1C7CB-461E-4042-870D-94A8FB1F47D1}" type="presOf" srcId="{D1E799E8-2DAC-47CC-A9B8-F8DE28CB8B69}" destId="{E85EA3D5-1663-4CCB-A02C-9067ADE74D2A}" srcOrd="1" destOrd="0" presId="urn:microsoft.com/office/officeart/2005/8/layout/hierarchy2"/>
    <dgm:cxn modelId="{8BD823CC-3D63-49DA-9EE6-4D5309F9B1BF}" type="presOf" srcId="{98F66AD7-1CA9-40B2-83EC-1E14CCB83D44}" destId="{247B51C4-235E-4E8C-AAC6-590BFC46CC89}" srcOrd="0" destOrd="0" presId="urn:microsoft.com/office/officeart/2005/8/layout/hierarchy2"/>
    <dgm:cxn modelId="{CD665FCF-5B58-452C-87F1-8C46BC6C3E65}" srcId="{CD9A508B-D4C8-4EED-A2F3-8E5D6602FBC9}" destId="{81F38D7C-EE17-4111-80BF-3CFF98FB2D5D}" srcOrd="1" destOrd="0" parTransId="{30A55A0E-AAA5-4F99-BE11-1FACB537FD28}" sibTransId="{67A1D32A-3D1B-480D-B8E0-5DBD91FA7858}"/>
    <dgm:cxn modelId="{187282D6-104A-4812-AAC0-5A4C35B5C363}" type="presOf" srcId="{EE7A701B-D680-4586-93D0-302685E858CB}" destId="{73D771BC-930E-423C-87BC-8DDA57572A74}" srcOrd="0" destOrd="0" presId="urn:microsoft.com/office/officeart/2005/8/layout/hierarchy2"/>
    <dgm:cxn modelId="{9164FAD8-7E13-416F-8ADA-FA9EC9B1F579}" type="presOf" srcId="{5E790845-9382-41EF-971C-F34370BE770E}" destId="{87AF17D7-2C8F-4BD1-9C2C-DBCAA2AC19E4}" srcOrd="0" destOrd="0" presId="urn:microsoft.com/office/officeart/2005/8/layout/hierarchy2"/>
    <dgm:cxn modelId="{C5A920E9-2850-4369-ADCD-64BE6D0209E4}" type="presOf" srcId="{2DA35D4B-31BA-48AA-B24D-034C890A062F}" destId="{E9D3E3F7-6CC2-4A6B-85A7-BB1B4B3E65F8}" srcOrd="0" destOrd="0" presId="urn:microsoft.com/office/officeart/2005/8/layout/hierarchy2"/>
    <dgm:cxn modelId="{674315EA-25C1-454D-A2F1-3E8028F54F94}" type="presOf" srcId="{CB418E2F-05DD-4757-851A-C67E14A4D201}" destId="{53E7F433-2E15-4D05-B60A-A954FB10B0DA}" srcOrd="1" destOrd="0" presId="urn:microsoft.com/office/officeart/2005/8/layout/hierarchy2"/>
    <dgm:cxn modelId="{54F256FA-E35F-43BE-8FAE-C8CECBAEB2AA}" type="presOf" srcId="{4BF51C1D-978B-4657-AFDD-1126CC7CA572}" destId="{11569743-D0E6-47F4-A505-A72629EB72E5}" srcOrd="1" destOrd="0" presId="urn:microsoft.com/office/officeart/2005/8/layout/hierarchy2"/>
    <dgm:cxn modelId="{786C6FFF-502F-4378-970F-10CBF1008A6F}" srcId="{59C51AD3-79CF-4F44-9F2A-93675845A466}" destId="{7FCFFB1A-8EC7-4CDC-8A19-B726FD628CEB}" srcOrd="0" destOrd="0" parTransId="{4BF51C1D-978B-4657-AFDD-1126CC7CA572}" sibTransId="{DF3779DA-C9D2-4509-BB68-2F4A6E80A5C7}"/>
    <dgm:cxn modelId="{9C28E608-2F23-4580-8E48-F3D05BF57779}" type="presParOf" srcId="{EF7A5A75-0852-45A7-B68F-3FC0AE10E927}" destId="{D0D422E2-2CBB-4813-9188-F54132A175C1}" srcOrd="0" destOrd="0" presId="urn:microsoft.com/office/officeart/2005/8/layout/hierarchy2"/>
    <dgm:cxn modelId="{4CD7D879-5E2F-45A4-8770-B2F452121DD7}" type="presParOf" srcId="{D0D422E2-2CBB-4813-9188-F54132A175C1}" destId="{513FC0D0-C147-4764-BC93-6DDC47139397}" srcOrd="0" destOrd="0" presId="urn:microsoft.com/office/officeart/2005/8/layout/hierarchy2"/>
    <dgm:cxn modelId="{85FA8775-D962-4650-AAFA-6A4FF2A34DD5}" type="presParOf" srcId="{D0D422E2-2CBB-4813-9188-F54132A175C1}" destId="{7DE853DD-A3B5-44F9-AF42-447801D8767F}" srcOrd="1" destOrd="0" presId="urn:microsoft.com/office/officeart/2005/8/layout/hierarchy2"/>
    <dgm:cxn modelId="{17CD9C8B-0E47-4A76-B19E-03F1306675F9}" type="presParOf" srcId="{7DE853DD-A3B5-44F9-AF42-447801D8767F}" destId="{73D771BC-930E-423C-87BC-8DDA57572A74}" srcOrd="0" destOrd="0" presId="urn:microsoft.com/office/officeart/2005/8/layout/hierarchy2"/>
    <dgm:cxn modelId="{E02EFB4F-0D26-4CB7-A956-DFDCFD42E6A5}" type="presParOf" srcId="{73D771BC-930E-423C-87BC-8DDA57572A74}" destId="{451864AB-3AEA-4F3C-958A-974B5C902612}" srcOrd="0" destOrd="0" presId="urn:microsoft.com/office/officeart/2005/8/layout/hierarchy2"/>
    <dgm:cxn modelId="{1F982E24-FB41-49AB-B6E2-05988EEBFAC8}" type="presParOf" srcId="{7DE853DD-A3B5-44F9-AF42-447801D8767F}" destId="{738A0114-3047-48C3-9917-D757669497AA}" srcOrd="1" destOrd="0" presId="urn:microsoft.com/office/officeart/2005/8/layout/hierarchy2"/>
    <dgm:cxn modelId="{335F8146-8E81-489E-B607-B9722EA934D1}" type="presParOf" srcId="{738A0114-3047-48C3-9917-D757669497AA}" destId="{E01B5B98-8691-419D-A613-E6499FE6ED23}" srcOrd="0" destOrd="0" presId="urn:microsoft.com/office/officeart/2005/8/layout/hierarchy2"/>
    <dgm:cxn modelId="{F4197D76-B8D7-4E43-9F22-C81E885C3DF3}" type="presParOf" srcId="{738A0114-3047-48C3-9917-D757669497AA}" destId="{783CE0EF-0640-4D5D-A4A3-486D6FB4653F}" srcOrd="1" destOrd="0" presId="urn:microsoft.com/office/officeart/2005/8/layout/hierarchy2"/>
    <dgm:cxn modelId="{073DCBD2-E5F7-43BE-9D4D-F59989CCA6C0}" type="presParOf" srcId="{783CE0EF-0640-4D5D-A4A3-486D6FB4653F}" destId="{1AFA7AB2-A0B4-494E-BE3E-9228C38DE57E}" srcOrd="0" destOrd="0" presId="urn:microsoft.com/office/officeart/2005/8/layout/hierarchy2"/>
    <dgm:cxn modelId="{5CF6F722-ADB5-496F-AE52-DD50B30A61CD}" type="presParOf" srcId="{1AFA7AB2-A0B4-494E-BE3E-9228C38DE57E}" destId="{87671D41-3176-4702-A724-0D5C9B64AAC2}" srcOrd="0" destOrd="0" presId="urn:microsoft.com/office/officeart/2005/8/layout/hierarchy2"/>
    <dgm:cxn modelId="{B6969F88-F2D5-4A5D-96F5-134B1C4960D6}" type="presParOf" srcId="{783CE0EF-0640-4D5D-A4A3-486D6FB4653F}" destId="{44900060-82CF-451E-ACA5-0D42F3C91C66}" srcOrd="1" destOrd="0" presId="urn:microsoft.com/office/officeart/2005/8/layout/hierarchy2"/>
    <dgm:cxn modelId="{1CE08820-51CF-4F38-8D17-FB76BBCC77C0}" type="presParOf" srcId="{44900060-82CF-451E-ACA5-0D42F3C91C66}" destId="{87AF17D7-2C8F-4BD1-9C2C-DBCAA2AC19E4}" srcOrd="0" destOrd="0" presId="urn:microsoft.com/office/officeart/2005/8/layout/hierarchy2"/>
    <dgm:cxn modelId="{25A361AF-70A6-457D-85BC-AE4DD7FD2495}" type="presParOf" srcId="{44900060-82CF-451E-ACA5-0D42F3C91C66}" destId="{22C85155-7A2A-46C4-8E39-E7AC41B7CC93}" srcOrd="1" destOrd="0" presId="urn:microsoft.com/office/officeart/2005/8/layout/hierarchy2"/>
    <dgm:cxn modelId="{A999C477-7FA7-4792-9A86-E4CD15D13AEA}" type="presParOf" srcId="{22C85155-7A2A-46C4-8E39-E7AC41B7CC93}" destId="{4BFCDE16-1B2B-48AB-8375-C221607FF660}" srcOrd="0" destOrd="0" presId="urn:microsoft.com/office/officeart/2005/8/layout/hierarchy2"/>
    <dgm:cxn modelId="{72000830-6771-4C71-A25C-6EFC5E0FB049}" type="presParOf" srcId="{4BFCDE16-1B2B-48AB-8375-C221607FF660}" destId="{4063A447-56CD-48A5-84F3-BEFC4EEB715E}" srcOrd="0" destOrd="0" presId="urn:microsoft.com/office/officeart/2005/8/layout/hierarchy2"/>
    <dgm:cxn modelId="{B1A519FE-DFB0-45FA-B03B-27C01AF25521}" type="presParOf" srcId="{22C85155-7A2A-46C4-8E39-E7AC41B7CC93}" destId="{C130A98E-5E3E-476F-A792-0403CD84FF76}" srcOrd="1" destOrd="0" presId="urn:microsoft.com/office/officeart/2005/8/layout/hierarchy2"/>
    <dgm:cxn modelId="{C66EC9B8-A62F-4952-8A34-2F51D405E035}" type="presParOf" srcId="{C130A98E-5E3E-476F-A792-0403CD84FF76}" destId="{3185C017-AF22-487C-A431-D5D26903E6D2}" srcOrd="0" destOrd="0" presId="urn:microsoft.com/office/officeart/2005/8/layout/hierarchy2"/>
    <dgm:cxn modelId="{969B031B-BC4D-470F-95EC-558F928DE57F}" type="presParOf" srcId="{C130A98E-5E3E-476F-A792-0403CD84FF76}" destId="{1D52DE59-1901-4E32-B0DA-91C04F525936}" srcOrd="1" destOrd="0" presId="urn:microsoft.com/office/officeart/2005/8/layout/hierarchy2"/>
    <dgm:cxn modelId="{2DED001D-9DB7-47A7-8E9B-EDD5771DCE00}" type="presParOf" srcId="{22C85155-7A2A-46C4-8E39-E7AC41B7CC93}" destId="{E9D3E3F7-6CC2-4A6B-85A7-BB1B4B3E65F8}" srcOrd="2" destOrd="0" presId="urn:microsoft.com/office/officeart/2005/8/layout/hierarchy2"/>
    <dgm:cxn modelId="{D6F9D842-717E-466A-8E0A-2F7067FDD79D}" type="presParOf" srcId="{E9D3E3F7-6CC2-4A6B-85A7-BB1B4B3E65F8}" destId="{C787F07A-BED1-48AE-9081-11C3CAA52AD6}" srcOrd="0" destOrd="0" presId="urn:microsoft.com/office/officeart/2005/8/layout/hierarchy2"/>
    <dgm:cxn modelId="{5917EC98-FEE1-46D1-AC65-82C238C7EB99}" type="presParOf" srcId="{22C85155-7A2A-46C4-8E39-E7AC41B7CC93}" destId="{32646B7F-4CE8-4DA9-B8B3-676D7CA3B536}" srcOrd="3" destOrd="0" presId="urn:microsoft.com/office/officeart/2005/8/layout/hierarchy2"/>
    <dgm:cxn modelId="{0D2C691D-6E0A-45E4-B8D4-93797819CA32}" type="presParOf" srcId="{32646B7F-4CE8-4DA9-B8B3-676D7CA3B536}" destId="{711CF38E-9F69-4143-8324-EE655BEE70D1}" srcOrd="0" destOrd="0" presId="urn:microsoft.com/office/officeart/2005/8/layout/hierarchy2"/>
    <dgm:cxn modelId="{EF459BB1-D75D-4510-AA5F-7F1794E80E81}" type="presParOf" srcId="{32646B7F-4CE8-4DA9-B8B3-676D7CA3B536}" destId="{67E40D18-38AB-46B8-BBFA-FE5795CA9DFF}" srcOrd="1" destOrd="0" presId="urn:microsoft.com/office/officeart/2005/8/layout/hierarchy2"/>
    <dgm:cxn modelId="{DA582927-76EB-4E33-A73C-91176028EFB8}" type="presParOf" srcId="{783CE0EF-0640-4D5D-A4A3-486D6FB4653F}" destId="{5A2F3C7C-68B8-43FA-A9C3-FCC3EBE342DE}" srcOrd="2" destOrd="0" presId="urn:microsoft.com/office/officeart/2005/8/layout/hierarchy2"/>
    <dgm:cxn modelId="{D0955907-3C19-464C-96EB-0E197FFCDBCC}" type="presParOf" srcId="{5A2F3C7C-68B8-43FA-A9C3-FCC3EBE342DE}" destId="{05F1892B-D3EE-41D9-945C-86B5FD3128C8}" srcOrd="0" destOrd="0" presId="urn:microsoft.com/office/officeart/2005/8/layout/hierarchy2"/>
    <dgm:cxn modelId="{D51ED1E4-4C71-4309-AA57-734A2937B941}" type="presParOf" srcId="{783CE0EF-0640-4D5D-A4A3-486D6FB4653F}" destId="{538D72AF-0836-4702-BE07-B8DE763E0A3D}" srcOrd="3" destOrd="0" presId="urn:microsoft.com/office/officeart/2005/8/layout/hierarchy2"/>
    <dgm:cxn modelId="{830C7C7B-0815-4004-87F0-7F6E256BE2E6}" type="presParOf" srcId="{538D72AF-0836-4702-BE07-B8DE763E0A3D}" destId="{2CE60A58-1E14-40F3-9160-B509E0CBF44A}" srcOrd="0" destOrd="0" presId="urn:microsoft.com/office/officeart/2005/8/layout/hierarchy2"/>
    <dgm:cxn modelId="{75AAF75F-FBBB-42A4-A071-A77B6C4DFBF1}" type="presParOf" srcId="{538D72AF-0836-4702-BE07-B8DE763E0A3D}" destId="{DE26EB8F-007D-435F-85BE-FD87AAA44ED1}" srcOrd="1" destOrd="0" presId="urn:microsoft.com/office/officeart/2005/8/layout/hierarchy2"/>
    <dgm:cxn modelId="{F891964C-488A-4F0C-855C-339D624AC9DD}" type="presParOf" srcId="{DE26EB8F-007D-435F-85BE-FD87AAA44ED1}" destId="{BC5E1A06-994F-4208-A687-CD2857281066}" srcOrd="0" destOrd="0" presId="urn:microsoft.com/office/officeart/2005/8/layout/hierarchy2"/>
    <dgm:cxn modelId="{D2A11F28-049C-4307-9209-85D78205FE0F}" type="presParOf" srcId="{BC5E1A06-994F-4208-A687-CD2857281066}" destId="{6AD65666-8C72-41CF-B682-AA922EBCC09B}" srcOrd="0" destOrd="0" presId="urn:microsoft.com/office/officeart/2005/8/layout/hierarchy2"/>
    <dgm:cxn modelId="{D5972FA3-4538-40C9-9F87-1E371919AF17}" type="presParOf" srcId="{DE26EB8F-007D-435F-85BE-FD87AAA44ED1}" destId="{D15DBC8B-B96E-4B05-ABCA-80888B8F15F3}" srcOrd="1" destOrd="0" presId="urn:microsoft.com/office/officeart/2005/8/layout/hierarchy2"/>
    <dgm:cxn modelId="{242607C4-B0C3-4DE1-A366-FBD71F0688B8}" type="presParOf" srcId="{D15DBC8B-B96E-4B05-ABCA-80888B8F15F3}" destId="{94602BB8-A712-4DEC-9F0B-1DFF71FEEBCF}" srcOrd="0" destOrd="0" presId="urn:microsoft.com/office/officeart/2005/8/layout/hierarchy2"/>
    <dgm:cxn modelId="{B7873591-28C8-4210-8658-737421371154}" type="presParOf" srcId="{D15DBC8B-B96E-4B05-ABCA-80888B8F15F3}" destId="{47C6F1AF-64EE-4294-91DA-8545A84FCA7C}" srcOrd="1" destOrd="0" presId="urn:microsoft.com/office/officeart/2005/8/layout/hierarchy2"/>
    <dgm:cxn modelId="{B85CD00D-8145-4D5D-A88E-031B3235EDEE}" type="presParOf" srcId="{DE26EB8F-007D-435F-85BE-FD87AAA44ED1}" destId="{372AD65F-B6D5-4CC5-B9E4-0605B9539CB2}" srcOrd="2" destOrd="0" presId="urn:microsoft.com/office/officeart/2005/8/layout/hierarchy2"/>
    <dgm:cxn modelId="{7CE20229-663B-4E5C-AD9F-059606254B1B}" type="presParOf" srcId="{372AD65F-B6D5-4CC5-B9E4-0605B9539CB2}" destId="{B16B5352-2DE3-4CC8-9BFB-3D31B29C6BE2}" srcOrd="0" destOrd="0" presId="urn:microsoft.com/office/officeart/2005/8/layout/hierarchy2"/>
    <dgm:cxn modelId="{33F9D4C2-C3D6-4EEC-A140-F079141BD089}" type="presParOf" srcId="{DE26EB8F-007D-435F-85BE-FD87AAA44ED1}" destId="{AE5A7D8E-9D74-4FAB-9A7D-323520B1C12A}" srcOrd="3" destOrd="0" presId="urn:microsoft.com/office/officeart/2005/8/layout/hierarchy2"/>
    <dgm:cxn modelId="{D519D2E2-699A-41FD-B61F-7280B5518853}" type="presParOf" srcId="{AE5A7D8E-9D74-4FAB-9A7D-323520B1C12A}" destId="{62D64A1B-F1F1-4929-9333-EB1E68F549E3}" srcOrd="0" destOrd="0" presId="urn:microsoft.com/office/officeart/2005/8/layout/hierarchy2"/>
    <dgm:cxn modelId="{F61660F6-B387-4B53-85F7-00F860968811}" type="presParOf" srcId="{AE5A7D8E-9D74-4FAB-9A7D-323520B1C12A}" destId="{E0CB3313-23E6-44EC-B03F-EDF2D3E1BCB6}" srcOrd="1" destOrd="0" presId="urn:microsoft.com/office/officeart/2005/8/layout/hierarchy2"/>
    <dgm:cxn modelId="{58EFA49D-0542-400C-B836-A47DB959C1A5}" type="presParOf" srcId="{7DE853DD-A3B5-44F9-AF42-447801D8767F}" destId="{52A8B1F3-E2B6-430D-8FDF-2544870F45DF}" srcOrd="2" destOrd="0" presId="urn:microsoft.com/office/officeart/2005/8/layout/hierarchy2"/>
    <dgm:cxn modelId="{2929EDAA-F370-4C47-A0A3-5D615276B6F9}" type="presParOf" srcId="{52A8B1F3-E2B6-430D-8FDF-2544870F45DF}" destId="{605919D9-4FE8-4A11-BE22-6A09AB51CAF9}" srcOrd="0" destOrd="0" presId="urn:microsoft.com/office/officeart/2005/8/layout/hierarchy2"/>
    <dgm:cxn modelId="{73D06F3C-8D2B-4357-8C1C-92EAF0E948EE}" type="presParOf" srcId="{7DE853DD-A3B5-44F9-AF42-447801D8767F}" destId="{A5A47617-0A0A-45C5-B157-04B9DAAB532D}" srcOrd="3" destOrd="0" presId="urn:microsoft.com/office/officeart/2005/8/layout/hierarchy2"/>
    <dgm:cxn modelId="{6F58F73E-9518-4167-82E5-177135733BDC}" type="presParOf" srcId="{A5A47617-0A0A-45C5-B157-04B9DAAB532D}" destId="{7DE41B00-1F73-4D50-8A19-4E6F71C83D4E}" srcOrd="0" destOrd="0" presId="urn:microsoft.com/office/officeart/2005/8/layout/hierarchy2"/>
    <dgm:cxn modelId="{ED075A44-ABA8-4AF8-9558-BD46F600FDAF}" type="presParOf" srcId="{A5A47617-0A0A-45C5-B157-04B9DAAB532D}" destId="{A820FF0F-B50E-4D62-9C97-62A93C40ECE2}" srcOrd="1" destOrd="0" presId="urn:microsoft.com/office/officeart/2005/8/layout/hierarchy2"/>
    <dgm:cxn modelId="{D1DB24D6-9710-4243-8290-1F084225288C}" type="presParOf" srcId="{A820FF0F-B50E-4D62-9C97-62A93C40ECE2}" destId="{C299E2D0-1186-42BB-BE6A-8882842059FE}" srcOrd="0" destOrd="0" presId="urn:microsoft.com/office/officeart/2005/8/layout/hierarchy2"/>
    <dgm:cxn modelId="{A7C50622-C3D3-49DD-BFFB-30A9595DA02C}" type="presParOf" srcId="{C299E2D0-1186-42BB-BE6A-8882842059FE}" destId="{11569743-D0E6-47F4-A505-A72629EB72E5}" srcOrd="0" destOrd="0" presId="urn:microsoft.com/office/officeart/2005/8/layout/hierarchy2"/>
    <dgm:cxn modelId="{7CCA2668-87B8-43E5-AE70-6E48314D0FCE}" type="presParOf" srcId="{A820FF0F-B50E-4D62-9C97-62A93C40ECE2}" destId="{1E4C9D59-5E81-48E2-9CDB-56A825D3BDBD}" srcOrd="1" destOrd="0" presId="urn:microsoft.com/office/officeart/2005/8/layout/hierarchy2"/>
    <dgm:cxn modelId="{D0948E67-31B1-402B-A9A2-83D6F14C6E84}" type="presParOf" srcId="{1E4C9D59-5E81-48E2-9CDB-56A825D3BDBD}" destId="{F3CE5BF0-C0CC-4C68-9A91-A1ED4DCC11B2}" srcOrd="0" destOrd="0" presId="urn:microsoft.com/office/officeart/2005/8/layout/hierarchy2"/>
    <dgm:cxn modelId="{53A0F1D5-6E72-4950-ACC3-93E7EDDAD35C}" type="presParOf" srcId="{1E4C9D59-5E81-48E2-9CDB-56A825D3BDBD}" destId="{AF27AD92-D14F-4ACB-A56E-D122D5F9FD39}" srcOrd="1" destOrd="0" presId="urn:microsoft.com/office/officeart/2005/8/layout/hierarchy2"/>
    <dgm:cxn modelId="{608E1748-3B8F-4687-8B79-3511ED0F1B95}" type="presParOf" srcId="{AF27AD92-D14F-4ACB-A56E-D122D5F9FD39}" destId="{D6EEE0A5-9EC2-4988-A05E-DF0341BB38EE}" srcOrd="0" destOrd="0" presId="urn:microsoft.com/office/officeart/2005/8/layout/hierarchy2"/>
    <dgm:cxn modelId="{FAFB824C-4A9D-4F6A-8787-17895AF0651E}" type="presParOf" srcId="{D6EEE0A5-9EC2-4988-A05E-DF0341BB38EE}" destId="{640CDA9D-891D-4EB9-AEE2-D2A2180F8287}" srcOrd="0" destOrd="0" presId="urn:microsoft.com/office/officeart/2005/8/layout/hierarchy2"/>
    <dgm:cxn modelId="{A06ECA77-EB7D-4C2F-94AB-7461D7E8AC7C}" type="presParOf" srcId="{AF27AD92-D14F-4ACB-A56E-D122D5F9FD39}" destId="{CC0A29E9-B648-4348-8396-03C6C279E5F2}" srcOrd="1" destOrd="0" presId="urn:microsoft.com/office/officeart/2005/8/layout/hierarchy2"/>
    <dgm:cxn modelId="{26DC6BC7-344E-4035-8F8E-90A46F6DB96B}" type="presParOf" srcId="{CC0A29E9-B648-4348-8396-03C6C279E5F2}" destId="{9D44C649-B33B-4A3A-A5E7-1553AA42B027}" srcOrd="0" destOrd="0" presId="urn:microsoft.com/office/officeart/2005/8/layout/hierarchy2"/>
    <dgm:cxn modelId="{389F0DCD-4F8E-42D2-A3D6-0CD91A324179}" type="presParOf" srcId="{CC0A29E9-B648-4348-8396-03C6C279E5F2}" destId="{A190038F-F8A9-407C-ADB8-6FBA035776C6}" srcOrd="1" destOrd="0" presId="urn:microsoft.com/office/officeart/2005/8/layout/hierarchy2"/>
    <dgm:cxn modelId="{F4A77F5C-661A-4B9B-8365-5BF8AAA8894E}" type="presParOf" srcId="{AF27AD92-D14F-4ACB-A56E-D122D5F9FD39}" destId="{B4FD5FCB-1E57-45D6-9030-37832A5C4872}" srcOrd="2" destOrd="0" presId="urn:microsoft.com/office/officeart/2005/8/layout/hierarchy2"/>
    <dgm:cxn modelId="{1EB5050D-57A5-4CF9-B40C-CF95CE388126}" type="presParOf" srcId="{B4FD5FCB-1E57-45D6-9030-37832A5C4872}" destId="{E85EA3D5-1663-4CCB-A02C-9067ADE74D2A}" srcOrd="0" destOrd="0" presId="urn:microsoft.com/office/officeart/2005/8/layout/hierarchy2"/>
    <dgm:cxn modelId="{FA9EB620-4CC8-4467-9868-E555B1541E3D}" type="presParOf" srcId="{AF27AD92-D14F-4ACB-A56E-D122D5F9FD39}" destId="{6632AD15-B4D8-49D1-BE3F-BECB62F6A5D6}" srcOrd="3" destOrd="0" presId="urn:microsoft.com/office/officeart/2005/8/layout/hierarchy2"/>
    <dgm:cxn modelId="{15CA98D0-E5D5-44E7-99AC-588B1E57407C}" type="presParOf" srcId="{6632AD15-B4D8-49D1-BE3F-BECB62F6A5D6}" destId="{5D12C01B-D69A-4775-B895-22DF43C3DABA}" srcOrd="0" destOrd="0" presId="urn:microsoft.com/office/officeart/2005/8/layout/hierarchy2"/>
    <dgm:cxn modelId="{C36C3B4D-8C26-4650-908D-5B4C6BBA9AED}" type="presParOf" srcId="{6632AD15-B4D8-49D1-BE3F-BECB62F6A5D6}" destId="{EA157B94-44CE-458B-960A-74131A14D17A}" srcOrd="1" destOrd="0" presId="urn:microsoft.com/office/officeart/2005/8/layout/hierarchy2"/>
    <dgm:cxn modelId="{BC49F53A-CC76-4532-A77E-65297E8A8079}" type="presParOf" srcId="{A820FF0F-B50E-4D62-9C97-62A93C40ECE2}" destId="{D26684AB-DE17-493C-8BA1-AA12E74DC354}" srcOrd="2" destOrd="0" presId="urn:microsoft.com/office/officeart/2005/8/layout/hierarchy2"/>
    <dgm:cxn modelId="{54522B82-DFC8-4794-8171-B502E373CA5E}" type="presParOf" srcId="{D26684AB-DE17-493C-8BA1-AA12E74DC354}" destId="{53E7F433-2E15-4D05-B60A-A954FB10B0DA}" srcOrd="0" destOrd="0" presId="urn:microsoft.com/office/officeart/2005/8/layout/hierarchy2"/>
    <dgm:cxn modelId="{FF51FA04-AFD6-4101-BC81-F565C2A12997}" type="presParOf" srcId="{A820FF0F-B50E-4D62-9C97-62A93C40ECE2}" destId="{2CC163FD-8571-41A6-8B8E-2B3698F3C443}" srcOrd="3" destOrd="0" presId="urn:microsoft.com/office/officeart/2005/8/layout/hierarchy2"/>
    <dgm:cxn modelId="{9D289B9C-6ABF-47F7-91CA-71A5C9E64B87}" type="presParOf" srcId="{2CC163FD-8571-41A6-8B8E-2B3698F3C443}" destId="{247B51C4-235E-4E8C-AAC6-590BFC46CC89}" srcOrd="0" destOrd="0" presId="urn:microsoft.com/office/officeart/2005/8/layout/hierarchy2"/>
    <dgm:cxn modelId="{9472EE83-4CF6-449B-AA55-A36B9309D328}" type="presParOf" srcId="{2CC163FD-8571-41A6-8B8E-2B3698F3C443}" destId="{054E9B33-2BDF-4F60-B363-14D953F56FEC}" srcOrd="1" destOrd="0" presId="urn:microsoft.com/office/officeart/2005/8/layout/hierarchy2"/>
    <dgm:cxn modelId="{C525FFD0-2479-480E-8064-0D54E2573B9E}" type="presParOf" srcId="{054E9B33-2BDF-4F60-B363-14D953F56FEC}" destId="{7D6B9B5F-5AB7-439A-A8AF-1BD388C22D4E}" srcOrd="0" destOrd="0" presId="urn:microsoft.com/office/officeart/2005/8/layout/hierarchy2"/>
    <dgm:cxn modelId="{6DD6DDB7-71C3-48CA-950A-B2040629A60B}" type="presParOf" srcId="{7D6B9B5F-5AB7-439A-A8AF-1BD388C22D4E}" destId="{E3219E70-7E4E-4F94-9B92-E972A01182B8}" srcOrd="0" destOrd="0" presId="urn:microsoft.com/office/officeart/2005/8/layout/hierarchy2"/>
    <dgm:cxn modelId="{4F01C346-7BA7-4DB0-925B-010045E4F2A6}" type="presParOf" srcId="{054E9B33-2BDF-4F60-B363-14D953F56FEC}" destId="{DB74DD27-5EAD-4210-BE39-DE17DDC55ACB}" srcOrd="1" destOrd="0" presId="urn:microsoft.com/office/officeart/2005/8/layout/hierarchy2"/>
    <dgm:cxn modelId="{CBA7F80F-BE19-4098-9AE0-0878C27BA322}" type="presParOf" srcId="{DB74DD27-5EAD-4210-BE39-DE17DDC55ACB}" destId="{B4F89860-28CB-4CEA-AF99-A3F71E9C1C49}" srcOrd="0" destOrd="0" presId="urn:microsoft.com/office/officeart/2005/8/layout/hierarchy2"/>
    <dgm:cxn modelId="{A01DC865-8897-4B65-8FFB-89909F18CA49}" type="presParOf" srcId="{DB74DD27-5EAD-4210-BE39-DE17DDC55ACB}" destId="{57B96BF4-4000-4E42-918C-0FCFFF56AB98}" srcOrd="1" destOrd="0" presId="urn:microsoft.com/office/officeart/2005/8/layout/hierarchy2"/>
    <dgm:cxn modelId="{10332AEC-CA61-49AD-BE81-5F11C38CFA5A}" type="presParOf" srcId="{054E9B33-2BDF-4F60-B363-14D953F56FEC}" destId="{C72EDFF4-D958-45A0-9C7E-383553083401}" srcOrd="2" destOrd="0" presId="urn:microsoft.com/office/officeart/2005/8/layout/hierarchy2"/>
    <dgm:cxn modelId="{3EEFAE2E-6E6F-4B17-A71C-8CFF66F7E272}" type="presParOf" srcId="{C72EDFF4-D958-45A0-9C7E-383553083401}" destId="{33875DAF-B3BB-43F9-9F96-E9DF6E760175}" srcOrd="0" destOrd="0" presId="urn:microsoft.com/office/officeart/2005/8/layout/hierarchy2"/>
    <dgm:cxn modelId="{361DE0DB-3189-40E3-8617-2ADA0E63BFE8}" type="presParOf" srcId="{054E9B33-2BDF-4F60-B363-14D953F56FEC}" destId="{D1076A02-B278-4AFA-ADF1-A99026264411}" srcOrd="3" destOrd="0" presId="urn:microsoft.com/office/officeart/2005/8/layout/hierarchy2"/>
    <dgm:cxn modelId="{F1073A65-F811-4247-906D-B8DFAC3AFC1C}" type="presParOf" srcId="{D1076A02-B278-4AFA-ADF1-A99026264411}" destId="{E57C80AF-66A7-469B-A622-B8BECBE4D781}" srcOrd="0" destOrd="0" presId="urn:microsoft.com/office/officeart/2005/8/layout/hierarchy2"/>
    <dgm:cxn modelId="{9C7DA96A-BAD6-4202-BE96-34AB8BF55308}" type="presParOf" srcId="{D1076A02-B278-4AFA-ADF1-A99026264411}" destId="{5D06E446-B50C-459E-8C95-603FA54B3D2F}"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FC0D0-C147-4764-BC93-6DDC47139397}">
      <dsp:nvSpPr>
        <dsp:cNvPr id="0" name=""/>
        <dsp:cNvSpPr/>
      </dsp:nvSpPr>
      <dsp:spPr>
        <a:xfrm>
          <a:off x="1006144" y="1034808"/>
          <a:ext cx="540001" cy="741210"/>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CH" sz="1400" kern="1200" dirty="0"/>
        </a:p>
      </dsp:txBody>
      <dsp:txXfrm>
        <a:off x="1021960" y="1050624"/>
        <a:ext cx="508369" cy="709578"/>
      </dsp:txXfrm>
    </dsp:sp>
    <dsp:sp modelId="{73D771BC-930E-423C-87BC-8DDA57572A74}">
      <dsp:nvSpPr>
        <dsp:cNvPr id="0" name=""/>
        <dsp:cNvSpPr/>
      </dsp:nvSpPr>
      <dsp:spPr>
        <a:xfrm rot="19304291">
          <a:off x="1426457" y="1036646"/>
          <a:ext cx="1114361" cy="47460"/>
        </a:xfrm>
        <a:custGeom>
          <a:avLst/>
          <a:gdLst/>
          <a:ahLst/>
          <a:cxnLst/>
          <a:rect l="0" t="0" r="0" b="0"/>
          <a:pathLst>
            <a:path>
              <a:moveTo>
                <a:pt x="0" y="23730"/>
              </a:moveTo>
              <a:lnTo>
                <a:pt x="411791" y="23730"/>
              </a:lnTo>
            </a:path>
            <a:path>
              <a:moveTo>
                <a:pt x="702569" y="23730"/>
              </a:moveTo>
              <a:lnTo>
                <a:pt x="1114361" y="23730"/>
              </a:lnTo>
            </a:path>
          </a:pathLst>
        </a:custGeom>
        <a:noFill/>
        <a:ln w="25400"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0.5</a:t>
          </a:r>
          <a:endParaRPr lang="en-CH" sz="1600" kern="1200" dirty="0"/>
        </a:p>
      </dsp:txBody>
      <dsp:txXfrm>
        <a:off x="1838249" y="921081"/>
        <a:ext cx="290778" cy="278590"/>
      </dsp:txXfrm>
    </dsp:sp>
    <dsp:sp modelId="{E01B5B98-8691-419D-A613-E6499FE6ED23}">
      <dsp:nvSpPr>
        <dsp:cNvPr id="0" name=""/>
        <dsp:cNvSpPr/>
      </dsp:nvSpPr>
      <dsp:spPr>
        <a:xfrm>
          <a:off x="2421130" y="589341"/>
          <a:ext cx="971993" cy="251996"/>
        </a:xfrm>
        <a:prstGeom prst="roundRect">
          <a:avLst>
            <a:gd name="adj" fmla="val 10000"/>
          </a:avLst>
        </a:prstGeom>
        <a:solidFill>
          <a:schemeClr val="accent1">
            <a:hueOff val="0"/>
            <a:satOff val="0"/>
            <a:lumOff val="0"/>
            <a:alphaOff val="0"/>
          </a:schemeClr>
        </a:solidFill>
        <a:ln w="254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 </a:t>
          </a:r>
          <a:endParaRPr lang="en-CH" sz="1400" kern="1200" dirty="0"/>
        </a:p>
      </dsp:txBody>
      <dsp:txXfrm>
        <a:off x="2428511" y="596722"/>
        <a:ext cx="957231" cy="237234"/>
      </dsp:txXfrm>
    </dsp:sp>
    <dsp:sp modelId="{1AFA7AB2-A0B4-494E-BE3E-9228C38DE57E}">
      <dsp:nvSpPr>
        <dsp:cNvPr id="0" name=""/>
        <dsp:cNvSpPr/>
      </dsp:nvSpPr>
      <dsp:spPr>
        <a:xfrm rot="20287308">
          <a:off x="3354630" y="492442"/>
          <a:ext cx="1068966" cy="47460"/>
        </a:xfrm>
        <a:custGeom>
          <a:avLst/>
          <a:gdLst/>
          <a:ahLst/>
          <a:cxnLst/>
          <a:rect l="0" t="0" r="0" b="0"/>
          <a:pathLst>
            <a:path>
              <a:moveTo>
                <a:pt x="0" y="23730"/>
              </a:moveTo>
              <a:lnTo>
                <a:pt x="382489" y="23730"/>
              </a:lnTo>
            </a:path>
            <a:path>
              <a:moveTo>
                <a:pt x="686476" y="23730"/>
              </a:moveTo>
              <a:lnTo>
                <a:pt x="1068966" y="23730"/>
              </a:lnTo>
            </a:path>
          </a:pathLst>
        </a:custGeom>
        <a:noFill/>
        <a:ln w="25400"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0.9</a:t>
          </a:r>
          <a:endParaRPr lang="en-CH" sz="1600" kern="1200" dirty="0"/>
        </a:p>
      </dsp:txBody>
      <dsp:txXfrm>
        <a:off x="3737119" y="382551"/>
        <a:ext cx="303987" cy="267241"/>
      </dsp:txXfrm>
    </dsp:sp>
    <dsp:sp modelId="{87AF17D7-2C8F-4BD1-9C2C-DBCAA2AC19E4}">
      <dsp:nvSpPr>
        <dsp:cNvPr id="0" name=""/>
        <dsp:cNvSpPr/>
      </dsp:nvSpPr>
      <dsp:spPr>
        <a:xfrm>
          <a:off x="4385101" y="197863"/>
          <a:ext cx="1054890" cy="238284"/>
        </a:xfrm>
        <a:prstGeom prst="roundRect">
          <a:avLst>
            <a:gd name="adj" fmla="val 10000"/>
          </a:avLst>
        </a:prstGeom>
        <a:solidFill>
          <a:schemeClr val="accent1">
            <a:hueOff val="0"/>
            <a:satOff val="0"/>
            <a:lumOff val="0"/>
            <a:alphaOff val="0"/>
          </a:schemeClr>
        </a:solidFill>
        <a:ln w="254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4392080" y="204842"/>
        <a:ext cx="1040932" cy="224326"/>
      </dsp:txXfrm>
    </dsp:sp>
    <dsp:sp modelId="{4BFCDE16-1B2B-48AB-8375-C221607FF660}">
      <dsp:nvSpPr>
        <dsp:cNvPr id="0" name=""/>
        <dsp:cNvSpPr/>
      </dsp:nvSpPr>
      <dsp:spPr>
        <a:xfrm rot="21163010">
          <a:off x="5436619" y="240282"/>
          <a:ext cx="836026" cy="47460"/>
        </a:xfrm>
        <a:custGeom>
          <a:avLst/>
          <a:gdLst/>
          <a:ahLst/>
          <a:cxnLst/>
          <a:rect l="0" t="0" r="0" b="0"/>
          <a:pathLst>
            <a:path>
              <a:moveTo>
                <a:pt x="0" y="23730"/>
              </a:moveTo>
              <a:lnTo>
                <a:pt x="201168" y="23730"/>
              </a:lnTo>
            </a:path>
            <a:path>
              <a:moveTo>
                <a:pt x="634857" y="23730"/>
              </a:moveTo>
              <a:lnTo>
                <a:pt x="836026" y="23730"/>
              </a:lnTo>
            </a:path>
          </a:pathLst>
        </a:custGeom>
        <a:noFill/>
        <a:ln w="25400"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dirty="0"/>
            <a:t>0.026</a:t>
          </a:r>
          <a:endParaRPr lang="en-CH" sz="1400" kern="1200" dirty="0"/>
        </a:p>
      </dsp:txBody>
      <dsp:txXfrm>
        <a:off x="5637788" y="159509"/>
        <a:ext cx="433688" cy="209006"/>
      </dsp:txXfrm>
    </dsp:sp>
    <dsp:sp modelId="{3185C017-AF22-487C-A431-D5D26903E6D2}">
      <dsp:nvSpPr>
        <dsp:cNvPr id="0" name=""/>
        <dsp:cNvSpPr/>
      </dsp:nvSpPr>
      <dsp:spPr>
        <a:xfrm>
          <a:off x="6269273" y="84235"/>
          <a:ext cx="899992" cy="253568"/>
        </a:xfrm>
        <a:prstGeom prst="roundRect">
          <a:avLst>
            <a:gd name="adj" fmla="val 10000"/>
          </a:avLst>
        </a:prstGeom>
        <a:solidFill>
          <a:schemeClr val="accent1">
            <a:hueOff val="0"/>
            <a:satOff val="0"/>
            <a:lumOff val="0"/>
            <a:alphaOff val="0"/>
          </a:schemeClr>
        </a:solidFill>
        <a:ln w="254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6276700" y="91662"/>
        <a:ext cx="885138" cy="238714"/>
      </dsp:txXfrm>
    </dsp:sp>
    <dsp:sp modelId="{E9D3E3F7-6CC2-4A6B-85A7-BB1B4B3E65F8}">
      <dsp:nvSpPr>
        <dsp:cNvPr id="0" name=""/>
        <dsp:cNvSpPr/>
      </dsp:nvSpPr>
      <dsp:spPr>
        <a:xfrm rot="747579">
          <a:off x="5429991" y="384892"/>
          <a:ext cx="849283" cy="47460"/>
        </a:xfrm>
        <a:custGeom>
          <a:avLst/>
          <a:gdLst/>
          <a:ahLst/>
          <a:cxnLst/>
          <a:rect l="0" t="0" r="0" b="0"/>
          <a:pathLst>
            <a:path>
              <a:moveTo>
                <a:pt x="0" y="23730"/>
              </a:moveTo>
              <a:lnTo>
                <a:pt x="204358" y="23730"/>
              </a:lnTo>
            </a:path>
            <a:path>
              <a:moveTo>
                <a:pt x="644924" y="23730"/>
              </a:moveTo>
              <a:lnTo>
                <a:pt x="849283"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dirty="0"/>
            <a:t>0.974</a:t>
          </a:r>
          <a:endParaRPr lang="en-CH" sz="1400" kern="1200" dirty="0"/>
        </a:p>
      </dsp:txBody>
      <dsp:txXfrm>
        <a:off x="5634350" y="302462"/>
        <a:ext cx="440565" cy="212320"/>
      </dsp:txXfrm>
    </dsp:sp>
    <dsp:sp modelId="{711CF38E-9F69-4143-8324-EE655BEE70D1}">
      <dsp:nvSpPr>
        <dsp:cNvPr id="0" name=""/>
        <dsp:cNvSpPr/>
      </dsp:nvSpPr>
      <dsp:spPr>
        <a:xfrm>
          <a:off x="6269273" y="373456"/>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380883"/>
        <a:ext cx="885138" cy="238714"/>
      </dsp:txXfrm>
    </dsp:sp>
    <dsp:sp modelId="{5A2F3C7C-68B8-43FA-A9C3-FCC3EBE342DE}">
      <dsp:nvSpPr>
        <dsp:cNvPr id="0" name=""/>
        <dsp:cNvSpPr/>
      </dsp:nvSpPr>
      <dsp:spPr>
        <a:xfrm rot="1107676">
          <a:off x="3366215" y="857191"/>
          <a:ext cx="1045795" cy="47460"/>
        </a:xfrm>
        <a:custGeom>
          <a:avLst/>
          <a:gdLst/>
          <a:ahLst/>
          <a:cxnLst/>
          <a:rect l="0" t="0" r="0" b="0"/>
          <a:pathLst>
            <a:path>
              <a:moveTo>
                <a:pt x="0" y="23730"/>
              </a:moveTo>
              <a:lnTo>
                <a:pt x="374198" y="23730"/>
              </a:lnTo>
            </a:path>
            <a:path>
              <a:moveTo>
                <a:pt x="671597" y="23730"/>
              </a:moveTo>
              <a:lnTo>
                <a:pt x="1045795"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0.1</a:t>
          </a:r>
          <a:endParaRPr lang="en-CH" sz="1600" kern="1200" dirty="0"/>
        </a:p>
      </dsp:txBody>
      <dsp:txXfrm>
        <a:off x="3740413" y="750197"/>
        <a:ext cx="297398" cy="261448"/>
      </dsp:txXfrm>
    </dsp:sp>
    <dsp:sp modelId="{2CE60A58-1E14-40F3-9160-B509E0CBF44A}">
      <dsp:nvSpPr>
        <dsp:cNvPr id="0" name=""/>
        <dsp:cNvSpPr/>
      </dsp:nvSpPr>
      <dsp:spPr>
        <a:xfrm>
          <a:off x="4385101" y="927362"/>
          <a:ext cx="1054890" cy="238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4392080" y="934341"/>
        <a:ext cx="1040932" cy="224326"/>
      </dsp:txXfrm>
    </dsp:sp>
    <dsp:sp modelId="{BC5E1A06-994F-4208-A687-CD2857281066}">
      <dsp:nvSpPr>
        <dsp:cNvPr id="0" name=""/>
        <dsp:cNvSpPr/>
      </dsp:nvSpPr>
      <dsp:spPr>
        <a:xfrm rot="20859220">
          <a:off x="5430176" y="932017"/>
          <a:ext cx="848914" cy="47460"/>
        </a:xfrm>
        <a:custGeom>
          <a:avLst/>
          <a:gdLst/>
          <a:ahLst/>
          <a:cxnLst/>
          <a:rect l="0" t="0" r="0" b="0"/>
          <a:pathLst>
            <a:path>
              <a:moveTo>
                <a:pt x="0" y="23730"/>
              </a:moveTo>
              <a:lnTo>
                <a:pt x="848914"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10" y="934524"/>
        <a:ext cx="42445" cy="42445"/>
      </dsp:txXfrm>
    </dsp:sp>
    <dsp:sp modelId="{94602BB8-A712-4DEC-9F0B-1DFF71FEEBCF}">
      <dsp:nvSpPr>
        <dsp:cNvPr id="0" name=""/>
        <dsp:cNvSpPr/>
      </dsp:nvSpPr>
      <dsp:spPr>
        <a:xfrm>
          <a:off x="6269273" y="73820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 </a:t>
          </a:r>
          <a:endParaRPr lang="en-CH" sz="1400" kern="1200" dirty="0"/>
        </a:p>
      </dsp:txBody>
      <dsp:txXfrm>
        <a:off x="6276700" y="745632"/>
        <a:ext cx="885138" cy="238714"/>
      </dsp:txXfrm>
    </dsp:sp>
    <dsp:sp modelId="{372AD65F-B6D5-4CC5-B9E4-0605B9539CB2}">
      <dsp:nvSpPr>
        <dsp:cNvPr id="0" name=""/>
        <dsp:cNvSpPr/>
      </dsp:nvSpPr>
      <dsp:spPr>
        <a:xfrm rot="747579">
          <a:off x="5429991" y="1114392"/>
          <a:ext cx="849283" cy="47460"/>
        </a:xfrm>
        <a:custGeom>
          <a:avLst/>
          <a:gdLst/>
          <a:ahLst/>
          <a:cxnLst/>
          <a:rect l="0" t="0" r="0" b="0"/>
          <a:pathLst>
            <a:path>
              <a:moveTo>
                <a:pt x="0" y="23730"/>
              </a:moveTo>
              <a:lnTo>
                <a:pt x="849283"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01" y="1116890"/>
        <a:ext cx="42464" cy="42464"/>
      </dsp:txXfrm>
    </dsp:sp>
    <dsp:sp modelId="{62D64A1B-F1F1-4929-9333-EB1E68F549E3}">
      <dsp:nvSpPr>
        <dsp:cNvPr id="0" name=""/>
        <dsp:cNvSpPr/>
      </dsp:nvSpPr>
      <dsp:spPr>
        <a:xfrm>
          <a:off x="6269273" y="110295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1110382"/>
        <a:ext cx="885138" cy="238714"/>
      </dsp:txXfrm>
    </dsp:sp>
    <dsp:sp modelId="{52A8B1F3-E2B6-430D-8FDF-2544870F45DF}">
      <dsp:nvSpPr>
        <dsp:cNvPr id="0" name=""/>
        <dsp:cNvSpPr/>
      </dsp:nvSpPr>
      <dsp:spPr>
        <a:xfrm rot="2478514">
          <a:off x="1401220" y="1766145"/>
          <a:ext cx="1164835" cy="47460"/>
        </a:xfrm>
        <a:custGeom>
          <a:avLst/>
          <a:gdLst/>
          <a:ahLst/>
          <a:cxnLst/>
          <a:rect l="0" t="0" r="0" b="0"/>
          <a:pathLst>
            <a:path>
              <a:moveTo>
                <a:pt x="0" y="23730"/>
              </a:moveTo>
              <a:lnTo>
                <a:pt x="430443" y="23730"/>
              </a:lnTo>
            </a:path>
            <a:path>
              <a:moveTo>
                <a:pt x="734392" y="23730"/>
              </a:moveTo>
              <a:lnTo>
                <a:pt x="1164835" y="237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0.5</a:t>
          </a:r>
          <a:endParaRPr lang="en-CH" sz="1600" kern="1200" dirty="0"/>
        </a:p>
      </dsp:txBody>
      <dsp:txXfrm>
        <a:off x="1831663" y="1644271"/>
        <a:ext cx="303949" cy="291208"/>
      </dsp:txXfrm>
    </dsp:sp>
    <dsp:sp modelId="{7DE41B00-1F73-4D50-8A19-4E6F71C83D4E}">
      <dsp:nvSpPr>
        <dsp:cNvPr id="0" name=""/>
        <dsp:cNvSpPr/>
      </dsp:nvSpPr>
      <dsp:spPr>
        <a:xfrm>
          <a:off x="2421130" y="2048340"/>
          <a:ext cx="971993" cy="2519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2428511" y="2055721"/>
        <a:ext cx="957231" cy="237234"/>
      </dsp:txXfrm>
    </dsp:sp>
    <dsp:sp modelId="{C299E2D0-1186-42BB-BE6A-8882842059FE}">
      <dsp:nvSpPr>
        <dsp:cNvPr id="0" name=""/>
        <dsp:cNvSpPr/>
      </dsp:nvSpPr>
      <dsp:spPr>
        <a:xfrm rot="20287308">
          <a:off x="3354630" y="1951441"/>
          <a:ext cx="1068966" cy="47460"/>
        </a:xfrm>
        <a:custGeom>
          <a:avLst/>
          <a:gdLst/>
          <a:ahLst/>
          <a:cxnLst/>
          <a:rect l="0" t="0" r="0" b="0"/>
          <a:pathLst>
            <a:path>
              <a:moveTo>
                <a:pt x="0" y="23730"/>
              </a:moveTo>
              <a:lnTo>
                <a:pt x="1068966"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3862388" y="1948447"/>
        <a:ext cx="53448" cy="53448"/>
      </dsp:txXfrm>
    </dsp:sp>
    <dsp:sp modelId="{F3CE5BF0-C0CC-4C68-9A91-A1ED4DCC11B2}">
      <dsp:nvSpPr>
        <dsp:cNvPr id="0" name=""/>
        <dsp:cNvSpPr/>
      </dsp:nvSpPr>
      <dsp:spPr>
        <a:xfrm>
          <a:off x="4385101" y="1656862"/>
          <a:ext cx="1054890" cy="238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4392080" y="1663841"/>
        <a:ext cx="1040932" cy="224326"/>
      </dsp:txXfrm>
    </dsp:sp>
    <dsp:sp modelId="{D6EEE0A5-9EC2-4988-A05E-DF0341BB38EE}">
      <dsp:nvSpPr>
        <dsp:cNvPr id="0" name=""/>
        <dsp:cNvSpPr/>
      </dsp:nvSpPr>
      <dsp:spPr>
        <a:xfrm rot="20859220">
          <a:off x="5430176" y="1661516"/>
          <a:ext cx="848914" cy="47460"/>
        </a:xfrm>
        <a:custGeom>
          <a:avLst/>
          <a:gdLst/>
          <a:ahLst/>
          <a:cxnLst/>
          <a:rect l="0" t="0" r="0" b="0"/>
          <a:pathLst>
            <a:path>
              <a:moveTo>
                <a:pt x="0" y="23730"/>
              </a:moveTo>
              <a:lnTo>
                <a:pt x="848914"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10" y="1664024"/>
        <a:ext cx="42445" cy="42445"/>
      </dsp:txXfrm>
    </dsp:sp>
    <dsp:sp modelId="{9D44C649-B33B-4A3A-A5E7-1553AA42B027}">
      <dsp:nvSpPr>
        <dsp:cNvPr id="0" name=""/>
        <dsp:cNvSpPr/>
      </dsp:nvSpPr>
      <dsp:spPr>
        <a:xfrm>
          <a:off x="6269273" y="146770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6276700" y="1475132"/>
        <a:ext cx="885138" cy="238714"/>
      </dsp:txXfrm>
    </dsp:sp>
    <dsp:sp modelId="{B4FD5FCB-1E57-45D6-9030-37832A5C4872}">
      <dsp:nvSpPr>
        <dsp:cNvPr id="0" name=""/>
        <dsp:cNvSpPr/>
      </dsp:nvSpPr>
      <dsp:spPr>
        <a:xfrm rot="747579">
          <a:off x="5429991" y="1843891"/>
          <a:ext cx="849283" cy="47460"/>
        </a:xfrm>
        <a:custGeom>
          <a:avLst/>
          <a:gdLst/>
          <a:ahLst/>
          <a:cxnLst/>
          <a:rect l="0" t="0" r="0" b="0"/>
          <a:pathLst>
            <a:path>
              <a:moveTo>
                <a:pt x="0" y="23730"/>
              </a:moveTo>
              <a:lnTo>
                <a:pt x="849283"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01" y="1846389"/>
        <a:ext cx="42464" cy="42464"/>
      </dsp:txXfrm>
    </dsp:sp>
    <dsp:sp modelId="{5D12C01B-D69A-4775-B895-22DF43C3DABA}">
      <dsp:nvSpPr>
        <dsp:cNvPr id="0" name=""/>
        <dsp:cNvSpPr/>
      </dsp:nvSpPr>
      <dsp:spPr>
        <a:xfrm>
          <a:off x="6269273" y="183245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1839882"/>
        <a:ext cx="885138" cy="238714"/>
      </dsp:txXfrm>
    </dsp:sp>
    <dsp:sp modelId="{D26684AB-DE17-493C-8BA1-AA12E74DC354}">
      <dsp:nvSpPr>
        <dsp:cNvPr id="0" name=""/>
        <dsp:cNvSpPr/>
      </dsp:nvSpPr>
      <dsp:spPr>
        <a:xfrm rot="1107676">
          <a:off x="3366215" y="2316190"/>
          <a:ext cx="1045795" cy="47460"/>
        </a:xfrm>
        <a:custGeom>
          <a:avLst/>
          <a:gdLst/>
          <a:ahLst/>
          <a:cxnLst/>
          <a:rect l="0" t="0" r="0" b="0"/>
          <a:pathLst>
            <a:path>
              <a:moveTo>
                <a:pt x="0" y="23730"/>
              </a:moveTo>
              <a:lnTo>
                <a:pt x="1045795"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3862968" y="2313776"/>
        <a:ext cx="52289" cy="52289"/>
      </dsp:txXfrm>
    </dsp:sp>
    <dsp:sp modelId="{247B51C4-235E-4E8C-AAC6-590BFC46CC89}">
      <dsp:nvSpPr>
        <dsp:cNvPr id="0" name=""/>
        <dsp:cNvSpPr/>
      </dsp:nvSpPr>
      <dsp:spPr>
        <a:xfrm>
          <a:off x="4385101" y="2386361"/>
          <a:ext cx="1054890" cy="238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4392080" y="2393340"/>
        <a:ext cx="1040932" cy="224326"/>
      </dsp:txXfrm>
    </dsp:sp>
    <dsp:sp modelId="{7D6B9B5F-5AB7-439A-A8AF-1BD388C22D4E}">
      <dsp:nvSpPr>
        <dsp:cNvPr id="0" name=""/>
        <dsp:cNvSpPr/>
      </dsp:nvSpPr>
      <dsp:spPr>
        <a:xfrm rot="20859220">
          <a:off x="5430176" y="2391016"/>
          <a:ext cx="848914" cy="47460"/>
        </a:xfrm>
        <a:custGeom>
          <a:avLst/>
          <a:gdLst/>
          <a:ahLst/>
          <a:cxnLst/>
          <a:rect l="0" t="0" r="0" b="0"/>
          <a:pathLst>
            <a:path>
              <a:moveTo>
                <a:pt x="0" y="23730"/>
              </a:moveTo>
              <a:lnTo>
                <a:pt x="848914"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10" y="2393523"/>
        <a:ext cx="42445" cy="42445"/>
      </dsp:txXfrm>
    </dsp:sp>
    <dsp:sp modelId="{B4F89860-28CB-4CEA-AF99-A3F71E9C1C49}">
      <dsp:nvSpPr>
        <dsp:cNvPr id="0" name=""/>
        <dsp:cNvSpPr/>
      </dsp:nvSpPr>
      <dsp:spPr>
        <a:xfrm>
          <a:off x="6269273" y="219720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6276700" y="2204632"/>
        <a:ext cx="885138" cy="238714"/>
      </dsp:txXfrm>
    </dsp:sp>
    <dsp:sp modelId="{C72EDFF4-D958-45A0-9C7E-383553083401}">
      <dsp:nvSpPr>
        <dsp:cNvPr id="0" name=""/>
        <dsp:cNvSpPr/>
      </dsp:nvSpPr>
      <dsp:spPr>
        <a:xfrm rot="730118">
          <a:off x="5430462" y="2571184"/>
          <a:ext cx="848342" cy="47460"/>
        </a:xfrm>
        <a:custGeom>
          <a:avLst/>
          <a:gdLst/>
          <a:ahLst/>
          <a:cxnLst/>
          <a:rect l="0" t="0" r="0" b="0"/>
          <a:pathLst>
            <a:path>
              <a:moveTo>
                <a:pt x="0" y="23730"/>
              </a:moveTo>
              <a:lnTo>
                <a:pt x="848342"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24" y="2573706"/>
        <a:ext cx="42417" cy="42417"/>
      </dsp:txXfrm>
    </dsp:sp>
    <dsp:sp modelId="{E57C80AF-66A7-469B-A622-B8BECBE4D781}">
      <dsp:nvSpPr>
        <dsp:cNvPr id="0" name=""/>
        <dsp:cNvSpPr/>
      </dsp:nvSpPr>
      <dsp:spPr>
        <a:xfrm>
          <a:off x="6269273" y="2557541"/>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2564968"/>
        <a:ext cx="885138" cy="2387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ADC19-6F9D-4F1E-8982-6BFD0853BBB6}" type="datetimeFigureOut">
              <a:rPr lang="en-CH" smtClean="0"/>
              <a:t>02.05.22</a:t>
            </a:fld>
            <a:endParaRPr lang="en-CH"/>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78809-1A04-42F5-98FC-D4E3BC8DF64F}" type="slidenum">
              <a:rPr lang="en-CH" smtClean="0"/>
              <a:t>‹#›</a:t>
            </a:fld>
            <a:endParaRPr lang="en-CH"/>
          </a:p>
        </p:txBody>
      </p:sp>
    </p:spTree>
    <p:extLst>
      <p:ext uri="{BB962C8B-B14F-4D97-AF65-F5344CB8AC3E}">
        <p14:creationId xmlns:p14="http://schemas.microsoft.com/office/powerpoint/2010/main" val="99371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98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947a18a67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947a18a6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18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9300e814b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9300e814b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38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19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92210950de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92210950d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92210950de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92210950d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92210950de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92210950d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947a18a675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947a18a67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947a18a675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947a18a67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947a18a675_0_8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947a18a675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9300e814b2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9300e814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47a18a67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47a18a67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00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947a18a675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947a18a67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947a18a675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947a18a67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947a18a675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947a18a67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126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947a18a675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947a18a67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947a18a67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947a18a67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947a18a675_0_1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947a18a67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947a18a675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947a18a67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947a18a675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947a18a67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947a18a67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947a18a67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47a18a67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47a18a67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007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947a18a675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947a18a67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947a18a675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947a18a675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947a18a675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947a18a675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47a18a675_0_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47a18a67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947a18a675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947a18a67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947a18a675_0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947a18a67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9300e814b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9300e814b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9300e814b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9300e814b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8580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9300e814b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9300e814b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873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300e814b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300e814b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92210950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92210950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9807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300e814b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300e814b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0337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9103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947a18a675_0_2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947a18a67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947a18a675_0_2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947a18a675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947a18a675_0_2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947a18a675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947a18a67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947a18a67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947a18a67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947a18a67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3133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47a18a675_0_2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47a18a675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947a18a675_0_2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947a18a675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947a18a675_0_2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947a18a67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92210950d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92210950d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1225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947a18a675_0_3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947a18a675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9300e814b2_0_3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9300e814b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947a18a675_0_3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947a18a675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947a18a675_0_3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947a18a675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947a18a675_0_3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947a18a675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947a18a675_0_3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947a18a675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947a18a675_0_3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947a18a675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92210950d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92210950d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836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92210950d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92210950d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16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92210950d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92210950d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39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92210950d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92210950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96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0D6678-4A95-45F1-9B93-0AAAE38A97F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CH"/>
          </a:p>
        </p:txBody>
      </p:sp>
      <p:sp>
        <p:nvSpPr>
          <p:cNvPr id="3" name="Sottotitolo 2">
            <a:extLst>
              <a:ext uri="{FF2B5EF4-FFF2-40B4-BE49-F238E27FC236}">
                <a16:creationId xmlns:a16="http://schemas.microsoft.com/office/drawing/2014/main" id="{85583924-5AD6-4BB9-8E10-CB5053C3A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CH"/>
          </a:p>
        </p:txBody>
      </p:sp>
      <p:sp>
        <p:nvSpPr>
          <p:cNvPr id="4" name="Segnaposto data 3">
            <a:extLst>
              <a:ext uri="{FF2B5EF4-FFF2-40B4-BE49-F238E27FC236}">
                <a16:creationId xmlns:a16="http://schemas.microsoft.com/office/drawing/2014/main" id="{D998A211-3E2D-4BB3-BEC1-0F565F0A81C3}"/>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21242136-FF27-451F-97A5-4B601BFD51B6}"/>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5CB6B03E-D85F-4FC9-9390-98E59154CD4A}"/>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9707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24947B-FFEE-4D1B-9820-75A893D9EFA0}"/>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testo verticale 2">
            <a:extLst>
              <a:ext uri="{FF2B5EF4-FFF2-40B4-BE49-F238E27FC236}">
                <a16:creationId xmlns:a16="http://schemas.microsoft.com/office/drawing/2014/main" id="{A004C132-5BD0-4D8D-AE5F-0BFD51B934F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2A5883D7-81B5-4D5B-BB6A-295599CF7ACD}"/>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2B337056-9D34-47F0-B442-4A9816E127BE}"/>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2A9870BE-6315-4DA9-B81A-8AF4268879AE}"/>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44677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C53D041-8A25-40A9-871E-18DE36F92B4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CH"/>
          </a:p>
        </p:txBody>
      </p:sp>
      <p:sp>
        <p:nvSpPr>
          <p:cNvPr id="3" name="Segnaposto testo verticale 2">
            <a:extLst>
              <a:ext uri="{FF2B5EF4-FFF2-40B4-BE49-F238E27FC236}">
                <a16:creationId xmlns:a16="http://schemas.microsoft.com/office/drawing/2014/main" id="{F9DE1396-CF80-420C-B040-F0264DD9CC9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F5A7EB49-383D-4F56-9394-445C83EB7C35}"/>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8D672F3B-2AF0-4FFF-9191-8C3AE4CFE481}"/>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D6570F90-5E61-4930-9810-1F182D5C35E0}"/>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284685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78809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039034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126759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48575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69608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82320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CD466C-26F6-4CD3-B092-BA87134B5B49}"/>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8B66C147-B485-47E1-91F5-923B29F1814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1EF08D6B-B5C8-41AE-A55D-5CC049F71DB0}"/>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87E8FC71-801C-4244-AFDC-04FD39DC46ED}"/>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7538895A-DF8F-4D80-9676-A1FC994FC3A8}"/>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06613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B68B2-DDD5-43F6-8ED7-3319621BF47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9C7F8C6F-D5D9-4B2D-8D55-84E7F0002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D6332E-4ED3-4273-936F-0E505E048C30}"/>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93D6D978-87BD-4523-ACAC-79035B561DFE}"/>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2E15A232-252C-469B-A9AD-DE0A43160C97}"/>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43920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2D390D-5426-4B62-99AA-23C572596E17}"/>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9EA82989-D6D5-49B9-9EC9-7EBA7B933D5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contenuto 3">
            <a:extLst>
              <a:ext uri="{FF2B5EF4-FFF2-40B4-BE49-F238E27FC236}">
                <a16:creationId xmlns:a16="http://schemas.microsoft.com/office/drawing/2014/main" id="{168E5F68-EA4C-46D6-94F5-A5BED32357F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5" name="Segnaposto data 4">
            <a:extLst>
              <a:ext uri="{FF2B5EF4-FFF2-40B4-BE49-F238E27FC236}">
                <a16:creationId xmlns:a16="http://schemas.microsoft.com/office/drawing/2014/main" id="{5A990CB8-D7F5-4E8A-9DA1-C022BBE6ABB6}"/>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6" name="Segnaposto piè di pagina 5">
            <a:extLst>
              <a:ext uri="{FF2B5EF4-FFF2-40B4-BE49-F238E27FC236}">
                <a16:creationId xmlns:a16="http://schemas.microsoft.com/office/drawing/2014/main" id="{38AE46C6-ECAC-47C4-BAB9-6708288A0DE0}"/>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1CCC860B-D3FD-4078-9392-5BA6A0820296}"/>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14554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C52F08-98CA-462D-8C6F-91126624108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64B65624-8C80-46AA-BA20-16A941D3C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C39398-3793-4CC5-8727-AD025982FDB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5" name="Segnaposto testo 4">
            <a:extLst>
              <a:ext uri="{FF2B5EF4-FFF2-40B4-BE49-F238E27FC236}">
                <a16:creationId xmlns:a16="http://schemas.microsoft.com/office/drawing/2014/main" id="{15352680-FC41-42BE-B88D-DFC0D5220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D9E3183-F5E4-4BE9-B0A3-BF46ED97478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7" name="Segnaposto data 6">
            <a:extLst>
              <a:ext uri="{FF2B5EF4-FFF2-40B4-BE49-F238E27FC236}">
                <a16:creationId xmlns:a16="http://schemas.microsoft.com/office/drawing/2014/main" id="{E204506A-8369-47EF-8835-6A539052E492}"/>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8" name="Segnaposto piè di pagina 7">
            <a:extLst>
              <a:ext uri="{FF2B5EF4-FFF2-40B4-BE49-F238E27FC236}">
                <a16:creationId xmlns:a16="http://schemas.microsoft.com/office/drawing/2014/main" id="{F8EC2612-B193-4EAC-B104-4F276E92B5DD}"/>
              </a:ext>
            </a:extLst>
          </p:cNvPr>
          <p:cNvSpPr>
            <a:spLocks noGrp="1"/>
          </p:cNvSpPr>
          <p:nvPr>
            <p:ph type="ftr" sz="quarter" idx="11"/>
          </p:nvPr>
        </p:nvSpPr>
        <p:spPr/>
        <p:txBody>
          <a:bodyPr/>
          <a:lstStyle/>
          <a:p>
            <a:endParaRPr lang="en-CH"/>
          </a:p>
        </p:txBody>
      </p:sp>
      <p:sp>
        <p:nvSpPr>
          <p:cNvPr id="9" name="Segnaposto numero diapositiva 8">
            <a:extLst>
              <a:ext uri="{FF2B5EF4-FFF2-40B4-BE49-F238E27FC236}">
                <a16:creationId xmlns:a16="http://schemas.microsoft.com/office/drawing/2014/main" id="{41D9B0CB-03EF-4235-91C1-FCC46FEEAFD3}"/>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50433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C32A5-AC63-437B-8AFA-81AF368FEDE0}"/>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data 2">
            <a:extLst>
              <a:ext uri="{FF2B5EF4-FFF2-40B4-BE49-F238E27FC236}">
                <a16:creationId xmlns:a16="http://schemas.microsoft.com/office/drawing/2014/main" id="{DE8A8DA3-5352-427D-889F-032E80CA352B}"/>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4" name="Segnaposto piè di pagina 3">
            <a:extLst>
              <a:ext uri="{FF2B5EF4-FFF2-40B4-BE49-F238E27FC236}">
                <a16:creationId xmlns:a16="http://schemas.microsoft.com/office/drawing/2014/main" id="{3575280B-747A-4F30-A13C-712BBE92DF7A}"/>
              </a:ext>
            </a:extLst>
          </p:cNvPr>
          <p:cNvSpPr>
            <a:spLocks noGrp="1"/>
          </p:cNvSpPr>
          <p:nvPr>
            <p:ph type="ftr" sz="quarter" idx="11"/>
          </p:nvPr>
        </p:nvSpPr>
        <p:spPr/>
        <p:txBody>
          <a:bodyPr/>
          <a:lstStyle/>
          <a:p>
            <a:endParaRPr lang="en-CH"/>
          </a:p>
        </p:txBody>
      </p:sp>
      <p:sp>
        <p:nvSpPr>
          <p:cNvPr id="5" name="Segnaposto numero diapositiva 4">
            <a:extLst>
              <a:ext uri="{FF2B5EF4-FFF2-40B4-BE49-F238E27FC236}">
                <a16:creationId xmlns:a16="http://schemas.microsoft.com/office/drawing/2014/main" id="{5F2D4D08-C954-4C11-88E7-3032C5FFF250}"/>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75525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C1DCF4-6D6A-4923-B8C0-603230BA61FA}"/>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3" name="Segnaposto piè di pagina 2">
            <a:extLst>
              <a:ext uri="{FF2B5EF4-FFF2-40B4-BE49-F238E27FC236}">
                <a16:creationId xmlns:a16="http://schemas.microsoft.com/office/drawing/2014/main" id="{ED8BC0BA-E355-44E3-90D9-6F53E59456AA}"/>
              </a:ext>
            </a:extLst>
          </p:cNvPr>
          <p:cNvSpPr>
            <a:spLocks noGrp="1"/>
          </p:cNvSpPr>
          <p:nvPr>
            <p:ph type="ftr" sz="quarter" idx="11"/>
          </p:nvPr>
        </p:nvSpPr>
        <p:spPr/>
        <p:txBody>
          <a:bodyPr/>
          <a:lstStyle/>
          <a:p>
            <a:endParaRPr lang="en-CH"/>
          </a:p>
        </p:txBody>
      </p:sp>
      <p:sp>
        <p:nvSpPr>
          <p:cNvPr id="4" name="Segnaposto numero diapositiva 3">
            <a:extLst>
              <a:ext uri="{FF2B5EF4-FFF2-40B4-BE49-F238E27FC236}">
                <a16:creationId xmlns:a16="http://schemas.microsoft.com/office/drawing/2014/main" id="{39F89375-7752-40FA-9F00-48539A1FAC32}"/>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43715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208F7B-4DAE-4D42-8A5B-3225CF2844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4AF3ABBE-8359-42EB-AB81-3217E470E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testo 3">
            <a:extLst>
              <a:ext uri="{FF2B5EF4-FFF2-40B4-BE49-F238E27FC236}">
                <a16:creationId xmlns:a16="http://schemas.microsoft.com/office/drawing/2014/main" id="{E9389FCB-F62A-4D6F-88C2-38279DED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67CA67-E875-401F-BDBD-5A720E095319}"/>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6" name="Segnaposto piè di pagina 5">
            <a:extLst>
              <a:ext uri="{FF2B5EF4-FFF2-40B4-BE49-F238E27FC236}">
                <a16:creationId xmlns:a16="http://schemas.microsoft.com/office/drawing/2014/main" id="{F3337117-1D96-4D54-87C0-3F0FD680A9F0}"/>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20B6B808-0E8F-473E-A479-7D47713D0A71}"/>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113364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777E7-6CC4-4D99-93D1-8E7871360B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CH"/>
          </a:p>
        </p:txBody>
      </p:sp>
      <p:sp>
        <p:nvSpPr>
          <p:cNvPr id="3" name="Segnaposto immagine 2">
            <a:extLst>
              <a:ext uri="{FF2B5EF4-FFF2-40B4-BE49-F238E27FC236}">
                <a16:creationId xmlns:a16="http://schemas.microsoft.com/office/drawing/2014/main" id="{04494362-31C0-4AF0-AC80-8BE62137F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Segnaposto testo 3">
            <a:extLst>
              <a:ext uri="{FF2B5EF4-FFF2-40B4-BE49-F238E27FC236}">
                <a16:creationId xmlns:a16="http://schemas.microsoft.com/office/drawing/2014/main" id="{5C73B416-4DCB-4148-8711-698E9E1BC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786BFE6-0E73-4832-B958-5D82FF5A567C}"/>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6" name="Segnaposto piè di pagina 5">
            <a:extLst>
              <a:ext uri="{FF2B5EF4-FFF2-40B4-BE49-F238E27FC236}">
                <a16:creationId xmlns:a16="http://schemas.microsoft.com/office/drawing/2014/main" id="{B66E0FE9-5C03-4DC0-BB97-8936400735FD}"/>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7149E57A-4741-4E69-AC0A-7F268D7521C2}"/>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37958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92E54EE-4FBD-42E2-8B82-3FD8EE456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E5422480-AD36-4027-859C-54145360A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FDF192AB-DBC5-4C16-A17A-08C638E91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6DA6D2EE-80C2-434C-B5F8-426406227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egnaposto numero diapositiva 5">
            <a:extLst>
              <a:ext uri="{FF2B5EF4-FFF2-40B4-BE49-F238E27FC236}">
                <a16:creationId xmlns:a16="http://schemas.microsoft.com/office/drawing/2014/main" id="{2E9D07C9-F309-4374-AC24-5392E0B6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86EB4-A037-42E8-932E-977905F8240C}" type="slidenum">
              <a:rPr lang="en-CH" smtClean="0"/>
              <a:t>‹#›</a:t>
            </a:fld>
            <a:endParaRPr lang="en-CH"/>
          </a:p>
        </p:txBody>
      </p:sp>
    </p:spTree>
    <p:extLst>
      <p:ext uri="{BB962C8B-B14F-4D97-AF65-F5344CB8AC3E}">
        <p14:creationId xmlns:p14="http://schemas.microsoft.com/office/powerpoint/2010/main" val="338259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2661748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png"/><Relationship Id="rId7" Type="http://schemas.openxmlformats.org/officeDocument/2006/relationships/diagramLayout" Target="../diagrams/layout1.xml"/><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diagramData" Target="../diagrams/data1.xml"/><Relationship Id="rId5" Type="http://schemas.openxmlformats.org/officeDocument/2006/relationships/image" Target="../media/image14.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hyperlink" Target="http://www.cancer.org/cancer/cancerbasics/cancer-prevalence" TargetMode="External"/><Relationship Id="rId2" Type="http://schemas.openxmlformats.org/officeDocument/2006/relationships/notesSlide" Target="../notesSlides/notesSlide46.xml"/><Relationship Id="rId1" Type="http://schemas.openxmlformats.org/officeDocument/2006/relationships/slideLayout" Target="../slideLayouts/slideLayout12.xml"/><Relationship Id="rId5" Type="http://schemas.openxmlformats.org/officeDocument/2006/relationships/hyperlink" Target="http://www.ncbi.nlm.nih.gov/pmc/articles/PMC1360940" TargetMode="External"/><Relationship Id="rId4" Type="http://schemas.openxmlformats.org/officeDocument/2006/relationships/hyperlink" Target="http://ww5.komen.org/BreastCancer/AccuracyofMammograms.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US" dirty="0">
                <a:solidFill>
                  <a:schemeClr val="accent1"/>
                </a:solidFill>
              </a:rPr>
              <a:t>Joint probability</a:t>
            </a:r>
            <a:endParaRPr lang="it-IT"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34935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pic>
        <p:nvPicPr>
          <p:cNvPr id="688" name="Google Shape;688;p96"/>
          <p:cNvPicPr preferRelativeResize="0"/>
          <p:nvPr/>
        </p:nvPicPr>
        <p:blipFill rotWithShape="1">
          <a:blip r:embed="rId3">
            <a:alphaModFix/>
          </a:blip>
          <a:srcRect l="6792" t="34515" r="25885" b="15878"/>
          <a:stretch/>
        </p:blipFill>
        <p:spPr>
          <a:xfrm>
            <a:off x="3663525" y="3784738"/>
            <a:ext cx="4617000" cy="1913625"/>
          </a:xfrm>
          <a:prstGeom prst="rect">
            <a:avLst/>
          </a:prstGeom>
          <a:noFill/>
          <a:ln>
            <a:noFill/>
          </a:ln>
        </p:spPr>
      </p:pic>
      <p:sp>
        <p:nvSpPr>
          <p:cNvPr id="689" name="Google Shape;689;p96"/>
          <p:cNvSpPr txBox="1">
            <a:spLocks noGrp="1"/>
          </p:cNvSpPr>
          <p:nvPr>
            <p:ph type="body" idx="1"/>
          </p:nvPr>
        </p:nvSpPr>
        <p:spPr>
          <a:xfrm>
            <a:off x="1873200" y="1817255"/>
            <a:ext cx="8445600" cy="672300"/>
          </a:xfrm>
          <a:prstGeom prst="rect">
            <a:avLst/>
          </a:prstGeom>
        </p:spPr>
        <p:txBody>
          <a:bodyPr spcFirstLastPara="1" vert="horz" wrap="square" lIns="68569" tIns="68569" rIns="68569" bIns="68569" rtlCol="0" anchor="t" anchorCtr="0">
            <a:noAutofit/>
          </a:bodyPr>
          <a:lstStyle/>
          <a:p>
            <a:pPr marL="0" indent="0">
              <a:lnSpc>
                <a:spcPct val="115000"/>
              </a:lnSpc>
              <a:buNone/>
            </a:pPr>
            <a:r>
              <a:rPr lang="en" sz="2000" dirty="0">
                <a:solidFill>
                  <a:srgbClr val="000000"/>
                </a:solidFill>
              </a:rPr>
              <a:t>We consider a classifier trained to distinguish between fashion and non-fashion photos. The variables of interest are the true type of the photo and the prediction of the algorithm. </a:t>
            </a:r>
            <a:endParaRPr sz="2000" dirty="0">
              <a:solidFill>
                <a:srgbClr val="000000"/>
              </a:solidFill>
            </a:endParaRPr>
          </a:p>
          <a:p>
            <a:pPr marL="0" indent="0">
              <a:lnSpc>
                <a:spcPct val="115000"/>
              </a:lnSpc>
              <a:buNone/>
            </a:pPr>
            <a:r>
              <a:rPr lang="en" sz="2000" i="1" dirty="0">
                <a:solidFill>
                  <a:schemeClr val="accent1"/>
                </a:solidFill>
              </a:rPr>
              <a:t>Are the two variables independent?</a:t>
            </a:r>
            <a:endParaRPr sz="2000" i="1" dirty="0">
              <a:solidFill>
                <a:schemeClr val="accent1"/>
              </a:solidFill>
            </a:endParaRPr>
          </a:p>
          <a:p>
            <a:pPr marL="0" indent="0">
              <a:lnSpc>
                <a:spcPct val="115000"/>
              </a:lnSpc>
              <a:buNone/>
            </a:pPr>
            <a:endParaRPr sz="2000" dirty="0">
              <a:solidFill>
                <a:srgbClr val="000000"/>
              </a:solidFill>
            </a:endParaRPr>
          </a:p>
          <a:p>
            <a:pPr marL="0" indent="0">
              <a:lnSpc>
                <a:spcPct val="115000"/>
              </a:lnSpc>
              <a:buNone/>
            </a:pPr>
            <a:endParaRPr sz="2000" dirty="0">
              <a:solidFill>
                <a:srgbClr val="000000"/>
              </a:solidFill>
            </a:endParaRPr>
          </a:p>
        </p:txBody>
      </p:sp>
      <p:sp>
        <p:nvSpPr>
          <p:cNvPr id="690" name="Google Shape;690;p96"/>
          <p:cNvSpPr txBox="1">
            <a:spLocks noGrp="1"/>
          </p:cNvSpPr>
          <p:nvPr>
            <p:ph type="title"/>
          </p:nvPr>
        </p:nvSpPr>
        <p:spPr>
          <a:xfrm>
            <a:off x="2584333" y="840463"/>
            <a:ext cx="7023333" cy="857250"/>
          </a:xfrm>
          <a:prstGeom prst="rect">
            <a:avLst/>
          </a:prstGeom>
        </p:spPr>
        <p:txBody>
          <a:bodyPr spcFirstLastPara="1" vert="horz" wrap="square" lIns="68569" tIns="68569" rIns="68569" bIns="68569" rtlCol="0" anchor="b" anchorCtr="0">
            <a:noAutofit/>
          </a:bodyPr>
          <a:lstStyle/>
          <a:p>
            <a:endParaRPr dirty="0">
              <a:solidFill>
                <a:schemeClr val="accent1"/>
              </a:solidFill>
            </a:endParaRPr>
          </a:p>
          <a:p>
            <a:r>
              <a:rPr lang="en" dirty="0">
                <a:solidFill>
                  <a:schemeClr val="accent1"/>
                </a:solidFill>
              </a:rPr>
              <a:t>Independent random variables</a:t>
            </a:r>
            <a:endParaRPr dirty="0">
              <a:solidFill>
                <a:schemeClr val="accent1"/>
              </a:solidFill>
            </a:endParaRPr>
          </a:p>
        </p:txBody>
      </p:sp>
    </p:spTree>
    <p:extLst>
      <p:ext uri="{BB962C8B-B14F-4D97-AF65-F5344CB8AC3E}">
        <p14:creationId xmlns:p14="http://schemas.microsoft.com/office/powerpoint/2010/main" val="880999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97"/>
          <p:cNvPicPr preferRelativeResize="0"/>
          <p:nvPr/>
        </p:nvPicPr>
        <p:blipFill rotWithShape="1">
          <a:blip r:embed="rId3">
            <a:alphaModFix/>
          </a:blip>
          <a:srcRect l="6792" t="34515" r="25885" b="15878"/>
          <a:stretch/>
        </p:blipFill>
        <p:spPr>
          <a:xfrm>
            <a:off x="3663525" y="3784738"/>
            <a:ext cx="4617000" cy="1913625"/>
          </a:xfrm>
          <a:prstGeom prst="rect">
            <a:avLst/>
          </a:prstGeom>
          <a:noFill/>
          <a:ln>
            <a:noFill/>
          </a:ln>
        </p:spPr>
      </p:pic>
      <p:sp>
        <p:nvSpPr>
          <p:cNvPr id="698" name="Google Shape;698;p97"/>
          <p:cNvSpPr txBox="1"/>
          <p:nvPr/>
        </p:nvSpPr>
        <p:spPr>
          <a:xfrm>
            <a:off x="5412620" y="4392424"/>
            <a:ext cx="1079325"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0.17・0.12 </a:t>
            </a:r>
            <a:endParaRPr sz="825" kern="0">
              <a:solidFill>
                <a:srgbClr val="000000"/>
              </a:solidFill>
              <a:latin typeface="Arial"/>
              <a:cs typeface="Arial"/>
              <a:sym typeface="Arial"/>
            </a:endParaRPr>
          </a:p>
        </p:txBody>
      </p:sp>
      <p:sp>
        <p:nvSpPr>
          <p:cNvPr id="699" name="Google Shape;699;p97"/>
          <p:cNvSpPr txBox="1"/>
          <p:nvPr/>
        </p:nvSpPr>
        <p:spPr>
          <a:xfrm>
            <a:off x="5412620" y="4849624"/>
            <a:ext cx="1079325"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0.17・0.88 </a:t>
            </a:r>
            <a:endParaRPr sz="825" kern="0">
              <a:solidFill>
                <a:srgbClr val="000000"/>
              </a:solidFill>
              <a:latin typeface="Arial"/>
              <a:cs typeface="Arial"/>
              <a:sym typeface="Arial"/>
            </a:endParaRPr>
          </a:p>
        </p:txBody>
      </p:sp>
      <p:sp>
        <p:nvSpPr>
          <p:cNvPr id="700" name="Google Shape;700;p97"/>
          <p:cNvSpPr txBox="1"/>
          <p:nvPr/>
        </p:nvSpPr>
        <p:spPr>
          <a:xfrm>
            <a:off x="6588619" y="4392424"/>
            <a:ext cx="1046250"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0.83・0.12 </a:t>
            </a:r>
            <a:endParaRPr sz="825" kern="0">
              <a:solidFill>
                <a:srgbClr val="000000"/>
              </a:solidFill>
              <a:latin typeface="Arial"/>
              <a:cs typeface="Arial"/>
              <a:sym typeface="Arial"/>
            </a:endParaRPr>
          </a:p>
        </p:txBody>
      </p:sp>
      <p:sp>
        <p:nvSpPr>
          <p:cNvPr id="701" name="Google Shape;701;p97"/>
          <p:cNvSpPr txBox="1"/>
          <p:nvPr/>
        </p:nvSpPr>
        <p:spPr>
          <a:xfrm>
            <a:off x="6588619" y="4849624"/>
            <a:ext cx="1046250"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0.83・0.88 </a:t>
            </a:r>
            <a:endParaRPr sz="825" kern="0">
              <a:solidFill>
                <a:srgbClr val="000000"/>
              </a:solidFill>
              <a:latin typeface="Arial"/>
              <a:cs typeface="Arial"/>
              <a:sym typeface="Arial"/>
            </a:endParaRPr>
          </a:p>
        </p:txBody>
      </p:sp>
      <p:sp>
        <p:nvSpPr>
          <p:cNvPr id="13" name="Google Shape;689;p96">
            <a:extLst>
              <a:ext uri="{FF2B5EF4-FFF2-40B4-BE49-F238E27FC236}">
                <a16:creationId xmlns:a16="http://schemas.microsoft.com/office/drawing/2014/main" id="{DB54CC63-B11A-4540-8D10-2D1FA8929ED4}"/>
              </a:ext>
            </a:extLst>
          </p:cNvPr>
          <p:cNvSpPr txBox="1">
            <a:spLocks/>
          </p:cNvSpPr>
          <p:nvPr/>
        </p:nvSpPr>
        <p:spPr>
          <a:xfrm>
            <a:off x="1873200" y="1817255"/>
            <a:ext cx="8445600" cy="672300"/>
          </a:xfrm>
          <a:prstGeom prst="rect">
            <a:avLst/>
          </a:prstGeom>
          <a:noFill/>
          <a:ln>
            <a:noFill/>
          </a:ln>
        </p:spPr>
        <p:txBody>
          <a:bodyPr spcFirstLastPara="1" vert="horz" wrap="square" lIns="68569" tIns="68569" rIns="68569" bIns="68569" rtlCol="0"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15000"/>
              </a:lnSpc>
              <a:buFont typeface="Arial"/>
              <a:buNone/>
            </a:pPr>
            <a:r>
              <a:rPr lang="en-GB" sz="2000" kern="0" dirty="0">
                <a:solidFill>
                  <a:srgbClr val="000000"/>
                </a:solidFill>
              </a:rPr>
              <a:t>We consider a classifier trained to distinguish between fashion and non-fashion photos. The variables of interest are the true type of the photo and the prediction of the algorithm. </a:t>
            </a:r>
          </a:p>
          <a:p>
            <a:pPr marL="0" indent="0">
              <a:lnSpc>
                <a:spcPct val="115000"/>
              </a:lnSpc>
              <a:buFont typeface="Arial"/>
              <a:buNone/>
            </a:pPr>
            <a:r>
              <a:rPr lang="en-GB" sz="2000" i="1" kern="0" dirty="0">
                <a:solidFill>
                  <a:schemeClr val="accent1"/>
                </a:solidFill>
              </a:rPr>
              <a:t>Are the two variables independent? NO</a:t>
            </a:r>
          </a:p>
          <a:p>
            <a:pPr marL="0" indent="0">
              <a:lnSpc>
                <a:spcPct val="115000"/>
              </a:lnSpc>
              <a:buFont typeface="Arial"/>
              <a:buNone/>
            </a:pPr>
            <a:endParaRPr lang="en-GB" sz="2000" kern="0" dirty="0">
              <a:solidFill>
                <a:srgbClr val="000000"/>
              </a:solidFill>
            </a:endParaRPr>
          </a:p>
          <a:p>
            <a:pPr marL="0" indent="0">
              <a:lnSpc>
                <a:spcPct val="115000"/>
              </a:lnSpc>
              <a:buFont typeface="Arial"/>
              <a:buNone/>
            </a:pPr>
            <a:endParaRPr lang="en-GB" sz="2000" kern="0" dirty="0">
              <a:solidFill>
                <a:srgbClr val="000000"/>
              </a:solidFill>
            </a:endParaRPr>
          </a:p>
        </p:txBody>
      </p:sp>
      <p:sp>
        <p:nvSpPr>
          <p:cNvPr id="14" name="Google Shape;690;p96">
            <a:extLst>
              <a:ext uri="{FF2B5EF4-FFF2-40B4-BE49-F238E27FC236}">
                <a16:creationId xmlns:a16="http://schemas.microsoft.com/office/drawing/2014/main" id="{16765523-9A7A-4189-ABDD-C0FC1FC32E2B}"/>
              </a:ext>
            </a:extLst>
          </p:cNvPr>
          <p:cNvSpPr txBox="1">
            <a:spLocks/>
          </p:cNvSpPr>
          <p:nvPr/>
        </p:nvSpPr>
        <p:spPr>
          <a:xfrm>
            <a:off x="2584333" y="840463"/>
            <a:ext cx="7023333" cy="857250"/>
          </a:xfrm>
          <a:prstGeom prst="rect">
            <a:avLst/>
          </a:prstGeom>
          <a:noFill/>
          <a:ln>
            <a:noFill/>
          </a:ln>
        </p:spPr>
        <p:txBody>
          <a:bodyPr spcFirstLastPara="1" vert="horz" wrap="square" lIns="68569" tIns="68569" rIns="68569" bIns="68569" rtl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lang="it-IT" kern="0">
              <a:solidFill>
                <a:schemeClr val="accent1"/>
              </a:solidFill>
            </a:endParaRPr>
          </a:p>
          <a:p>
            <a:r>
              <a:rPr lang="it-IT" kern="0">
                <a:solidFill>
                  <a:schemeClr val="accent1"/>
                </a:solidFill>
              </a:rPr>
              <a:t>Independent random variables</a:t>
            </a:r>
            <a:endParaRPr lang="it-IT" kern="0" dirty="0">
              <a:solidFill>
                <a:schemeClr val="accent1"/>
              </a:solidFill>
            </a:endParaRPr>
          </a:p>
        </p:txBody>
      </p:sp>
    </p:spTree>
    <p:extLst>
      <p:ext uri="{BB962C8B-B14F-4D97-AF65-F5344CB8AC3E}">
        <p14:creationId xmlns:p14="http://schemas.microsoft.com/office/powerpoint/2010/main" val="188181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 dirty="0">
                <a:solidFill>
                  <a:schemeClr val="accent1"/>
                </a:solidFill>
              </a:rPr>
              <a:t>Conditional</a:t>
            </a:r>
            <a:endParaRPr lang="it-IT" dirty="0">
              <a:solidFill>
                <a:schemeClr val="accent1"/>
              </a:solidFill>
            </a:endParaRPr>
          </a:p>
          <a:p>
            <a:pPr algn="l">
              <a:spcBef>
                <a:spcPts val="0"/>
              </a:spcBef>
            </a:pPr>
            <a:r>
              <a:rPr lang="it-IT" dirty="0" err="1">
                <a:solidFill>
                  <a:schemeClr val="accent1"/>
                </a:solidFill>
              </a:rPr>
              <a:t>Probability</a:t>
            </a:r>
            <a:endParaRPr lang="it-IT"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321550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pic>
        <p:nvPicPr>
          <p:cNvPr id="736" name="Google Shape;736;p102"/>
          <p:cNvPicPr preferRelativeResize="0"/>
          <p:nvPr/>
        </p:nvPicPr>
        <p:blipFill rotWithShape="1">
          <a:blip r:embed="rId3">
            <a:alphaModFix/>
          </a:blip>
          <a:srcRect l="6792" t="34515" r="25885" b="15878"/>
          <a:stretch/>
        </p:blipFill>
        <p:spPr>
          <a:xfrm>
            <a:off x="2852700" y="3209825"/>
            <a:ext cx="6156000" cy="2551500"/>
          </a:xfrm>
          <a:prstGeom prst="rect">
            <a:avLst/>
          </a:prstGeom>
          <a:noFill/>
          <a:ln>
            <a:noFill/>
          </a:ln>
        </p:spPr>
      </p:pic>
      <p:sp>
        <p:nvSpPr>
          <p:cNvPr id="737" name="Google Shape;737;p102"/>
          <p:cNvSpPr txBox="1">
            <a:spLocks noGrp="1"/>
          </p:cNvSpPr>
          <p:nvPr>
            <p:ph type="body" idx="1"/>
          </p:nvPr>
        </p:nvSpPr>
        <p:spPr>
          <a:xfrm>
            <a:off x="1981200" y="1264450"/>
            <a:ext cx="7899000" cy="896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the classifier predict a photo correctly when the photo is  about fashion? </a:t>
            </a: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p:txBody>
      </p:sp>
      <p:sp>
        <p:nvSpPr>
          <p:cNvPr id="738" name="Google Shape;738;p10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pic>
        <p:nvPicPr>
          <p:cNvPr id="743" name="Google Shape;743;p103"/>
          <p:cNvPicPr preferRelativeResize="0"/>
          <p:nvPr/>
        </p:nvPicPr>
        <p:blipFill rotWithShape="1">
          <a:blip r:embed="rId3">
            <a:alphaModFix/>
          </a:blip>
          <a:srcRect l="6792" t="34515" r="25885" b="15878"/>
          <a:stretch/>
        </p:blipFill>
        <p:spPr>
          <a:xfrm>
            <a:off x="2871000" y="3254700"/>
            <a:ext cx="6156000" cy="2551500"/>
          </a:xfrm>
          <a:prstGeom prst="rect">
            <a:avLst/>
          </a:prstGeom>
          <a:noFill/>
          <a:ln>
            <a:noFill/>
          </a:ln>
        </p:spPr>
      </p:pic>
      <p:sp>
        <p:nvSpPr>
          <p:cNvPr id="744" name="Google Shape;744;p103"/>
          <p:cNvSpPr txBox="1">
            <a:spLocks noGrp="1"/>
          </p:cNvSpPr>
          <p:nvPr>
            <p:ph type="body" idx="1"/>
          </p:nvPr>
        </p:nvSpPr>
        <p:spPr>
          <a:xfrm>
            <a:off x="1981200" y="1264450"/>
            <a:ext cx="7899000" cy="896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the classifier predict a photo correctly when the photo is  about fashion? </a:t>
            </a:r>
            <a:endParaRPr sz="2100">
              <a:solidFill>
                <a:srgbClr val="000000"/>
              </a:solidFill>
            </a:endParaRPr>
          </a:p>
          <a:p>
            <a:pPr marL="0" indent="0">
              <a:lnSpc>
                <a:spcPct val="115000"/>
              </a:lnSpc>
              <a:buNone/>
            </a:pPr>
            <a:r>
              <a:rPr lang="en" sz="2100">
                <a:solidFill>
                  <a:srgbClr val="000000"/>
                </a:solidFill>
              </a:rPr>
              <a:t>We know the photo is fashion, so the probability of the event </a:t>
            </a:r>
            <a:r>
              <a:rPr lang="en" sz="2100" i="1">
                <a:solidFill>
                  <a:srgbClr val="000000"/>
                </a:solidFill>
              </a:rPr>
              <a:t>True value = Non fashion</a:t>
            </a:r>
            <a:r>
              <a:rPr lang="en" sz="2100">
                <a:solidFill>
                  <a:srgbClr val="000000"/>
                </a:solidFill>
              </a:rPr>
              <a:t> is now 0.</a:t>
            </a:r>
            <a:endParaRPr sz="2100">
              <a:solidFill>
                <a:srgbClr val="000000"/>
              </a:solidFill>
            </a:endParaRPr>
          </a:p>
          <a:p>
            <a:pPr marL="0" indent="0">
              <a:lnSpc>
                <a:spcPct val="115000"/>
              </a:lnSpc>
              <a:buNone/>
            </a:pPr>
            <a:endParaRPr sz="2100">
              <a:solidFill>
                <a:srgbClr val="000000"/>
              </a:solidFill>
            </a:endParaRPr>
          </a:p>
        </p:txBody>
      </p:sp>
      <p:sp>
        <p:nvSpPr>
          <p:cNvPr id="745" name="Google Shape;745;p10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sp>
        <p:nvSpPr>
          <p:cNvPr id="746" name="Google Shape;746;p103"/>
          <p:cNvSpPr/>
          <p:nvPr/>
        </p:nvSpPr>
        <p:spPr>
          <a:xfrm>
            <a:off x="5034000" y="3604500"/>
            <a:ext cx="1080000" cy="21567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47" name="Google Shape;747;p103"/>
          <p:cNvCxnSpPr/>
          <p:nvPr/>
        </p:nvCxnSpPr>
        <p:spPr>
          <a:xfrm>
            <a:off x="6446700" y="3708600"/>
            <a:ext cx="1233300" cy="2069400"/>
          </a:xfrm>
          <a:prstGeom prst="straightConnector1">
            <a:avLst/>
          </a:prstGeom>
          <a:noFill/>
          <a:ln w="38100" cap="flat" cmpd="sng">
            <a:solidFill>
              <a:schemeClr val="accent1"/>
            </a:solidFill>
            <a:prstDash val="solid"/>
            <a:round/>
            <a:headEnd type="none" w="med" len="med"/>
            <a:tailEnd type="none" w="med" len="med"/>
          </a:ln>
        </p:spPr>
      </p:cxnSp>
      <p:cxnSp>
        <p:nvCxnSpPr>
          <p:cNvPr id="748" name="Google Shape;748;p103"/>
          <p:cNvCxnSpPr/>
          <p:nvPr/>
        </p:nvCxnSpPr>
        <p:spPr>
          <a:xfrm flipH="1">
            <a:off x="6446700" y="3634350"/>
            <a:ext cx="1147500" cy="22275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104"/>
          <p:cNvPicPr preferRelativeResize="0"/>
          <p:nvPr/>
        </p:nvPicPr>
        <p:blipFill rotWithShape="1">
          <a:blip r:embed="rId3">
            <a:alphaModFix/>
          </a:blip>
          <a:srcRect l="6792" t="34515" r="25885" b="15878"/>
          <a:stretch/>
        </p:blipFill>
        <p:spPr>
          <a:xfrm>
            <a:off x="2871000" y="3254700"/>
            <a:ext cx="6156000" cy="2551500"/>
          </a:xfrm>
          <a:prstGeom prst="rect">
            <a:avLst/>
          </a:prstGeom>
          <a:noFill/>
          <a:ln>
            <a:noFill/>
          </a:ln>
        </p:spPr>
      </p:pic>
      <p:sp>
        <p:nvSpPr>
          <p:cNvPr id="754" name="Google Shape;754;p104"/>
          <p:cNvSpPr txBox="1">
            <a:spLocks noGrp="1"/>
          </p:cNvSpPr>
          <p:nvPr>
            <p:ph type="body" idx="1"/>
          </p:nvPr>
        </p:nvSpPr>
        <p:spPr>
          <a:xfrm>
            <a:off x="1981200" y="1264450"/>
            <a:ext cx="7899000" cy="896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the classifier predict a photo correctly when the photo is  about fashion? </a:t>
            </a:r>
            <a:endParaRPr sz="2100">
              <a:solidFill>
                <a:srgbClr val="000000"/>
              </a:solidFill>
            </a:endParaRPr>
          </a:p>
          <a:p>
            <a:pPr marL="0" indent="0">
              <a:lnSpc>
                <a:spcPct val="115000"/>
              </a:lnSpc>
              <a:buNone/>
            </a:pPr>
            <a:r>
              <a:rPr lang="en" sz="2100">
                <a:solidFill>
                  <a:srgbClr val="000000"/>
                </a:solidFill>
              </a:rPr>
              <a:t>We know the photo is fashion, so the probability of the event </a:t>
            </a:r>
            <a:r>
              <a:rPr lang="en" sz="2100" i="1">
                <a:solidFill>
                  <a:srgbClr val="000000"/>
                </a:solidFill>
              </a:rPr>
              <a:t>True value = Non fashion</a:t>
            </a:r>
            <a:r>
              <a:rPr lang="en" sz="2100">
                <a:solidFill>
                  <a:srgbClr val="000000"/>
                </a:solidFill>
              </a:rPr>
              <a:t> is now 0.</a:t>
            </a:r>
            <a:endParaRPr sz="2100">
              <a:solidFill>
                <a:srgbClr val="000000"/>
              </a:solidFill>
            </a:endParaRPr>
          </a:p>
          <a:p>
            <a:pPr marL="0" indent="0">
              <a:lnSpc>
                <a:spcPct val="115000"/>
              </a:lnSpc>
              <a:buNone/>
            </a:pPr>
            <a:endParaRPr sz="2100">
              <a:solidFill>
                <a:srgbClr val="000000"/>
              </a:solidFill>
            </a:endParaRPr>
          </a:p>
        </p:txBody>
      </p:sp>
      <p:sp>
        <p:nvSpPr>
          <p:cNvPr id="755" name="Google Shape;755;p10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cxnSp>
        <p:nvCxnSpPr>
          <p:cNvPr id="756" name="Google Shape;756;p104"/>
          <p:cNvCxnSpPr/>
          <p:nvPr/>
        </p:nvCxnSpPr>
        <p:spPr>
          <a:xfrm rot="10800000" flipH="1">
            <a:off x="6802500" y="4914000"/>
            <a:ext cx="688500" cy="239100"/>
          </a:xfrm>
          <a:prstGeom prst="straightConnector1">
            <a:avLst/>
          </a:prstGeom>
          <a:noFill/>
          <a:ln w="38100" cap="flat" cmpd="sng">
            <a:solidFill>
              <a:schemeClr val="accent1"/>
            </a:solidFill>
            <a:prstDash val="solid"/>
            <a:round/>
            <a:headEnd type="none" w="med" len="med"/>
            <a:tailEnd type="none" w="med" len="med"/>
          </a:ln>
        </p:spPr>
      </p:cxnSp>
      <p:cxnSp>
        <p:nvCxnSpPr>
          <p:cNvPr id="757" name="Google Shape;757;p104"/>
          <p:cNvCxnSpPr/>
          <p:nvPr/>
        </p:nvCxnSpPr>
        <p:spPr>
          <a:xfrm flipH="1">
            <a:off x="6802500" y="4279500"/>
            <a:ext cx="675000" cy="216300"/>
          </a:xfrm>
          <a:prstGeom prst="straightConnector1">
            <a:avLst/>
          </a:prstGeom>
          <a:noFill/>
          <a:ln w="38100" cap="flat" cmpd="sng">
            <a:solidFill>
              <a:schemeClr val="accent1"/>
            </a:solidFill>
            <a:prstDash val="solid"/>
            <a:round/>
            <a:headEnd type="none" w="med" len="med"/>
            <a:tailEnd type="none" w="med" len="med"/>
          </a:ln>
        </p:spPr>
      </p:cxnSp>
      <p:cxnSp>
        <p:nvCxnSpPr>
          <p:cNvPr id="758" name="Google Shape;758;p104"/>
          <p:cNvCxnSpPr/>
          <p:nvPr/>
        </p:nvCxnSpPr>
        <p:spPr>
          <a:xfrm rot="10800000" flipH="1">
            <a:off x="6802500" y="5447400"/>
            <a:ext cx="688500" cy="239100"/>
          </a:xfrm>
          <a:prstGeom prst="straightConnector1">
            <a:avLst/>
          </a:prstGeom>
          <a:noFill/>
          <a:ln w="38100" cap="flat" cmpd="sng">
            <a:solidFill>
              <a:schemeClr val="accent1"/>
            </a:solidFill>
            <a:prstDash val="solid"/>
            <a:round/>
            <a:headEnd type="none" w="med" len="med"/>
            <a:tailEnd type="none" w="med" len="med"/>
          </a:ln>
        </p:spPr>
      </p:cxnSp>
      <p:sp>
        <p:nvSpPr>
          <p:cNvPr id="759" name="Google Shape;759;p104"/>
          <p:cNvSpPr txBox="1"/>
          <p:nvPr/>
        </p:nvSpPr>
        <p:spPr>
          <a:xfrm>
            <a:off x="7567200" y="4102650"/>
            <a:ext cx="3693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a:t>
            </a:r>
            <a:endParaRPr b="1">
              <a:solidFill>
                <a:schemeClr val="accent1"/>
              </a:solidFill>
            </a:endParaRPr>
          </a:p>
          <a:p>
            <a:endParaRPr b="1">
              <a:solidFill>
                <a:schemeClr val="accent1"/>
              </a:solidFill>
            </a:endParaRPr>
          </a:p>
          <a:p>
            <a:endParaRPr b="1">
              <a:solidFill>
                <a:schemeClr val="accent1"/>
              </a:solidFill>
            </a:endParaRPr>
          </a:p>
        </p:txBody>
      </p:sp>
      <p:sp>
        <p:nvSpPr>
          <p:cNvPr id="760" name="Google Shape;760;p104"/>
          <p:cNvSpPr txBox="1"/>
          <p:nvPr/>
        </p:nvSpPr>
        <p:spPr>
          <a:xfrm>
            <a:off x="7567200" y="4636050"/>
            <a:ext cx="3693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a:t>
            </a:r>
            <a:endParaRPr b="1">
              <a:solidFill>
                <a:schemeClr val="accent1"/>
              </a:solidFill>
            </a:endParaRPr>
          </a:p>
          <a:p>
            <a:endParaRPr b="1">
              <a:solidFill>
                <a:schemeClr val="accent1"/>
              </a:solidFill>
            </a:endParaRPr>
          </a:p>
          <a:p>
            <a:endParaRPr b="1">
              <a:solidFill>
                <a:schemeClr val="accent1"/>
              </a:solidFill>
            </a:endParaRPr>
          </a:p>
        </p:txBody>
      </p:sp>
      <p:sp>
        <p:nvSpPr>
          <p:cNvPr id="761" name="Google Shape;761;p104"/>
          <p:cNvSpPr txBox="1"/>
          <p:nvPr/>
        </p:nvSpPr>
        <p:spPr>
          <a:xfrm>
            <a:off x="7567200" y="5169450"/>
            <a:ext cx="3693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a:t>
            </a:r>
            <a:endParaRPr b="1">
              <a:solidFill>
                <a:schemeClr val="accent1"/>
              </a:solidFill>
            </a:endParaRPr>
          </a:p>
          <a:p>
            <a:endParaRPr b="1">
              <a:solidFill>
                <a:schemeClr val="accent1"/>
              </a:solidFill>
            </a:endParaRPr>
          </a:p>
          <a:p>
            <a:endParaRPr b="1">
              <a:solidFill>
                <a:schemeClr val="accent1"/>
              </a:solidFill>
            </a:endParaRPr>
          </a:p>
        </p:txBody>
      </p:sp>
      <p:cxnSp>
        <p:nvCxnSpPr>
          <p:cNvPr id="762" name="Google Shape;762;p104"/>
          <p:cNvCxnSpPr/>
          <p:nvPr/>
        </p:nvCxnSpPr>
        <p:spPr>
          <a:xfrm flipH="1">
            <a:off x="5235600" y="4486800"/>
            <a:ext cx="698100" cy="4200"/>
          </a:xfrm>
          <a:prstGeom prst="straightConnector1">
            <a:avLst/>
          </a:prstGeom>
          <a:noFill/>
          <a:ln w="38100" cap="flat" cmpd="sng">
            <a:solidFill>
              <a:schemeClr val="accent1"/>
            </a:solidFill>
            <a:prstDash val="solid"/>
            <a:round/>
            <a:headEnd type="none" w="med" len="med"/>
            <a:tailEnd type="none" w="med" len="med"/>
          </a:ln>
        </p:spPr>
      </p:cxnSp>
      <p:sp>
        <p:nvSpPr>
          <p:cNvPr id="763" name="Google Shape;763;p104"/>
          <p:cNvSpPr txBox="1"/>
          <p:nvPr/>
        </p:nvSpPr>
        <p:spPr>
          <a:xfrm>
            <a:off x="5311800" y="4410600"/>
            <a:ext cx="6750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0.17</a:t>
            </a:r>
            <a:endParaRPr b="1">
              <a:solidFill>
                <a:schemeClr val="accent1"/>
              </a:solidFill>
            </a:endParaRPr>
          </a:p>
          <a:p>
            <a:endParaRPr b="1">
              <a:solidFill>
                <a:schemeClr val="accent1"/>
              </a:solidFill>
            </a:endParaRPr>
          </a:p>
          <a:p>
            <a:endParaRPr b="1">
              <a:solidFill>
                <a:schemeClr val="accent1"/>
              </a:solidFill>
            </a:endParaRPr>
          </a:p>
        </p:txBody>
      </p:sp>
      <p:cxnSp>
        <p:nvCxnSpPr>
          <p:cNvPr id="764" name="Google Shape;764;p104"/>
          <p:cNvCxnSpPr/>
          <p:nvPr/>
        </p:nvCxnSpPr>
        <p:spPr>
          <a:xfrm flipH="1">
            <a:off x="5235600" y="5096400"/>
            <a:ext cx="698100" cy="4200"/>
          </a:xfrm>
          <a:prstGeom prst="straightConnector1">
            <a:avLst/>
          </a:prstGeom>
          <a:noFill/>
          <a:ln w="38100" cap="flat" cmpd="sng">
            <a:solidFill>
              <a:schemeClr val="accent1"/>
            </a:solidFill>
            <a:prstDash val="solid"/>
            <a:round/>
            <a:headEnd type="none" w="med" len="med"/>
            <a:tailEnd type="none" w="med" len="med"/>
          </a:ln>
        </p:spPr>
      </p:cxnSp>
      <p:sp>
        <p:nvSpPr>
          <p:cNvPr id="765" name="Google Shape;765;p104"/>
          <p:cNvSpPr txBox="1"/>
          <p:nvPr/>
        </p:nvSpPr>
        <p:spPr>
          <a:xfrm>
            <a:off x="5311800" y="5020200"/>
            <a:ext cx="6750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0.17</a:t>
            </a:r>
            <a:endParaRPr b="1">
              <a:solidFill>
                <a:schemeClr val="accent1"/>
              </a:solidFill>
            </a:endParaRPr>
          </a:p>
          <a:p>
            <a:endParaRPr b="1">
              <a:solidFill>
                <a:schemeClr val="accent1"/>
              </a:solidFill>
            </a:endParaRPr>
          </a:p>
          <a:p>
            <a:endParaRPr b="1">
              <a:solidFill>
                <a:schemeClr val="accent1"/>
              </a:solidFill>
            </a:endParaRPr>
          </a:p>
        </p:txBody>
      </p:sp>
      <p:sp>
        <p:nvSpPr>
          <p:cNvPr id="766" name="Google Shape;766;p104"/>
          <p:cNvSpPr txBox="1"/>
          <p:nvPr/>
        </p:nvSpPr>
        <p:spPr>
          <a:xfrm>
            <a:off x="5890800" y="4864650"/>
            <a:ext cx="9927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=0.365</a:t>
            </a:r>
            <a:endParaRPr b="1">
              <a:solidFill>
                <a:schemeClr val="accent1"/>
              </a:solidFill>
            </a:endParaRPr>
          </a:p>
          <a:p>
            <a:endParaRPr b="1">
              <a:solidFill>
                <a:schemeClr val="accent1"/>
              </a:solidFill>
            </a:endParaRPr>
          </a:p>
          <a:p>
            <a:endParaRPr b="1">
              <a:solidFill>
                <a:schemeClr val="accent1"/>
              </a:solidFill>
            </a:endParaRPr>
          </a:p>
        </p:txBody>
      </p:sp>
      <p:sp>
        <p:nvSpPr>
          <p:cNvPr id="767" name="Google Shape;767;p104"/>
          <p:cNvSpPr txBox="1"/>
          <p:nvPr/>
        </p:nvSpPr>
        <p:spPr>
          <a:xfrm>
            <a:off x="5890800" y="4255050"/>
            <a:ext cx="9927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=0.635</a:t>
            </a:r>
            <a:endParaRPr b="1">
              <a:solidFill>
                <a:schemeClr val="accent1"/>
              </a:solidFill>
            </a:endParaRPr>
          </a:p>
          <a:p>
            <a:endParaRPr b="1">
              <a:solidFill>
                <a:schemeClr val="accent1"/>
              </a:solidFill>
            </a:endParaRPr>
          </a:p>
          <a:p>
            <a:endParaRPr b="1">
              <a:solidFill>
                <a:schemeClr val="accent1"/>
              </a:solidFill>
            </a:endParaRPr>
          </a:p>
        </p:txBody>
      </p:sp>
      <p:sp>
        <p:nvSpPr>
          <p:cNvPr id="768" name="Google Shape;768;p104"/>
          <p:cNvSpPr txBox="1"/>
          <p:nvPr/>
        </p:nvSpPr>
        <p:spPr>
          <a:xfrm>
            <a:off x="5890800" y="5398050"/>
            <a:ext cx="8355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=1</a:t>
            </a:r>
            <a:endParaRPr b="1">
              <a:solidFill>
                <a:schemeClr val="accent1"/>
              </a:solidFill>
            </a:endParaRPr>
          </a:p>
          <a:p>
            <a:endParaRPr b="1">
              <a:solidFill>
                <a:schemeClr val="accent1"/>
              </a:solidFill>
            </a:endParaRPr>
          </a:p>
          <a:p>
            <a:endParaRPr b="1">
              <a:solidFill>
                <a:schemeClr val="accent1"/>
              </a:solidFill>
            </a:endParaRPr>
          </a:p>
        </p:txBody>
      </p:sp>
      <p:cxnSp>
        <p:nvCxnSpPr>
          <p:cNvPr id="769" name="Google Shape;769;p104"/>
          <p:cNvCxnSpPr/>
          <p:nvPr/>
        </p:nvCxnSpPr>
        <p:spPr>
          <a:xfrm flipH="1">
            <a:off x="5235600" y="5629800"/>
            <a:ext cx="698100" cy="4200"/>
          </a:xfrm>
          <a:prstGeom prst="straightConnector1">
            <a:avLst/>
          </a:prstGeom>
          <a:noFill/>
          <a:ln w="38100" cap="flat" cmpd="sng">
            <a:solidFill>
              <a:schemeClr val="accent1"/>
            </a:solidFill>
            <a:prstDash val="solid"/>
            <a:round/>
            <a:headEnd type="none" w="med" len="med"/>
            <a:tailEnd type="none" w="med" len="med"/>
          </a:ln>
        </p:spPr>
      </p:cxnSp>
      <p:sp>
        <p:nvSpPr>
          <p:cNvPr id="770" name="Google Shape;770;p104"/>
          <p:cNvSpPr txBox="1"/>
          <p:nvPr/>
        </p:nvSpPr>
        <p:spPr>
          <a:xfrm>
            <a:off x="5311800" y="5553600"/>
            <a:ext cx="6750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0.17</a:t>
            </a:r>
            <a:endParaRPr b="1">
              <a:solidFill>
                <a:schemeClr val="accent1"/>
              </a:solidFill>
            </a:endParaRPr>
          </a:p>
          <a:p>
            <a:endParaRPr b="1">
              <a:solidFill>
                <a:schemeClr val="accent1"/>
              </a:solidFill>
            </a:endParaRPr>
          </a:p>
          <a:p>
            <a:endParaRPr b="1">
              <a:solidFill>
                <a:schemeClr val="accent1"/>
              </a:solidFill>
            </a:endParaRPr>
          </a:p>
        </p:txBody>
      </p:sp>
      <p:sp>
        <p:nvSpPr>
          <p:cNvPr id="771" name="Google Shape;771;p104"/>
          <p:cNvSpPr txBox="1"/>
          <p:nvPr/>
        </p:nvSpPr>
        <p:spPr>
          <a:xfrm>
            <a:off x="8176800" y="4788450"/>
            <a:ext cx="992700" cy="393300"/>
          </a:xfrm>
          <a:prstGeom prst="rect">
            <a:avLst/>
          </a:prstGeom>
          <a:solidFill>
            <a:srgbClr val="FFFFFF"/>
          </a:solidFill>
          <a:ln>
            <a:noFill/>
          </a:ln>
        </p:spPr>
        <p:txBody>
          <a:bodyPr spcFirstLastPara="1" wrap="square" lIns="91425" tIns="91425" rIns="91425" bIns="91425" anchor="t" anchorCtr="0">
            <a:noAutofit/>
          </a:bodyPr>
          <a:lstStyle/>
          <a:p>
            <a:r>
              <a:rPr lang="en" b="1">
                <a:solidFill>
                  <a:schemeClr val="accent1"/>
                </a:solidFill>
              </a:rPr>
              <a:t>0.365</a:t>
            </a:r>
            <a:endParaRPr b="1">
              <a:solidFill>
                <a:schemeClr val="accent1"/>
              </a:solidFill>
            </a:endParaRPr>
          </a:p>
          <a:p>
            <a:endParaRPr b="1">
              <a:solidFill>
                <a:schemeClr val="accent1"/>
              </a:solidFill>
            </a:endParaRPr>
          </a:p>
          <a:p>
            <a:endParaRPr b="1">
              <a:solidFill>
                <a:schemeClr val="accent1"/>
              </a:solidFill>
            </a:endParaRPr>
          </a:p>
        </p:txBody>
      </p:sp>
      <p:sp>
        <p:nvSpPr>
          <p:cNvPr id="772" name="Google Shape;772;p104"/>
          <p:cNvSpPr txBox="1"/>
          <p:nvPr/>
        </p:nvSpPr>
        <p:spPr>
          <a:xfrm>
            <a:off x="8176800" y="4178850"/>
            <a:ext cx="992700" cy="393300"/>
          </a:xfrm>
          <a:prstGeom prst="rect">
            <a:avLst/>
          </a:prstGeom>
          <a:solidFill>
            <a:srgbClr val="FFFFFF"/>
          </a:solidFill>
          <a:ln>
            <a:noFill/>
          </a:ln>
        </p:spPr>
        <p:txBody>
          <a:bodyPr spcFirstLastPara="1" wrap="square" lIns="91425" tIns="91425" rIns="91425" bIns="91425" anchor="t" anchorCtr="0">
            <a:noAutofit/>
          </a:bodyPr>
          <a:lstStyle/>
          <a:p>
            <a:r>
              <a:rPr lang="en" b="1">
                <a:solidFill>
                  <a:schemeClr val="accent1"/>
                </a:solidFill>
              </a:rPr>
              <a:t>0.635</a:t>
            </a:r>
            <a:endParaRPr b="1">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05"/>
          <p:cNvSpPr txBox="1">
            <a:spLocks noGrp="1"/>
          </p:cNvSpPr>
          <p:nvPr>
            <p:ph type="body" idx="1"/>
          </p:nvPr>
        </p:nvSpPr>
        <p:spPr>
          <a:xfrm>
            <a:off x="1981200" y="1264450"/>
            <a:ext cx="7899000" cy="10470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The conditional probability of the outcome of interest A given condition B is calculated as</a:t>
            </a:r>
            <a:endParaRPr sz="2100">
              <a:solidFill>
                <a:srgbClr val="000000"/>
              </a:solidFill>
            </a:endParaRPr>
          </a:p>
        </p:txBody>
      </p:sp>
      <p:sp>
        <p:nvSpPr>
          <p:cNvPr id="778" name="Google Shape;778;p10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pic>
        <p:nvPicPr>
          <p:cNvPr id="779" name="Google Shape;779;p105"/>
          <p:cNvPicPr preferRelativeResize="0"/>
          <p:nvPr/>
        </p:nvPicPr>
        <p:blipFill>
          <a:blip r:embed="rId3">
            <a:alphaModFix/>
          </a:blip>
          <a:stretch>
            <a:fillRect/>
          </a:stretch>
        </p:blipFill>
        <p:spPr>
          <a:xfrm>
            <a:off x="2774475" y="2311451"/>
            <a:ext cx="2918356" cy="81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06"/>
          <p:cNvSpPr txBox="1">
            <a:spLocks noGrp="1"/>
          </p:cNvSpPr>
          <p:nvPr>
            <p:ph type="body" idx="1"/>
          </p:nvPr>
        </p:nvSpPr>
        <p:spPr>
          <a:xfrm>
            <a:off x="1981200" y="1264450"/>
            <a:ext cx="7899000" cy="10470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dirty="0">
                <a:solidFill>
                  <a:srgbClr val="000000"/>
                </a:solidFill>
              </a:rPr>
              <a:t>The conditional probability of the outcome of interest A given condition B is calculated as</a:t>
            </a:r>
            <a:endParaRPr sz="2100" dirty="0">
              <a:solidFill>
                <a:srgbClr val="000000"/>
              </a:solidFill>
            </a:endParaRPr>
          </a:p>
        </p:txBody>
      </p:sp>
      <p:sp>
        <p:nvSpPr>
          <p:cNvPr id="785" name="Google Shape;785;p10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pic>
        <p:nvPicPr>
          <p:cNvPr id="786" name="Google Shape;786;p106"/>
          <p:cNvPicPr preferRelativeResize="0"/>
          <p:nvPr/>
        </p:nvPicPr>
        <p:blipFill>
          <a:blip r:embed="rId3">
            <a:alphaModFix/>
          </a:blip>
          <a:stretch>
            <a:fillRect/>
          </a:stretch>
        </p:blipFill>
        <p:spPr>
          <a:xfrm>
            <a:off x="2774475" y="2311451"/>
            <a:ext cx="2918356" cy="818650"/>
          </a:xfrm>
          <a:prstGeom prst="rect">
            <a:avLst/>
          </a:prstGeom>
          <a:noFill/>
          <a:ln>
            <a:noFill/>
          </a:ln>
        </p:spPr>
      </p:pic>
      <p:sp>
        <p:nvSpPr>
          <p:cNvPr id="787" name="Google Shape;787;p106"/>
          <p:cNvSpPr txBox="1">
            <a:spLocks noGrp="1"/>
          </p:cNvSpPr>
          <p:nvPr>
            <p:ph type="body" idx="1"/>
          </p:nvPr>
        </p:nvSpPr>
        <p:spPr>
          <a:xfrm>
            <a:off x="1981200" y="3860350"/>
            <a:ext cx="7899000" cy="10470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For instance:</a:t>
            </a:r>
            <a:endParaRPr sz="2100">
              <a:solidFill>
                <a:srgbClr val="000000"/>
              </a:solidFill>
            </a:endParaRPr>
          </a:p>
        </p:txBody>
      </p:sp>
      <p:pic>
        <p:nvPicPr>
          <p:cNvPr id="788" name="Google Shape;788;p106"/>
          <p:cNvPicPr preferRelativeResize="0"/>
          <p:nvPr/>
        </p:nvPicPr>
        <p:blipFill>
          <a:blip r:embed="rId4">
            <a:alphaModFix/>
          </a:blip>
          <a:stretch>
            <a:fillRect/>
          </a:stretch>
        </p:blipFill>
        <p:spPr>
          <a:xfrm>
            <a:off x="2054401" y="4668250"/>
            <a:ext cx="6011825" cy="448250"/>
          </a:xfrm>
          <a:prstGeom prst="rect">
            <a:avLst/>
          </a:prstGeom>
          <a:noFill/>
          <a:ln>
            <a:noFill/>
          </a:ln>
        </p:spPr>
      </p:pic>
      <p:pic>
        <p:nvPicPr>
          <p:cNvPr id="789" name="Google Shape;789;p106"/>
          <p:cNvPicPr preferRelativeResize="0"/>
          <p:nvPr/>
        </p:nvPicPr>
        <p:blipFill>
          <a:blip r:embed="rId5">
            <a:alphaModFix/>
          </a:blip>
          <a:stretch>
            <a:fillRect/>
          </a:stretch>
        </p:blipFill>
        <p:spPr>
          <a:xfrm>
            <a:off x="4127350" y="5346000"/>
            <a:ext cx="5581700" cy="818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07"/>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Assume to randomly sample a patient from the set of patients in the table below.</a:t>
            </a:r>
            <a:endParaRPr sz="2100">
              <a:solidFill>
                <a:schemeClr val="accent1"/>
              </a:solidFill>
            </a:endParaRPr>
          </a:p>
          <a:p>
            <a:pPr marL="0" indent="0">
              <a:lnSpc>
                <a:spcPct val="115000"/>
              </a:lnSpc>
              <a:buNone/>
            </a:pPr>
            <a:r>
              <a:rPr lang="en" sz="2100">
                <a:solidFill>
                  <a:schemeClr val="accent1"/>
                </a:solidFill>
              </a:rPr>
              <a:t>If we know that a patient received the antidepressant (desipramine), what is the probability that they relapsed?</a:t>
            </a:r>
            <a:endParaRPr sz="2100">
              <a:solidFill>
                <a:schemeClr val="accent1"/>
              </a:solidFill>
            </a:endParaRPr>
          </a:p>
        </p:txBody>
      </p:sp>
      <p:sp>
        <p:nvSpPr>
          <p:cNvPr id="795" name="Google Shape;795;p10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796" name="Google Shape;796;p107"/>
          <p:cNvPicPr preferRelativeResize="0"/>
          <p:nvPr/>
        </p:nvPicPr>
        <p:blipFill>
          <a:blip r:embed="rId3">
            <a:alphaModFix/>
          </a:blip>
          <a:stretch>
            <a:fillRect/>
          </a:stretch>
        </p:blipFill>
        <p:spPr>
          <a:xfrm>
            <a:off x="2853801" y="3411001"/>
            <a:ext cx="4554575" cy="1889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08"/>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Assume to randomly sample a patient from the set of patients in the table below.</a:t>
            </a:r>
            <a:endParaRPr sz="2100">
              <a:solidFill>
                <a:schemeClr val="accent1"/>
              </a:solidFill>
            </a:endParaRPr>
          </a:p>
          <a:p>
            <a:pPr marL="0" indent="0">
              <a:lnSpc>
                <a:spcPct val="115000"/>
              </a:lnSpc>
              <a:buNone/>
            </a:pPr>
            <a:r>
              <a:rPr lang="en" sz="2100">
                <a:solidFill>
                  <a:schemeClr val="accent1"/>
                </a:solidFill>
              </a:rPr>
              <a:t>If we know that a patient received the antidepressant (desipramine), what is the probability that he/she relapsed?</a:t>
            </a:r>
            <a:endParaRPr sz="2100">
              <a:solidFill>
                <a:schemeClr val="accent1"/>
              </a:solidFill>
            </a:endParaRPr>
          </a:p>
        </p:txBody>
      </p:sp>
      <p:sp>
        <p:nvSpPr>
          <p:cNvPr id="802" name="Google Shape;802;p10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803" name="Google Shape;803;p108"/>
          <p:cNvPicPr preferRelativeResize="0"/>
          <p:nvPr/>
        </p:nvPicPr>
        <p:blipFill>
          <a:blip r:embed="rId3">
            <a:alphaModFix/>
          </a:blip>
          <a:stretch>
            <a:fillRect/>
          </a:stretch>
        </p:blipFill>
        <p:spPr>
          <a:xfrm>
            <a:off x="2853801" y="3411001"/>
            <a:ext cx="4554575" cy="1889175"/>
          </a:xfrm>
          <a:prstGeom prst="rect">
            <a:avLst/>
          </a:prstGeom>
          <a:noFill/>
          <a:ln>
            <a:noFill/>
          </a:ln>
        </p:spPr>
      </p:pic>
      <p:sp>
        <p:nvSpPr>
          <p:cNvPr id="804" name="Google Shape;804;p108"/>
          <p:cNvSpPr/>
          <p:nvPr/>
        </p:nvSpPr>
        <p:spPr>
          <a:xfrm>
            <a:off x="2648825" y="3946050"/>
            <a:ext cx="4990200" cy="497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5" name="Google Shape;805;p108"/>
          <p:cNvSpPr txBox="1">
            <a:spLocks noGrp="1"/>
          </p:cNvSpPr>
          <p:nvPr>
            <p:ph type="body" idx="1"/>
          </p:nvPr>
        </p:nvSpPr>
        <p:spPr>
          <a:xfrm>
            <a:off x="1981200" y="5611075"/>
            <a:ext cx="7899000" cy="628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i="1">
                <a:solidFill>
                  <a:srgbClr val="000000"/>
                </a:solidFill>
              </a:rPr>
              <a:t>P(relapse | desipramine)</a:t>
            </a:r>
            <a:r>
              <a:rPr lang="en" sz="2100">
                <a:solidFill>
                  <a:srgbClr val="000000"/>
                </a:solidFill>
              </a:rPr>
              <a:t> = 10 / 24 ~ 0.42</a:t>
            </a:r>
            <a:endParaRPr sz="21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92"/>
          <p:cNvSpPr txBox="1">
            <a:spLocks noGrp="1"/>
          </p:cNvSpPr>
          <p:nvPr>
            <p:ph type="body" idx="1"/>
          </p:nvPr>
        </p:nvSpPr>
        <p:spPr>
          <a:xfrm>
            <a:off x="2131010" y="1352827"/>
            <a:ext cx="7205339" cy="1321650"/>
          </a:xfrm>
          <a:prstGeom prst="rect">
            <a:avLst/>
          </a:prstGeom>
        </p:spPr>
        <p:txBody>
          <a:bodyPr spcFirstLastPara="1" vert="horz" wrap="square" lIns="68569" tIns="68569" rIns="68569" bIns="68569" rtlCol="0" anchor="t" anchorCtr="0">
            <a:noAutofit/>
          </a:bodyPr>
          <a:lstStyle/>
          <a:p>
            <a:pPr marL="0" indent="0">
              <a:lnSpc>
                <a:spcPct val="115000"/>
              </a:lnSpc>
              <a:buNone/>
            </a:pPr>
            <a:r>
              <a:rPr lang="en" sz="2100" dirty="0">
                <a:solidFill>
                  <a:srgbClr val="000000"/>
                </a:solidFill>
              </a:rPr>
              <a:t>The probability of the </a:t>
            </a:r>
            <a:r>
              <a:rPr lang="en" sz="2100" i="1" dirty="0">
                <a:solidFill>
                  <a:srgbClr val="000000"/>
                </a:solidFill>
              </a:rPr>
              <a:t>joint</a:t>
            </a:r>
            <a:r>
              <a:rPr lang="en" sz="2100" dirty="0">
                <a:solidFill>
                  <a:srgbClr val="000000"/>
                </a:solidFill>
              </a:rPr>
              <a:t> outcomes of two or more random events (or processes) is called a </a:t>
            </a:r>
            <a:r>
              <a:rPr lang="en" sz="2100" i="1" dirty="0">
                <a:solidFill>
                  <a:schemeClr val="accent1"/>
                </a:solidFill>
              </a:rPr>
              <a:t>joint probability</a:t>
            </a:r>
            <a:r>
              <a:rPr lang="en" sz="2100" dirty="0">
                <a:solidFill>
                  <a:srgbClr val="000000"/>
                </a:solidFill>
              </a:rPr>
              <a:t>. </a:t>
            </a:r>
            <a:endParaRPr sz="2100" dirty="0">
              <a:solidFill>
                <a:srgbClr val="000000"/>
              </a:solidFill>
            </a:endParaRP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
        <p:nvSpPr>
          <p:cNvPr id="658" name="Google Shape;658;p92"/>
          <p:cNvSpPr txBox="1">
            <a:spLocks noGrp="1"/>
          </p:cNvSpPr>
          <p:nvPr>
            <p:ph type="title"/>
          </p:nvPr>
        </p:nvSpPr>
        <p:spPr>
          <a:xfrm>
            <a:off x="2131010" y="297947"/>
            <a:ext cx="6172200" cy="857250"/>
          </a:xfrm>
          <a:prstGeom prst="rect">
            <a:avLst/>
          </a:prstGeom>
        </p:spPr>
        <p:txBody>
          <a:bodyPr spcFirstLastPara="1" vert="horz" wrap="square" lIns="68569" tIns="68569" rIns="68569" bIns="68569" rtlCol="0" anchor="b" anchorCtr="0">
            <a:noAutofit/>
          </a:bodyPr>
          <a:lstStyle/>
          <a:p>
            <a:r>
              <a:rPr lang="en">
                <a:solidFill>
                  <a:schemeClr val="accent1"/>
                </a:solidFill>
              </a:rPr>
              <a:t>Joint probabilities</a:t>
            </a:r>
            <a:endParaRPr>
              <a:solidFill>
                <a:schemeClr val="accent1"/>
              </a:solidFill>
            </a:endParaRPr>
          </a:p>
        </p:txBody>
      </p:sp>
      <mc:AlternateContent xmlns:mc="http://schemas.openxmlformats.org/markup-compatibility/2006" xmlns:a14="http://schemas.microsoft.com/office/drawing/2010/main">
        <mc:Choice Requires="a14">
          <p:sp>
            <p:nvSpPr>
              <p:cNvPr id="659" name="Google Shape;659;p92"/>
              <p:cNvSpPr txBox="1">
                <a:spLocks noGrp="1"/>
              </p:cNvSpPr>
              <p:nvPr>
                <p:ph type="body" idx="1"/>
              </p:nvPr>
            </p:nvSpPr>
            <p:spPr>
              <a:xfrm>
                <a:off x="2131010" y="2214762"/>
                <a:ext cx="9009570" cy="1183050"/>
              </a:xfrm>
              <a:prstGeom prst="rect">
                <a:avLst/>
              </a:prstGeom>
            </p:spPr>
            <p:txBody>
              <a:bodyPr spcFirstLastPara="1" vert="horz" wrap="square" lIns="68569" tIns="68569" rIns="68569" bIns="68569" rtlCol="0" anchor="t" anchorCtr="0">
                <a:noAutofit/>
              </a:bodyPr>
              <a:lstStyle/>
              <a:p>
                <a:pPr indent="-261938">
                  <a:lnSpc>
                    <a:spcPct val="115000"/>
                  </a:lnSpc>
                  <a:buClr>
                    <a:srgbClr val="000000"/>
                  </a:buClr>
                  <a:buSzPts val="1900"/>
                </a:pPr>
                <a:r>
                  <a:rPr lang="it-IT" sz="2100" dirty="0">
                    <a:solidFill>
                      <a:srgbClr val="000000"/>
                    </a:solidFill>
                  </a:rPr>
                  <a:t>The probability that we sample a red Ace from a deck of 52 cards is </a:t>
                </a:r>
                <a:br>
                  <a:rPr lang="it-IT" sz="2100" dirty="0">
                    <a:solidFill>
                      <a:srgbClr val="000000"/>
                    </a:solidFill>
                  </a:rPr>
                </a:br>
                <a:r>
                  <a:rPr lang="it-IT" sz="2100" dirty="0">
                    <a:solidFill>
                      <a:srgbClr val="000000"/>
                    </a:solidFill>
                  </a:rPr>
                  <a:t>P(red and Ace) = 2/52</a:t>
                </a:r>
              </a:p>
              <a:p>
                <a:pPr indent="-261938">
                  <a:lnSpc>
                    <a:spcPct val="115000"/>
                  </a:lnSpc>
                  <a:buClr>
                    <a:srgbClr val="000000"/>
                  </a:buClr>
                  <a:buSzPts val="1900"/>
                </a:pPr>
                <a:endParaRPr lang="it-IT" sz="2100" dirty="0">
                  <a:solidFill>
                    <a:srgbClr val="000000"/>
                  </a:solidFill>
                </a:endParaRPr>
              </a:p>
              <a:p>
                <a:pPr marL="80963" indent="0">
                  <a:lnSpc>
                    <a:spcPct val="115000"/>
                  </a:lnSpc>
                  <a:buClr>
                    <a:srgbClr val="000000"/>
                  </a:buClr>
                  <a:buSzPts val="1900"/>
                  <a:buNone/>
                </a:pPr>
                <a:r>
                  <a:rPr lang="it-IT" sz="2100" dirty="0"/>
                  <a:t>The </a:t>
                </a:r>
                <a:r>
                  <a:rPr lang="it-IT" sz="2100" i="1" dirty="0">
                    <a:solidFill>
                      <a:schemeClr val="accent1"/>
                    </a:solidFill>
                  </a:rPr>
                  <a:t>joint probability </a:t>
                </a:r>
                <a:r>
                  <a:rPr lang="it-IT" sz="2100" i="1" dirty="0" err="1">
                    <a:solidFill>
                      <a:schemeClr val="accent1"/>
                    </a:solidFill>
                  </a:rPr>
                  <a:t>distribution</a:t>
                </a:r>
                <a:r>
                  <a:rPr lang="it-IT" sz="2100" i="1" dirty="0">
                    <a:solidFill>
                      <a:schemeClr val="accent1"/>
                    </a:solidFill>
                  </a:rPr>
                  <a:t> </a:t>
                </a:r>
                <a:r>
                  <a:rPr lang="it-IT" sz="2100" dirty="0"/>
                  <a:t>of </a:t>
                </a:r>
                <a:r>
                  <a:rPr lang="it-IT" sz="2100" dirty="0" err="1"/>
                  <a:t>two</a:t>
                </a:r>
                <a:r>
                  <a:rPr lang="it-IT" sz="2100" dirty="0"/>
                  <a:t> random </a:t>
                </a:r>
                <a:r>
                  <a:rPr lang="it-IT" sz="2100" dirty="0" err="1"/>
                  <a:t>variables</a:t>
                </a:r>
                <a:r>
                  <a:rPr lang="it-IT" sz="2100" dirty="0"/>
                  <a:t> X and Y </a:t>
                </a:r>
                <a:r>
                  <a:rPr lang="it-IT" sz="2100" dirty="0" err="1"/>
                  <a:t>defines</a:t>
                </a:r>
                <a:r>
                  <a:rPr lang="it-IT" sz="2100" dirty="0"/>
                  <a:t> the probability of </a:t>
                </a:r>
                <a:r>
                  <a:rPr lang="it-IT" sz="2100" dirty="0" err="1"/>
                  <a:t>all</a:t>
                </a:r>
                <a:r>
                  <a:rPr lang="it-IT" sz="2100" dirty="0"/>
                  <a:t> joint events A and B, i.e.  </a:t>
                </a:r>
                <a:r>
                  <a:rPr lang="it-IT" sz="2100" dirty="0" err="1"/>
                  <a:t>Prob</a:t>
                </a:r>
                <a:r>
                  <a:rPr lang="it-IT" sz="2100" dirty="0"/>
                  <a:t>[</a:t>
                </a:r>
                <a14:m>
                  <m:oMath xmlns:m="http://schemas.openxmlformats.org/officeDocument/2006/math">
                    <m:r>
                      <a:rPr lang="en-US" sz="2100" dirty="0">
                        <a:latin typeface="Cambria Math" panose="02040503050406030204" pitchFamily="18" charset="0"/>
                      </a:rPr>
                      <m:t>(</m:t>
                    </m:r>
                    <m:r>
                      <m:rPr>
                        <m:sty m:val="p"/>
                      </m:rPr>
                      <a:rPr lang="it-IT" sz="2100" dirty="0">
                        <a:latin typeface="Cambria Math" panose="02040503050406030204" pitchFamily="18" charset="0"/>
                      </a:rPr>
                      <m:t>X</m:t>
                    </m:r>
                    <m:r>
                      <a:rPr lang="it-IT" sz="2100" i="1" dirty="0">
                        <a:latin typeface="Cambria Math" panose="02040503050406030204" pitchFamily="18" charset="0"/>
                      </a:rPr>
                      <m:t>∈</m:t>
                    </m:r>
                    <m:r>
                      <a:rPr lang="en-US" sz="2100" i="1" dirty="0">
                        <a:latin typeface="Cambria Math" panose="02040503050406030204" pitchFamily="18" charset="0"/>
                      </a:rPr>
                      <m:t>𝐴</m:t>
                    </m:r>
                    <m:r>
                      <a:rPr lang="en-US" sz="2100" i="1" dirty="0">
                        <a:latin typeface="Cambria Math" panose="02040503050406030204" pitchFamily="18" charset="0"/>
                      </a:rPr>
                      <m:t>)∩(</m:t>
                    </m:r>
                    <m:r>
                      <a:rPr lang="en-US" sz="2100" i="1" dirty="0">
                        <a:latin typeface="Cambria Math" panose="02040503050406030204" pitchFamily="18" charset="0"/>
                      </a:rPr>
                      <m:t>𝑌</m:t>
                    </m:r>
                    <m:r>
                      <a:rPr lang="en-US" sz="2100" i="1" dirty="0">
                        <a:latin typeface="Cambria Math" panose="02040503050406030204" pitchFamily="18" charset="0"/>
                      </a:rPr>
                      <m:t>∈</m:t>
                    </m:r>
                    <m:r>
                      <a:rPr lang="en-US" sz="2100" i="1" dirty="0">
                        <a:latin typeface="Cambria Math" panose="02040503050406030204" pitchFamily="18" charset="0"/>
                      </a:rPr>
                      <m:t>𝐵</m:t>
                    </m:r>
                    <m:r>
                      <a:rPr lang="en-US" sz="2100" i="1" dirty="0">
                        <a:latin typeface="Cambria Math" panose="02040503050406030204" pitchFamily="18" charset="0"/>
                      </a:rPr>
                      <m:t>)]</m:t>
                    </m:r>
                  </m:oMath>
                </a14:m>
                <a:r>
                  <a:rPr lang="it-IT" sz="2100" dirty="0">
                    <a:solidFill>
                      <a:srgbClr val="000000"/>
                    </a:solidFill>
                  </a:rPr>
                  <a:t>.</a:t>
                </a:r>
              </a:p>
              <a:p>
                <a:pPr marL="0" indent="0">
                  <a:lnSpc>
                    <a:spcPct val="115000"/>
                  </a:lnSpc>
                  <a:buNone/>
                </a:pPr>
                <a:endParaRPr sz="2100" dirty="0">
                  <a:solidFill>
                    <a:srgbClr val="000000"/>
                  </a:solidFill>
                </a:endParaRPr>
              </a:p>
            </p:txBody>
          </p:sp>
        </mc:Choice>
        <mc:Fallback xmlns="">
          <p:sp>
            <p:nvSpPr>
              <p:cNvPr id="659" name="Google Shape;659;p92"/>
              <p:cNvSpPr txBox="1">
                <a:spLocks noGrp="1" noRot="1" noChangeAspect="1" noMove="1" noResize="1" noEditPoints="1" noAdjustHandles="1" noChangeArrowheads="1" noChangeShapeType="1" noTextEdit="1"/>
              </p:cNvSpPr>
              <p:nvPr>
                <p:ph type="body" idx="1"/>
              </p:nvPr>
            </p:nvSpPr>
            <p:spPr>
              <a:xfrm>
                <a:off x="2131010" y="2214762"/>
                <a:ext cx="9009570" cy="1183050"/>
              </a:xfrm>
              <a:prstGeom prst="rect">
                <a:avLst/>
              </a:prstGeom>
              <a:blipFill>
                <a:blip r:embed="rId3"/>
                <a:stretch>
                  <a:fillRect l="-203" b="-92268"/>
                </a:stretch>
              </a:blipFill>
            </p:spPr>
            <p:txBody>
              <a:bodyPr/>
              <a:lstStyle/>
              <a:p>
                <a:r>
                  <a:rPr lang="en-CH">
                    <a:noFill/>
                  </a:rPr>
                  <a:t> </a:t>
                </a:r>
              </a:p>
            </p:txBody>
          </p:sp>
        </mc:Fallback>
      </mc:AlternateContent>
    </p:spTree>
    <p:extLst>
      <p:ext uri="{BB962C8B-B14F-4D97-AF65-F5344CB8AC3E}">
        <p14:creationId xmlns:p14="http://schemas.microsoft.com/office/powerpoint/2010/main" val="219318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109"/>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If we know that a patient relapsed, what is the probability that he/she received the antidepressant (desipramine)?</a:t>
            </a:r>
            <a:endParaRPr sz="2100">
              <a:solidFill>
                <a:schemeClr val="accent1"/>
              </a:solidFill>
            </a:endParaRPr>
          </a:p>
        </p:txBody>
      </p:sp>
      <p:sp>
        <p:nvSpPr>
          <p:cNvPr id="811" name="Google Shape;811;p10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812" name="Google Shape;812;p109"/>
          <p:cNvPicPr preferRelativeResize="0"/>
          <p:nvPr/>
        </p:nvPicPr>
        <p:blipFill>
          <a:blip r:embed="rId3">
            <a:alphaModFix/>
          </a:blip>
          <a:stretch>
            <a:fillRect/>
          </a:stretch>
        </p:blipFill>
        <p:spPr>
          <a:xfrm>
            <a:off x="2853801" y="2191801"/>
            <a:ext cx="4554575" cy="188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10"/>
          <p:cNvSpPr txBox="1">
            <a:spLocks noGrp="1"/>
          </p:cNvSpPr>
          <p:nvPr>
            <p:ph type="body" idx="1"/>
          </p:nvPr>
        </p:nvSpPr>
        <p:spPr>
          <a:xfrm>
            <a:off x="1981200" y="4210500"/>
            <a:ext cx="7899000" cy="20316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i="1">
                <a:solidFill>
                  <a:srgbClr val="000000"/>
                </a:solidFill>
              </a:rPr>
              <a:t>P(desipramine | relapse)</a:t>
            </a:r>
            <a:r>
              <a:rPr lang="en" sz="2100">
                <a:solidFill>
                  <a:srgbClr val="000000"/>
                </a:solidFill>
              </a:rPr>
              <a:t> = 10 / 48 ~ 0.21</a:t>
            </a:r>
            <a:endParaRPr sz="2100">
              <a:solidFill>
                <a:srgbClr val="000000"/>
              </a:solidFill>
            </a:endParaRPr>
          </a:p>
          <a:p>
            <a:pPr marL="0" indent="0">
              <a:lnSpc>
                <a:spcPct val="115000"/>
              </a:lnSpc>
              <a:buNone/>
            </a:pPr>
            <a:endParaRPr sz="1200">
              <a:solidFill>
                <a:srgbClr val="000000"/>
              </a:solidFill>
            </a:endParaRPr>
          </a:p>
          <a:p>
            <a:pPr marL="0" indent="0">
              <a:lnSpc>
                <a:spcPct val="115000"/>
              </a:lnSpc>
              <a:buNone/>
            </a:pPr>
            <a:endParaRPr sz="2100">
              <a:solidFill>
                <a:srgbClr val="000000"/>
              </a:solidFill>
            </a:endParaRPr>
          </a:p>
        </p:txBody>
      </p:sp>
      <p:sp>
        <p:nvSpPr>
          <p:cNvPr id="818" name="Google Shape;818;p110"/>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819" name="Google Shape;819;p11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820" name="Google Shape;820;p110"/>
          <p:cNvPicPr preferRelativeResize="0"/>
          <p:nvPr/>
        </p:nvPicPr>
        <p:blipFill>
          <a:blip r:embed="rId3">
            <a:alphaModFix/>
          </a:blip>
          <a:stretch>
            <a:fillRect/>
          </a:stretch>
        </p:blipFill>
        <p:spPr>
          <a:xfrm>
            <a:off x="2853801" y="2191801"/>
            <a:ext cx="4554575" cy="1889175"/>
          </a:xfrm>
          <a:prstGeom prst="rect">
            <a:avLst/>
          </a:prstGeom>
          <a:noFill/>
          <a:ln>
            <a:noFill/>
          </a:ln>
        </p:spPr>
      </p:pic>
      <p:sp>
        <p:nvSpPr>
          <p:cNvPr id="821" name="Google Shape;821;p110"/>
          <p:cNvSpPr/>
          <p:nvPr/>
        </p:nvSpPr>
        <p:spPr>
          <a:xfrm>
            <a:off x="4319000" y="2081550"/>
            <a:ext cx="1404600" cy="214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1"/>
                                        </p:tgtEl>
                                        <p:attrNameLst>
                                          <p:attrName>style.visibility</p:attrName>
                                        </p:attrNameLst>
                                      </p:cBhvr>
                                      <p:to>
                                        <p:strVal val="visible"/>
                                      </p:to>
                                    </p:set>
                                    <p:animEffect transition="in" filter="fade">
                                      <p:cBhvr>
                                        <p:cTn id="7" dur="1000"/>
                                        <p:tgtEl>
                                          <p:spTgt spid="8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7">
                                            <p:txEl>
                                              <p:pRg st="0" end="0"/>
                                            </p:txEl>
                                          </p:spTgt>
                                        </p:tgtEl>
                                        <p:attrNameLst>
                                          <p:attrName>style.visibility</p:attrName>
                                        </p:attrNameLst>
                                      </p:cBhvr>
                                      <p:to>
                                        <p:strVal val="visible"/>
                                      </p:to>
                                    </p:set>
                                    <p:animEffect transition="in" filter="fade">
                                      <p:cBhvr>
                                        <p:cTn id="12" dur="1000"/>
                                        <p:tgtEl>
                                          <p:spTgt spid="8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11"/>
          <p:cNvSpPr txBox="1">
            <a:spLocks noGrp="1"/>
          </p:cNvSpPr>
          <p:nvPr>
            <p:ph type="body" idx="1"/>
          </p:nvPr>
        </p:nvSpPr>
        <p:spPr>
          <a:xfrm>
            <a:off x="1981200" y="4210500"/>
            <a:ext cx="7899000" cy="20316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i="1" dirty="0">
                <a:solidFill>
                  <a:srgbClr val="000000"/>
                </a:solidFill>
              </a:rPr>
              <a:t>P(desipramine | relapse)</a:t>
            </a:r>
            <a:r>
              <a:rPr lang="en" sz="2100" dirty="0">
                <a:solidFill>
                  <a:srgbClr val="000000"/>
                </a:solidFill>
              </a:rPr>
              <a:t> = 10 / 48 = 0.21</a:t>
            </a:r>
            <a:endParaRPr sz="2100" dirty="0">
              <a:solidFill>
                <a:srgbClr val="000000"/>
              </a:solidFill>
            </a:endParaRPr>
          </a:p>
          <a:p>
            <a:pPr marL="0" indent="0">
              <a:lnSpc>
                <a:spcPct val="115000"/>
              </a:lnSpc>
              <a:buNone/>
            </a:pPr>
            <a:endParaRPr sz="1200" dirty="0">
              <a:solidFill>
                <a:srgbClr val="000000"/>
              </a:solidFill>
            </a:endParaRPr>
          </a:p>
          <a:p>
            <a:pPr marL="0" indent="0">
              <a:lnSpc>
                <a:spcPct val="115000"/>
              </a:lnSpc>
              <a:buNone/>
            </a:pPr>
            <a:r>
              <a:rPr lang="en" sz="2100" i="1" dirty="0">
                <a:solidFill>
                  <a:srgbClr val="000000"/>
                </a:solidFill>
              </a:rPr>
              <a:t>P(lithium | relapse) </a:t>
            </a:r>
            <a:r>
              <a:rPr lang="en" sz="2100" dirty="0">
                <a:solidFill>
                  <a:srgbClr val="000000"/>
                </a:solidFill>
              </a:rPr>
              <a:t>= 18 / 48 = 0.38</a:t>
            </a:r>
            <a:endParaRPr sz="2100" dirty="0">
              <a:solidFill>
                <a:srgbClr val="000000"/>
              </a:solidFill>
            </a:endParaRPr>
          </a:p>
          <a:p>
            <a:pPr marL="0" indent="0">
              <a:lnSpc>
                <a:spcPct val="115000"/>
              </a:lnSpc>
              <a:buNone/>
            </a:pPr>
            <a:endParaRPr sz="1200" dirty="0">
              <a:solidFill>
                <a:srgbClr val="000000"/>
              </a:solidFill>
            </a:endParaRPr>
          </a:p>
          <a:p>
            <a:pPr marL="0" indent="0">
              <a:lnSpc>
                <a:spcPct val="115000"/>
              </a:lnSpc>
              <a:buNone/>
            </a:pPr>
            <a:r>
              <a:rPr lang="en" sz="2100" i="1" dirty="0">
                <a:solidFill>
                  <a:srgbClr val="000000"/>
                </a:solidFill>
              </a:rPr>
              <a:t>P(placebo | relapse)</a:t>
            </a:r>
            <a:r>
              <a:rPr lang="en" sz="2100" dirty="0">
                <a:solidFill>
                  <a:srgbClr val="000000"/>
                </a:solidFill>
              </a:rPr>
              <a:t> = 20 / 48 = 0.42</a:t>
            </a:r>
            <a:endParaRPr sz="2100" dirty="0">
              <a:solidFill>
                <a:srgbClr val="000000"/>
              </a:solidFill>
            </a:endParaRPr>
          </a:p>
        </p:txBody>
      </p:sp>
      <p:sp>
        <p:nvSpPr>
          <p:cNvPr id="827" name="Google Shape;827;p111"/>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828" name="Google Shape;828;p11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829" name="Google Shape;829;p111"/>
          <p:cNvPicPr preferRelativeResize="0"/>
          <p:nvPr/>
        </p:nvPicPr>
        <p:blipFill>
          <a:blip r:embed="rId3">
            <a:alphaModFix/>
          </a:blip>
          <a:stretch>
            <a:fillRect/>
          </a:stretch>
        </p:blipFill>
        <p:spPr>
          <a:xfrm>
            <a:off x="2853801" y="2191801"/>
            <a:ext cx="4554575" cy="1889175"/>
          </a:xfrm>
          <a:prstGeom prst="rect">
            <a:avLst/>
          </a:prstGeom>
          <a:noFill/>
          <a:ln>
            <a:noFill/>
          </a:ln>
        </p:spPr>
      </p:pic>
      <p:sp>
        <p:nvSpPr>
          <p:cNvPr id="830" name="Google Shape;830;p111"/>
          <p:cNvSpPr/>
          <p:nvPr/>
        </p:nvSpPr>
        <p:spPr>
          <a:xfrm>
            <a:off x="4319000" y="2081550"/>
            <a:ext cx="1404600" cy="214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0"/>
                                        </p:tgtEl>
                                        <p:attrNameLst>
                                          <p:attrName>style.visibility</p:attrName>
                                        </p:attrNameLst>
                                      </p:cBhvr>
                                      <p:to>
                                        <p:strVal val="visible"/>
                                      </p:to>
                                    </p:set>
                                    <p:animEffect transition="in" filter="fade">
                                      <p:cBhvr>
                                        <p:cTn id="7" dur="1000"/>
                                        <p:tgtEl>
                                          <p:spTgt spid="8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6">
                                            <p:txEl>
                                              <p:pRg st="0" end="0"/>
                                            </p:txEl>
                                          </p:spTgt>
                                        </p:tgtEl>
                                        <p:attrNameLst>
                                          <p:attrName>style.visibility</p:attrName>
                                        </p:attrNameLst>
                                      </p:cBhvr>
                                      <p:to>
                                        <p:strVal val="visible"/>
                                      </p:to>
                                    </p:set>
                                    <p:animEffect transition="in" filter="fade">
                                      <p:cBhvr>
                                        <p:cTn id="12" dur="1000"/>
                                        <p:tgtEl>
                                          <p:spTgt spid="8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6">
                                            <p:txEl>
                                              <p:pRg st="2" end="2"/>
                                            </p:txEl>
                                          </p:spTgt>
                                        </p:tgtEl>
                                        <p:attrNameLst>
                                          <p:attrName>style.visibility</p:attrName>
                                        </p:attrNameLst>
                                      </p:cBhvr>
                                      <p:to>
                                        <p:strVal val="visible"/>
                                      </p:to>
                                    </p:set>
                                    <p:animEffect transition="in" filter="fade">
                                      <p:cBhvr>
                                        <p:cTn id="17" dur="1000"/>
                                        <p:tgtEl>
                                          <p:spTgt spid="8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6">
                                            <p:txEl>
                                              <p:pRg st="4" end="4"/>
                                            </p:txEl>
                                          </p:spTgt>
                                        </p:tgtEl>
                                        <p:attrNameLst>
                                          <p:attrName>style.visibility</p:attrName>
                                        </p:attrNameLst>
                                      </p:cBhvr>
                                      <p:to>
                                        <p:strVal val="visible"/>
                                      </p:to>
                                    </p:set>
                                    <p:animEffect transition="in" filter="fade">
                                      <p:cBhvr>
                                        <p:cTn id="22" dur="1000"/>
                                        <p:tgtEl>
                                          <p:spTgt spid="8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 dirty="0">
                <a:solidFill>
                  <a:schemeClr val="accent1"/>
                </a:solidFill>
              </a:rPr>
              <a:t>Factorization </a:t>
            </a:r>
            <a:r>
              <a:rPr lang="en">
                <a:solidFill>
                  <a:schemeClr val="accent1"/>
                </a:solidFill>
              </a:rPr>
              <a:t>and </a:t>
            </a:r>
            <a:br>
              <a:rPr lang="en">
                <a:solidFill>
                  <a:schemeClr val="accent1"/>
                </a:solidFill>
              </a:rPr>
            </a:br>
            <a:r>
              <a:rPr lang="en">
                <a:solidFill>
                  <a:schemeClr val="accent1"/>
                </a:solidFill>
              </a:rPr>
              <a:t>law </a:t>
            </a:r>
            <a:r>
              <a:rPr lang="en" dirty="0">
                <a:solidFill>
                  <a:schemeClr val="accent1"/>
                </a:solidFill>
              </a:rPr>
              <a:t>of total p</a:t>
            </a:r>
            <a:r>
              <a:rPr lang="it-IT" dirty="0" err="1">
                <a:solidFill>
                  <a:schemeClr val="accent1"/>
                </a:solidFill>
              </a:rPr>
              <a:t>robability</a:t>
            </a:r>
            <a:endParaRPr lang="it-IT"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2857989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12"/>
          <p:cNvSpPr txBox="1">
            <a:spLocks noGrp="1"/>
          </p:cNvSpPr>
          <p:nvPr>
            <p:ph type="body" idx="1"/>
          </p:nvPr>
        </p:nvSpPr>
        <p:spPr>
          <a:xfrm>
            <a:off x="1981200" y="1264450"/>
            <a:ext cx="7899000" cy="4973100"/>
          </a:xfrm>
          <a:prstGeom prst="rect">
            <a:avLst/>
          </a:prstGeom>
        </p:spPr>
        <p:txBody>
          <a:bodyPr spcFirstLastPara="1" vert="horz" wrap="square" lIns="91425" tIns="91425" rIns="91425" bIns="91425" rtlCol="0" anchor="t" anchorCtr="0">
            <a:noAutofit/>
          </a:bodyPr>
          <a:lstStyle/>
          <a:p>
            <a:pPr indent="-361950">
              <a:lnSpc>
                <a:spcPct val="115000"/>
              </a:lnSpc>
              <a:spcAft>
                <a:spcPts val="1000"/>
              </a:spcAft>
              <a:buClr>
                <a:srgbClr val="000000"/>
              </a:buClr>
              <a:buSzPts val="2100"/>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836" name="Google Shape;836;p11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General multiplication rule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13"/>
          <p:cNvSpPr txBox="1">
            <a:spLocks noGrp="1"/>
          </p:cNvSpPr>
          <p:nvPr>
            <p:ph type="body" idx="1"/>
          </p:nvPr>
        </p:nvSpPr>
        <p:spPr>
          <a:xfrm>
            <a:off x="1981200" y="1264450"/>
            <a:ext cx="7899000" cy="4973100"/>
          </a:xfrm>
          <a:prstGeom prst="rect">
            <a:avLst/>
          </a:prstGeom>
        </p:spPr>
        <p:txBody>
          <a:bodyPr spcFirstLastPara="1" vert="horz" wrap="square" lIns="91425" tIns="91425" rIns="91425" bIns="91425" rtlCol="0" anchor="t" anchorCtr="0">
            <a:noAutofit/>
          </a:bodyPr>
          <a:lstStyle/>
          <a:p>
            <a:pPr indent="-361950">
              <a:lnSpc>
                <a:spcPct val="115000"/>
              </a:lnSpc>
              <a:spcAft>
                <a:spcPts val="1000"/>
              </a:spcAft>
              <a:buClr>
                <a:srgbClr val="000000"/>
              </a:buClr>
              <a:buSzPts val="2100"/>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842" name="Google Shape;842;p11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General multiplication rule</a:t>
            </a:r>
            <a:endParaRPr>
              <a:solidFill>
                <a:schemeClr val="accent1"/>
              </a:solidFill>
            </a:endParaRPr>
          </a:p>
        </p:txBody>
      </p:sp>
      <p:sp>
        <p:nvSpPr>
          <p:cNvPr id="843" name="Google Shape;843;p113"/>
          <p:cNvSpPr txBox="1">
            <a:spLocks noGrp="1"/>
          </p:cNvSpPr>
          <p:nvPr>
            <p:ph type="body" idx="1"/>
          </p:nvPr>
        </p:nvSpPr>
        <p:spPr>
          <a:xfrm>
            <a:off x="1981200" y="2753025"/>
            <a:ext cx="7899000" cy="29349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dirty="0">
                <a:solidFill>
                  <a:srgbClr val="000000"/>
                </a:solidFill>
              </a:rPr>
              <a:t>If A and B represent two outcomes or events, then</a:t>
            </a:r>
            <a:br>
              <a:rPr lang="en" sz="2100" dirty="0">
                <a:solidFill>
                  <a:srgbClr val="000000"/>
                </a:solidFill>
              </a:rPr>
            </a:br>
            <a:r>
              <a:rPr lang="en" sz="2100" dirty="0">
                <a:solidFill>
                  <a:srgbClr val="000000"/>
                </a:solidFill>
              </a:rPr>
              <a:t>                      </a:t>
            </a:r>
            <a:r>
              <a:rPr lang="en" sz="2100" i="1" dirty="0">
                <a:solidFill>
                  <a:srgbClr val="000000"/>
                </a:solidFill>
              </a:rPr>
              <a:t>P(A and B) = P(A | B) P(B)</a:t>
            </a:r>
            <a:br>
              <a:rPr lang="en" sz="2100" i="1" dirty="0">
                <a:solidFill>
                  <a:srgbClr val="000000"/>
                </a:solidFill>
              </a:rPr>
            </a:br>
            <a:r>
              <a:rPr lang="en" sz="2100" dirty="0"/>
              <a:t>This is called </a:t>
            </a:r>
            <a:r>
              <a:rPr lang="en" sz="2100" i="1" dirty="0">
                <a:solidFill>
                  <a:schemeClr val="accent1"/>
                </a:solidFill>
              </a:rPr>
              <a:t>factorization</a:t>
            </a:r>
            <a:r>
              <a:rPr lang="en" sz="2100" i="1" dirty="0"/>
              <a:t> </a:t>
            </a:r>
            <a:r>
              <a:rPr lang="en" sz="2100" dirty="0"/>
              <a:t>of P(A and B)</a:t>
            </a:r>
            <a:endParaRPr sz="2100" dirty="0">
              <a:solidFill>
                <a:srgbClr val="000000"/>
              </a:solidFill>
            </a:endParaRPr>
          </a:p>
          <a:p>
            <a:pPr indent="0">
              <a:lnSpc>
                <a:spcPct val="115000"/>
              </a:lnSpc>
              <a:spcBef>
                <a:spcPts val="1000"/>
              </a:spcBef>
              <a:buNone/>
            </a:pPr>
            <a:r>
              <a:rPr lang="en" sz="1800" i="1" dirty="0">
                <a:solidFill>
                  <a:srgbClr val="000000"/>
                </a:solidFill>
              </a:rPr>
              <a:t>Note that this formula is simply the conditional probability formula, rearranged.</a:t>
            </a:r>
            <a:endParaRPr sz="1800" i="1" dirty="0">
              <a:solidFill>
                <a:srgbClr val="000000"/>
              </a:solidFill>
            </a:endParaRPr>
          </a:p>
          <a:p>
            <a:pPr marL="0" indent="0">
              <a:lnSpc>
                <a:spcPct val="115000"/>
              </a:lnSpc>
              <a:spcBef>
                <a:spcPts val="1000"/>
              </a:spcBef>
              <a:spcAft>
                <a:spcPts val="1000"/>
              </a:spcAft>
              <a:buNone/>
            </a:pPr>
            <a:endParaRPr sz="21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3">
                                            <p:txEl>
                                              <p:pRg st="0" end="0"/>
                                            </p:txEl>
                                          </p:spTgt>
                                        </p:tgtEl>
                                        <p:attrNameLst>
                                          <p:attrName>style.visibility</p:attrName>
                                        </p:attrNameLst>
                                      </p:cBhvr>
                                      <p:to>
                                        <p:strVal val="visible"/>
                                      </p:to>
                                    </p:set>
                                    <p:animEffect transition="in" filter="fade">
                                      <p:cBhvr>
                                        <p:cTn id="7" dur="1000"/>
                                        <p:tgtEl>
                                          <p:spTgt spid="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3">
                                            <p:txEl>
                                              <p:pRg st="1" end="1"/>
                                            </p:txEl>
                                          </p:spTgt>
                                        </p:tgtEl>
                                        <p:attrNameLst>
                                          <p:attrName>style.visibility</p:attrName>
                                        </p:attrNameLst>
                                      </p:cBhvr>
                                      <p:to>
                                        <p:strVal val="visible"/>
                                      </p:to>
                                    </p:set>
                                    <p:animEffect transition="in" filter="fade">
                                      <p:cBhvr>
                                        <p:cTn id="12" dur="1000"/>
                                        <p:tgtEl>
                                          <p:spTgt spid="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4"/>
          <p:cNvSpPr txBox="1">
            <a:spLocks noGrp="1"/>
          </p:cNvSpPr>
          <p:nvPr>
            <p:ph type="body" idx="1"/>
          </p:nvPr>
        </p:nvSpPr>
        <p:spPr>
          <a:xfrm>
            <a:off x="1981200" y="1264450"/>
            <a:ext cx="7899000" cy="4973100"/>
          </a:xfrm>
          <a:prstGeom prst="rect">
            <a:avLst/>
          </a:prstGeom>
        </p:spPr>
        <p:txBody>
          <a:bodyPr spcFirstLastPara="1" vert="horz" wrap="square" lIns="91425" tIns="91425" rIns="91425" bIns="91425" rtlCol="0" anchor="t" anchorCtr="0">
            <a:noAutofit/>
          </a:bodyPr>
          <a:lstStyle/>
          <a:p>
            <a:pPr indent="-361950">
              <a:lnSpc>
                <a:spcPct val="115000"/>
              </a:lnSpc>
              <a:spcAft>
                <a:spcPts val="1000"/>
              </a:spcAft>
              <a:buClr>
                <a:srgbClr val="000000"/>
              </a:buClr>
              <a:buSzPts val="2100"/>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849" name="Google Shape;849;p11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General multiplication rule</a:t>
            </a:r>
            <a:endParaRPr>
              <a:solidFill>
                <a:schemeClr val="accent1"/>
              </a:solidFill>
            </a:endParaRPr>
          </a:p>
        </p:txBody>
      </p:sp>
      <p:sp>
        <p:nvSpPr>
          <p:cNvPr id="850" name="Google Shape;850;p114"/>
          <p:cNvSpPr txBox="1">
            <a:spLocks noGrp="1"/>
          </p:cNvSpPr>
          <p:nvPr>
            <p:ph type="body" idx="1"/>
          </p:nvPr>
        </p:nvSpPr>
        <p:spPr>
          <a:xfrm>
            <a:off x="1981200" y="2753025"/>
            <a:ext cx="7899000" cy="29349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lang="en" sz="2100" i="1">
                <a:solidFill>
                  <a:srgbClr val="000000"/>
                </a:solidFill>
              </a:rPr>
              <a:t>P(A and B) = P(A | B) P(B)</a:t>
            </a:r>
            <a:br>
              <a:rPr lang="en" sz="2100">
                <a:solidFill>
                  <a:srgbClr val="000000"/>
                </a:solidFill>
              </a:rPr>
            </a:br>
            <a:r>
              <a:rPr lang="en" sz="2100">
                <a:solidFill>
                  <a:srgbClr val="000000"/>
                </a:solidFill>
              </a:rPr>
              <a:t>This is called </a:t>
            </a:r>
            <a:r>
              <a:rPr lang="en" sz="2100" i="1">
                <a:solidFill>
                  <a:schemeClr val="accent1"/>
                </a:solidFill>
              </a:rPr>
              <a:t>factorization</a:t>
            </a:r>
            <a:r>
              <a:rPr lang="en" sz="2100" i="1">
                <a:solidFill>
                  <a:srgbClr val="000000"/>
                </a:solidFill>
              </a:rPr>
              <a:t> </a:t>
            </a:r>
            <a:r>
              <a:rPr lang="en" sz="2100">
                <a:solidFill>
                  <a:srgbClr val="000000"/>
                </a:solidFill>
              </a:rPr>
              <a:t>of P(A and B)</a:t>
            </a:r>
            <a:endParaRPr sz="2100">
              <a:solidFill>
                <a:srgbClr val="000000"/>
              </a:solidFill>
            </a:endParaRPr>
          </a:p>
          <a:p>
            <a:pPr indent="0">
              <a:lnSpc>
                <a:spcPct val="115000"/>
              </a:lnSpc>
              <a:spcBef>
                <a:spcPts val="1000"/>
              </a:spcBef>
              <a:buNone/>
            </a:pPr>
            <a:r>
              <a:rPr lang="en" sz="1800" i="1">
                <a:solidFill>
                  <a:srgbClr val="000000"/>
                </a:solidFill>
              </a:rPr>
              <a:t>Note that this formula is simply the conditional probability formula, rearranged.</a:t>
            </a:r>
            <a:endParaRPr sz="1800" i="1">
              <a:solidFill>
                <a:srgbClr val="000000"/>
              </a:solidFill>
            </a:endParaRPr>
          </a:p>
          <a:p>
            <a:pPr indent="-361950">
              <a:lnSpc>
                <a:spcPct val="115000"/>
              </a:lnSpc>
              <a:spcBef>
                <a:spcPts val="1000"/>
              </a:spcBef>
              <a:spcAft>
                <a:spcPts val="1000"/>
              </a:spcAft>
              <a:buClr>
                <a:srgbClr val="000000"/>
              </a:buClr>
              <a:buSzPts val="2100"/>
            </a:pPr>
            <a:r>
              <a:rPr lang="en" sz="2100" i="1"/>
              <a:t>P(A and B) </a:t>
            </a:r>
            <a:r>
              <a:rPr lang="en" sz="2100"/>
              <a:t>can also be factorized as</a:t>
            </a:r>
            <a:r>
              <a:rPr lang="en" sz="2100" i="1"/>
              <a:t> P(B | A) P(A)</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0">
                                            <p:txEl>
                                              <p:pRg st="0" end="0"/>
                                            </p:txEl>
                                          </p:spTgt>
                                        </p:tgtEl>
                                        <p:attrNameLst>
                                          <p:attrName>style.visibility</p:attrName>
                                        </p:attrNameLst>
                                      </p:cBhvr>
                                      <p:to>
                                        <p:strVal val="visible"/>
                                      </p:to>
                                    </p:set>
                                    <p:animEffect transition="in" filter="fade">
                                      <p:cBhvr>
                                        <p:cTn id="7" dur="1000"/>
                                        <p:tgtEl>
                                          <p:spTgt spid="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0">
                                            <p:txEl>
                                              <p:pRg st="1" end="1"/>
                                            </p:txEl>
                                          </p:spTgt>
                                        </p:tgtEl>
                                        <p:attrNameLst>
                                          <p:attrName>style.visibility</p:attrName>
                                        </p:attrNameLst>
                                      </p:cBhvr>
                                      <p:to>
                                        <p:strVal val="visible"/>
                                      </p:to>
                                    </p:set>
                                    <p:animEffect transition="in" filter="fade">
                                      <p:cBhvr>
                                        <p:cTn id="12" dur="1000"/>
                                        <p:tgtEl>
                                          <p:spTgt spid="8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0">
                                            <p:txEl>
                                              <p:pRg st="2" end="2"/>
                                            </p:txEl>
                                          </p:spTgt>
                                        </p:tgtEl>
                                        <p:attrNameLst>
                                          <p:attrName>style.visibility</p:attrName>
                                        </p:attrNameLst>
                                      </p:cBhvr>
                                      <p:to>
                                        <p:strVal val="visible"/>
                                      </p:to>
                                    </p:set>
                                    <p:animEffect transition="in" filter="fade">
                                      <p:cBhvr>
                                        <p:cTn id="17" dur="1000"/>
                                        <p:tgtEl>
                                          <p:spTgt spid="8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15"/>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56" name="Google Shape;856;p115"/>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pic>
        <p:nvPicPr>
          <p:cNvPr id="857" name="Google Shape;857;p115"/>
          <p:cNvPicPr preferRelativeResize="0"/>
          <p:nvPr/>
        </p:nvPicPr>
        <p:blipFill>
          <a:blip r:embed="rId3">
            <a:alphaModFix/>
          </a:blip>
          <a:stretch>
            <a:fillRect/>
          </a:stretch>
        </p:blipFill>
        <p:spPr>
          <a:xfrm>
            <a:off x="3051650" y="2377125"/>
            <a:ext cx="4075350" cy="146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16"/>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63" name="Google Shape;863;p116"/>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64" name="Google Shape;864;p116"/>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pic>
        <p:nvPicPr>
          <p:cNvPr id="865" name="Google Shape;865;p116"/>
          <p:cNvPicPr preferRelativeResize="0"/>
          <p:nvPr/>
        </p:nvPicPr>
        <p:blipFill>
          <a:blip r:embed="rId3">
            <a:alphaModFix/>
          </a:blip>
          <a:stretch>
            <a:fillRect/>
          </a:stretch>
        </p:blipFill>
        <p:spPr>
          <a:xfrm>
            <a:off x="3051650" y="2377125"/>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2"/>
                                        </p:tgtEl>
                                        <p:attrNameLst>
                                          <p:attrName>style.visibility</p:attrName>
                                        </p:attrNameLst>
                                      </p:cBhvr>
                                      <p:to>
                                        <p:strVal val="visible"/>
                                      </p:to>
                                    </p:set>
                                    <p:animEffect transition="in" filter="fade">
                                      <p:cBhvr>
                                        <p:cTn id="7" dur="1000"/>
                                        <p:tgtEl>
                                          <p:spTgt spid="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17"/>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71" name="Google Shape;871;p117"/>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72" name="Google Shape;872;p117"/>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pic>
        <p:nvPicPr>
          <p:cNvPr id="873" name="Google Shape;873;p117"/>
          <p:cNvPicPr preferRelativeResize="0"/>
          <p:nvPr/>
        </p:nvPicPr>
        <p:blipFill>
          <a:blip r:embed="rId3">
            <a:alphaModFix/>
          </a:blip>
          <a:stretch>
            <a:fillRect/>
          </a:stretch>
        </p:blipFill>
        <p:spPr>
          <a:xfrm>
            <a:off x="3051650" y="2375727"/>
            <a:ext cx="4075350" cy="1462250"/>
          </a:xfrm>
          <a:prstGeom prst="rect">
            <a:avLst/>
          </a:prstGeom>
          <a:noFill/>
          <a:ln>
            <a:noFill/>
          </a:ln>
        </p:spPr>
      </p:pic>
      <p:sp>
        <p:nvSpPr>
          <p:cNvPr id="874" name="Google Shape;874;p117"/>
          <p:cNvSpPr txBox="1"/>
          <p:nvPr/>
        </p:nvSpPr>
        <p:spPr>
          <a:xfrm>
            <a:off x="4482600" y="4234225"/>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
                                        </p:tgtEl>
                                        <p:attrNameLst>
                                          <p:attrName>style.visibility</p:attrName>
                                        </p:attrNameLst>
                                      </p:cBhvr>
                                      <p:to>
                                        <p:strVal val="visible"/>
                                      </p:to>
                                    </p:set>
                                    <p:animEffect transition="in" filter="fade">
                                      <p:cBhvr>
                                        <p:cTn id="7" dur="1000"/>
                                        <p:tgtEl>
                                          <p:spTgt spid="8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4"/>
                                        </p:tgtEl>
                                        <p:attrNameLst>
                                          <p:attrName>style.visibility</p:attrName>
                                        </p:attrNameLst>
                                      </p:cBhvr>
                                      <p:to>
                                        <p:strVal val="visible"/>
                                      </p:to>
                                    </p:set>
                                    <p:animEffect transition="in" filter="fade">
                                      <p:cBhvr>
                                        <p:cTn id="12" dur="1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7" name="Google Shape;657;p92"/>
              <p:cNvSpPr txBox="1">
                <a:spLocks noGrp="1"/>
              </p:cNvSpPr>
              <p:nvPr>
                <p:ph type="body" idx="1"/>
              </p:nvPr>
            </p:nvSpPr>
            <p:spPr>
              <a:xfrm>
                <a:off x="1963025" y="1397215"/>
                <a:ext cx="8045042" cy="1321650"/>
              </a:xfrm>
              <a:prstGeom prst="rect">
                <a:avLst/>
              </a:prstGeom>
            </p:spPr>
            <p:txBody>
              <a:bodyPr spcFirstLastPara="1" vert="horz" wrap="square" lIns="68569" tIns="68569" rIns="68569" bIns="68569" rtlCol="0" anchor="t" anchorCtr="0">
                <a:noAutofit/>
              </a:bodyPr>
              <a:lstStyle/>
              <a:p>
                <a:pPr indent="-271463">
                  <a:lnSpc>
                    <a:spcPct val="115000"/>
                  </a:lnSpc>
                  <a:buClr>
                    <a:srgbClr val="000000"/>
                  </a:buClr>
                  <a:buSzPts val="2100"/>
                </a:pPr>
                <a:r>
                  <a:rPr lang="en-GB" sz="2100" dirty="0"/>
                  <a:t>If X and Y are discrete, we can define the </a:t>
                </a:r>
                <a:r>
                  <a:rPr lang="en-GB" sz="2100" i="1" dirty="0">
                    <a:solidFill>
                      <a:schemeClr val="accent1"/>
                    </a:solidFill>
                  </a:rPr>
                  <a:t>joint probability mass function </a:t>
                </a:r>
                <a:r>
                  <a:rPr lang="en-GB" sz="2100" dirty="0">
                    <a:solidFill>
                      <a:schemeClr val="accent1"/>
                    </a:solidFill>
                  </a:rPr>
                  <a:t>(</a:t>
                </a:r>
                <a:r>
                  <a:rPr lang="en-GB" sz="2100" dirty="0" err="1">
                    <a:solidFill>
                      <a:schemeClr val="accent1"/>
                    </a:solidFill>
                  </a:rPr>
                  <a:t>pmf</a:t>
                </a:r>
                <a:r>
                  <a:rPr lang="en-GB" sz="2100" dirty="0">
                    <a:solidFill>
                      <a:schemeClr val="accent1"/>
                    </a:solidFill>
                  </a:rPr>
                  <a:t>)</a:t>
                </a:r>
                <a:r>
                  <a:rPr lang="en-GB" sz="2100" dirty="0"/>
                  <a:t>, that is a function </a:t>
                </a:r>
                <a14:m>
                  <m:oMath xmlns:m="http://schemas.openxmlformats.org/officeDocument/2006/math">
                    <m:r>
                      <m:rPr>
                        <m:sty m:val="p"/>
                      </m:rPr>
                      <a:rPr lang="en-US" sz="2100" dirty="0">
                        <a:latin typeface="Cambria Math" panose="02040503050406030204" pitchFamily="18" charset="0"/>
                      </a:rPr>
                      <m:t>p</m:t>
                    </m:r>
                    <m:d>
                      <m:dPr>
                        <m:ctrlPr>
                          <a:rPr lang="en-US" sz="2100" i="1" dirty="0">
                            <a:latin typeface="Cambria Math" panose="02040503050406030204" pitchFamily="18" charset="0"/>
                          </a:rPr>
                        </m:ctrlPr>
                      </m:dPr>
                      <m:e>
                        <m:r>
                          <m:rPr>
                            <m:sty m:val="p"/>
                          </m:rPr>
                          <a:rPr lang="en-US" sz="2100" dirty="0">
                            <a:latin typeface="Cambria Math" panose="02040503050406030204" pitchFamily="18" charset="0"/>
                          </a:rPr>
                          <m:t>x</m:t>
                        </m:r>
                        <m:r>
                          <a:rPr lang="en-US" sz="2100" dirty="0">
                            <a:latin typeface="Cambria Math" panose="02040503050406030204" pitchFamily="18" charset="0"/>
                          </a:rPr>
                          <m:t>,</m:t>
                        </m:r>
                        <m:r>
                          <m:rPr>
                            <m:sty m:val="p"/>
                          </m:rPr>
                          <a:rPr lang="en-US" sz="2100" dirty="0">
                            <a:latin typeface="Cambria Math" panose="02040503050406030204" pitchFamily="18" charset="0"/>
                          </a:rPr>
                          <m:t>y</m:t>
                        </m:r>
                      </m:e>
                    </m:d>
                    <m:r>
                      <a:rPr lang="en-US" sz="2100" dirty="0">
                        <a:latin typeface="Cambria Math" panose="02040503050406030204" pitchFamily="18" charset="0"/>
                      </a:rPr>
                      <m:t>: </m:t>
                    </m:r>
                    <m:r>
                      <m:rPr>
                        <m:sty m:val="p"/>
                      </m:rPr>
                      <a:rPr lang="en-US" sz="2100" dirty="0">
                        <a:latin typeface="Cambria Math" panose="02040503050406030204" pitchFamily="18" charset="0"/>
                      </a:rPr>
                      <m:t>X</m:t>
                    </m:r>
                    <m:d>
                      <m:dPr>
                        <m:ctrlPr>
                          <a:rPr lang="en-US" sz="2100" i="1" dirty="0">
                            <a:latin typeface="Cambria Math" panose="02040503050406030204" pitchFamily="18" charset="0"/>
                          </a:rPr>
                        </m:ctrlPr>
                      </m:dPr>
                      <m:e>
                        <m:r>
                          <m:rPr>
                            <m:sty m:val="p"/>
                          </m:rPr>
                          <a:rPr lang="en-US" sz="2100" dirty="0">
                            <a:latin typeface="Cambria Math" panose="02040503050406030204" pitchFamily="18" charset="0"/>
                          </a:rPr>
                          <m:t>Ω</m:t>
                        </m:r>
                      </m:e>
                    </m:d>
                    <m:r>
                      <a:rPr lang="en-GB" sz="2100" dirty="0">
                        <a:latin typeface="Cambria Math" panose="02040503050406030204" pitchFamily="18" charset="0"/>
                      </a:rPr>
                      <m:t>×</m:t>
                    </m:r>
                    <m:r>
                      <a:rPr lang="en-US" sz="2100" dirty="0">
                        <a:latin typeface="Cambria Math" panose="02040503050406030204" pitchFamily="18" charset="0"/>
                      </a:rPr>
                      <m:t>𝑌</m:t>
                    </m:r>
                    <m:d>
                      <m:dPr>
                        <m:ctrlPr>
                          <a:rPr lang="en-US" sz="2100" i="1" dirty="0">
                            <a:latin typeface="Cambria Math" panose="02040503050406030204" pitchFamily="18" charset="0"/>
                          </a:rPr>
                        </m:ctrlPr>
                      </m:dPr>
                      <m:e>
                        <m:r>
                          <m:rPr>
                            <m:sty m:val="p"/>
                          </m:rPr>
                          <a:rPr lang="en-US" sz="2100" dirty="0">
                            <a:latin typeface="Cambria Math" panose="02040503050406030204" pitchFamily="18" charset="0"/>
                          </a:rPr>
                          <m:t>Ω</m:t>
                        </m:r>
                      </m:e>
                    </m:d>
                    <m:r>
                      <a:rPr lang="en-US" sz="2100" dirty="0">
                        <a:latin typeface="Cambria Math" panose="02040503050406030204" pitchFamily="18" charset="0"/>
                      </a:rPr>
                      <m:t>→[0,1]</m:t>
                    </m:r>
                  </m:oMath>
                </a14:m>
                <a:r>
                  <a:rPr lang="en-GB" sz="2100" dirty="0">
                    <a:latin typeface="Cambria Math" panose="02040503050406030204" pitchFamily="18" charset="0"/>
                  </a:rPr>
                  <a:t> </a:t>
                </a:r>
                <a:r>
                  <a:rPr lang="en-GB" sz="2100" dirty="0"/>
                  <a:t>which assigns to each pair of values </a:t>
                </a:r>
                <a14:m>
                  <m:oMath xmlns:m="http://schemas.openxmlformats.org/officeDocument/2006/math">
                    <m:d>
                      <m:dPr>
                        <m:ctrlPr>
                          <a:rPr lang="en-US" sz="2100" i="1" dirty="0">
                            <a:latin typeface="Cambria Math" panose="02040503050406030204" pitchFamily="18" charset="0"/>
                          </a:rPr>
                        </m:ctrlPr>
                      </m:dPr>
                      <m:e>
                        <m:r>
                          <m:rPr>
                            <m:sty m:val="p"/>
                          </m:rPr>
                          <a:rPr lang="en-US" sz="2100" dirty="0">
                            <a:latin typeface="Cambria Math" panose="02040503050406030204" pitchFamily="18" charset="0"/>
                          </a:rPr>
                          <m:t>x</m:t>
                        </m:r>
                        <m:r>
                          <a:rPr lang="en-US" sz="2100" dirty="0">
                            <a:latin typeface="Cambria Math" panose="02040503050406030204" pitchFamily="18" charset="0"/>
                          </a:rPr>
                          <m:t>,</m:t>
                        </m:r>
                        <m:r>
                          <m:rPr>
                            <m:sty m:val="p"/>
                          </m:rPr>
                          <a:rPr lang="en-US" sz="2100" dirty="0">
                            <a:latin typeface="Cambria Math" panose="02040503050406030204" pitchFamily="18" charset="0"/>
                          </a:rPr>
                          <m:t>y</m:t>
                        </m:r>
                      </m:e>
                    </m:d>
                    <m:r>
                      <a:rPr lang="en-US" sz="2100" dirty="0">
                        <a:latin typeface="Cambria Math" panose="02040503050406030204" pitchFamily="18" charset="0"/>
                      </a:rPr>
                      <m:t>∈</m:t>
                    </m:r>
                    <m:r>
                      <m:rPr>
                        <m:sty m:val="p"/>
                      </m:rPr>
                      <a:rPr lang="en-US" sz="2100" dirty="0">
                        <a:latin typeface="Cambria Math" panose="02040503050406030204" pitchFamily="18" charset="0"/>
                      </a:rPr>
                      <m:t>X</m:t>
                    </m:r>
                    <m:d>
                      <m:dPr>
                        <m:ctrlPr>
                          <a:rPr lang="en-US" sz="2100" i="1" dirty="0">
                            <a:latin typeface="Cambria Math" panose="02040503050406030204" pitchFamily="18" charset="0"/>
                          </a:rPr>
                        </m:ctrlPr>
                      </m:dPr>
                      <m:e>
                        <m:r>
                          <m:rPr>
                            <m:sty m:val="p"/>
                          </m:rPr>
                          <a:rPr lang="en-US" sz="2100" dirty="0">
                            <a:latin typeface="Cambria Math" panose="02040503050406030204" pitchFamily="18" charset="0"/>
                          </a:rPr>
                          <m:t>Ω</m:t>
                        </m:r>
                      </m:e>
                    </m:d>
                    <m:r>
                      <a:rPr lang="en-GB" sz="2100" dirty="0">
                        <a:latin typeface="Cambria Math" panose="02040503050406030204" pitchFamily="18" charset="0"/>
                      </a:rPr>
                      <m:t>×</m:t>
                    </m:r>
                    <m:r>
                      <a:rPr lang="en-US" sz="2100" dirty="0">
                        <a:latin typeface="Cambria Math" panose="02040503050406030204" pitchFamily="18" charset="0"/>
                      </a:rPr>
                      <m:t>𝑌</m:t>
                    </m:r>
                    <m:d>
                      <m:dPr>
                        <m:ctrlPr>
                          <a:rPr lang="en-US" sz="2100" i="1" dirty="0">
                            <a:latin typeface="Cambria Math" panose="02040503050406030204" pitchFamily="18" charset="0"/>
                          </a:rPr>
                        </m:ctrlPr>
                      </m:dPr>
                      <m:e>
                        <m:r>
                          <m:rPr>
                            <m:sty m:val="p"/>
                          </m:rPr>
                          <a:rPr lang="en-US" sz="2100" dirty="0">
                            <a:latin typeface="Cambria Math" panose="02040503050406030204" pitchFamily="18" charset="0"/>
                          </a:rPr>
                          <m:t>Ω</m:t>
                        </m:r>
                      </m:e>
                    </m:d>
                  </m:oMath>
                </a14:m>
                <a:r>
                  <a:rPr lang="en-GB" sz="2100" dirty="0"/>
                  <a:t> the probability of the joint event (X=x and Y=y)</a:t>
                </a:r>
              </a:p>
              <a:p>
                <a:pPr marL="185737" indent="0">
                  <a:lnSpc>
                    <a:spcPct val="115000"/>
                  </a:lnSpc>
                  <a:buClr>
                    <a:srgbClr val="000000"/>
                  </a:buClr>
                  <a:buSzPts val="2100"/>
                  <a:buNone/>
                </a:pPr>
                <a:endParaRPr lang="en-GB" sz="2100" dirty="0"/>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mc:Choice>
        <mc:Fallback xmlns="">
          <p:sp>
            <p:nvSpPr>
              <p:cNvPr id="657" name="Google Shape;657;p92"/>
              <p:cNvSpPr txBox="1">
                <a:spLocks noGrp="1" noRot="1" noChangeAspect="1" noMove="1" noResize="1" noEditPoints="1" noAdjustHandles="1" noChangeArrowheads="1" noChangeShapeType="1" noTextEdit="1"/>
              </p:cNvSpPr>
              <p:nvPr>
                <p:ph type="body" idx="1"/>
              </p:nvPr>
            </p:nvSpPr>
            <p:spPr>
              <a:xfrm>
                <a:off x="1963025" y="1397215"/>
                <a:ext cx="8045042" cy="1321650"/>
              </a:xfrm>
              <a:prstGeom prst="rect">
                <a:avLst/>
              </a:prstGeom>
              <a:blipFill>
                <a:blip r:embed="rId3"/>
                <a:stretch>
                  <a:fillRect r="-1818" b="-32258"/>
                </a:stretch>
              </a:blipFill>
            </p:spPr>
            <p:txBody>
              <a:bodyPr/>
              <a:lstStyle/>
              <a:p>
                <a:r>
                  <a:rPr lang="en-CH">
                    <a:noFill/>
                  </a:rPr>
                  <a:t> </a:t>
                </a:r>
              </a:p>
            </p:txBody>
          </p:sp>
        </mc:Fallback>
      </mc:AlternateContent>
      <p:sp>
        <p:nvSpPr>
          <p:cNvPr id="658" name="Google Shape;658;p92"/>
          <p:cNvSpPr txBox="1">
            <a:spLocks noGrp="1"/>
          </p:cNvSpPr>
          <p:nvPr>
            <p:ph type="title"/>
          </p:nvPr>
        </p:nvSpPr>
        <p:spPr>
          <a:xfrm>
            <a:off x="2202031" y="448868"/>
            <a:ext cx="7178706" cy="857250"/>
          </a:xfrm>
          <a:prstGeom prst="rect">
            <a:avLst/>
          </a:prstGeom>
        </p:spPr>
        <p:txBody>
          <a:bodyPr spcFirstLastPara="1" vert="horz" wrap="square" lIns="68569" tIns="68569" rIns="68569" bIns="68569" rtlCol="0" anchor="b" anchorCtr="0">
            <a:noAutofit/>
          </a:bodyPr>
          <a:lstStyle/>
          <a:p>
            <a:r>
              <a:rPr lang="en" dirty="0">
                <a:solidFill>
                  <a:schemeClr val="accent1"/>
                </a:solidFill>
              </a:rPr>
              <a:t>Joint probability mass function</a:t>
            </a:r>
            <a:endParaRPr dirty="0">
              <a:solidFill>
                <a:schemeClr val="accent1"/>
              </a:solidFill>
            </a:endParaRPr>
          </a:p>
        </p:txBody>
      </p:sp>
      <p:sp>
        <p:nvSpPr>
          <p:cNvPr id="659" name="Google Shape;659;p92"/>
          <p:cNvSpPr txBox="1">
            <a:spLocks noGrp="1"/>
          </p:cNvSpPr>
          <p:nvPr>
            <p:ph type="body" idx="1"/>
          </p:nvPr>
        </p:nvSpPr>
        <p:spPr>
          <a:xfrm>
            <a:off x="1963024" y="3015663"/>
            <a:ext cx="8045041" cy="1183050"/>
          </a:xfrm>
          <a:prstGeom prst="rect">
            <a:avLst/>
          </a:prstGeom>
        </p:spPr>
        <p:txBody>
          <a:bodyPr spcFirstLastPara="1" vert="horz" wrap="square" lIns="68569" tIns="68569" rIns="68569" bIns="68569" rtlCol="0" anchor="t" anchorCtr="0">
            <a:noAutofit/>
          </a:bodyPr>
          <a:lstStyle/>
          <a:p>
            <a:pPr indent="-261938">
              <a:lnSpc>
                <a:spcPct val="115000"/>
              </a:lnSpc>
              <a:buClr>
                <a:srgbClr val="000000"/>
              </a:buClr>
              <a:buSzPts val="1900"/>
            </a:pPr>
            <a:r>
              <a:rPr lang="en" sz="2100" dirty="0">
                <a:solidFill>
                  <a:srgbClr val="000000"/>
                </a:solidFill>
              </a:rPr>
              <a:t>The probability distribution for the genders of two children is a joint probability</a:t>
            </a:r>
            <a:endParaRPr sz="2100" dirty="0">
              <a:solidFill>
                <a:srgbClr val="000000"/>
              </a:solidFill>
            </a:endParaRPr>
          </a:p>
          <a:p>
            <a:pPr marL="0" indent="0">
              <a:lnSpc>
                <a:spcPct val="115000"/>
              </a:lnSpc>
              <a:buNone/>
            </a:pPr>
            <a:endParaRPr sz="2100" dirty="0">
              <a:solidFill>
                <a:srgbClr val="000000"/>
              </a:solidFill>
            </a:endParaRPr>
          </a:p>
          <a:p>
            <a:pPr indent="0">
              <a:lnSpc>
                <a:spcPct val="115000"/>
              </a:lnSpc>
              <a:buNone/>
            </a:pPr>
            <a:endParaRPr sz="2100" dirty="0">
              <a:solidFill>
                <a:srgbClr val="000000"/>
              </a:solidFill>
            </a:endParaRPr>
          </a:p>
          <a:p>
            <a:pPr indent="-261938">
              <a:lnSpc>
                <a:spcPct val="115000"/>
              </a:lnSpc>
              <a:buClr>
                <a:srgbClr val="000000"/>
              </a:buClr>
              <a:buSzPts val="1900"/>
            </a:pPr>
            <a:r>
              <a:rPr lang="en" sz="2100" dirty="0">
                <a:solidFill>
                  <a:srgbClr val="000000"/>
                </a:solidFill>
              </a:rPr>
              <a:t>It can be described it by a two-way probability table </a:t>
            </a:r>
            <a:endParaRPr sz="2100" dirty="0">
              <a:solidFill>
                <a:srgbClr val="000000"/>
              </a:solidFill>
            </a:endParaRPr>
          </a:p>
          <a:p>
            <a:pPr indent="0">
              <a:lnSpc>
                <a:spcPct val="115000"/>
              </a:lnSpc>
              <a:buNone/>
            </a:pPr>
            <a:endParaRPr sz="2100" dirty="0">
              <a:solidFill>
                <a:srgbClr val="000000"/>
              </a:solidFill>
            </a:endParaRPr>
          </a:p>
        </p:txBody>
      </p:sp>
      <p:pic>
        <p:nvPicPr>
          <p:cNvPr id="660" name="Google Shape;660;p92"/>
          <p:cNvPicPr preferRelativeResize="0"/>
          <p:nvPr/>
        </p:nvPicPr>
        <p:blipFill>
          <a:blip r:embed="rId4">
            <a:alphaModFix/>
          </a:blip>
          <a:stretch>
            <a:fillRect/>
          </a:stretch>
        </p:blipFill>
        <p:spPr>
          <a:xfrm>
            <a:off x="5580199" y="3771346"/>
            <a:ext cx="3422708" cy="556397"/>
          </a:xfrm>
          <a:prstGeom prst="rect">
            <a:avLst/>
          </a:prstGeom>
          <a:noFill/>
          <a:ln>
            <a:noFill/>
          </a:ln>
        </p:spPr>
      </p:pic>
      <p:pic>
        <p:nvPicPr>
          <p:cNvPr id="661" name="Google Shape;661;p92"/>
          <p:cNvPicPr preferRelativeResize="0"/>
          <p:nvPr/>
        </p:nvPicPr>
        <p:blipFill rotWithShape="1">
          <a:blip r:embed="rId5">
            <a:alphaModFix/>
          </a:blip>
          <a:srcRect l="6041" t="41591" r="62259" b="25372"/>
          <a:stretch/>
        </p:blipFill>
        <p:spPr>
          <a:xfrm>
            <a:off x="6932923" y="5409012"/>
            <a:ext cx="2069984" cy="1183050"/>
          </a:xfrm>
          <a:prstGeom prst="rect">
            <a:avLst/>
          </a:prstGeom>
          <a:noFill/>
          <a:ln>
            <a:noFill/>
          </a:ln>
        </p:spPr>
      </p:pic>
    </p:spTree>
    <p:extLst>
      <p:ext uri="{BB962C8B-B14F-4D97-AF65-F5344CB8AC3E}">
        <p14:creationId xmlns:p14="http://schemas.microsoft.com/office/powerpoint/2010/main" val="249773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18"/>
          <p:cNvSpPr txBox="1">
            <a:spLocks noGrp="1"/>
          </p:cNvSpPr>
          <p:nvPr>
            <p:ph type="body" idx="1"/>
          </p:nvPr>
        </p:nvSpPr>
        <p:spPr>
          <a:xfrm>
            <a:off x="1981200" y="445847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880" name="Google Shape;880;p118"/>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81" name="Google Shape;881;p118"/>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82" name="Google Shape;882;p118"/>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sp>
        <p:nvSpPr>
          <p:cNvPr id="884" name="Google Shape;884;p118"/>
          <p:cNvSpPr txBox="1"/>
          <p:nvPr/>
        </p:nvSpPr>
        <p:spPr>
          <a:xfrm>
            <a:off x="4482600" y="4199425"/>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pic>
        <p:nvPicPr>
          <p:cNvPr id="8" name="Google Shape;873;p117">
            <a:extLst>
              <a:ext uri="{FF2B5EF4-FFF2-40B4-BE49-F238E27FC236}">
                <a16:creationId xmlns:a16="http://schemas.microsoft.com/office/drawing/2014/main" id="{C8E682CF-A85D-44BC-A8C6-8C4E8DBDA2CE}"/>
              </a:ext>
            </a:extLst>
          </p:cNvPr>
          <p:cNvPicPr preferRelativeResize="0"/>
          <p:nvPr/>
        </p:nvPicPr>
        <p:blipFill>
          <a:blip r:embed="rId3">
            <a:alphaModFix/>
          </a:blip>
          <a:stretch>
            <a:fillRect/>
          </a:stretch>
        </p:blipFill>
        <p:spPr>
          <a:xfrm>
            <a:off x="3051650" y="2375727"/>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
                                        </p:tgtEl>
                                        <p:attrNameLst>
                                          <p:attrName>style.visibility</p:attrName>
                                        </p:attrNameLst>
                                      </p:cBhvr>
                                      <p:to>
                                        <p:strVal val="visible"/>
                                      </p:to>
                                    </p:set>
                                    <p:animEffect transition="in" filter="fade">
                                      <p:cBhvr>
                                        <p:cTn id="7" dur="1000"/>
                                        <p:tgtEl>
                                          <p:spTgt spid="8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4"/>
                                        </p:tgtEl>
                                        <p:attrNameLst>
                                          <p:attrName>style.visibility</p:attrName>
                                        </p:attrNameLst>
                                      </p:cBhvr>
                                      <p:to>
                                        <p:strVal val="visible"/>
                                      </p:to>
                                    </p:set>
                                    <p:animEffect transition="in" filter="fade">
                                      <p:cBhvr>
                                        <p:cTn id="12" dur="10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9"/>
                                        </p:tgtEl>
                                        <p:attrNameLst>
                                          <p:attrName>style.visibility</p:attrName>
                                        </p:attrNameLst>
                                      </p:cBhvr>
                                      <p:to>
                                        <p:strVal val="visible"/>
                                      </p:to>
                                    </p:set>
                                    <p:animEffect transition="in" filter="fade">
                                      <p:cBhvr>
                                        <p:cTn id="17" dur="1000"/>
                                        <p:tgtEl>
                                          <p:spTgt spid="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19"/>
          <p:cNvSpPr txBox="1">
            <a:spLocks noGrp="1"/>
          </p:cNvSpPr>
          <p:nvPr>
            <p:ph type="body" idx="1"/>
          </p:nvPr>
        </p:nvSpPr>
        <p:spPr>
          <a:xfrm>
            <a:off x="1981200" y="445847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890" name="Google Shape;890;p119"/>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91" name="Google Shape;891;p119"/>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92" name="Google Shape;892;p119"/>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sp>
        <p:nvSpPr>
          <p:cNvPr id="894" name="Google Shape;894;p119"/>
          <p:cNvSpPr txBox="1"/>
          <p:nvPr/>
        </p:nvSpPr>
        <p:spPr>
          <a:xfrm>
            <a:off x="4482600" y="4199425"/>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sp>
        <p:nvSpPr>
          <p:cNvPr id="895" name="Google Shape;895;p119"/>
          <p:cNvSpPr txBox="1"/>
          <p:nvPr/>
        </p:nvSpPr>
        <p:spPr>
          <a:xfrm>
            <a:off x="7641325" y="4928950"/>
            <a:ext cx="2385900" cy="559200"/>
          </a:xfrm>
          <a:prstGeom prst="rect">
            <a:avLst/>
          </a:prstGeom>
          <a:noFill/>
          <a:ln>
            <a:noFill/>
          </a:ln>
        </p:spPr>
        <p:txBody>
          <a:bodyPr spcFirstLastPara="1" wrap="square" lIns="91425" tIns="91425" rIns="91425" bIns="91425" anchor="t" anchorCtr="0">
            <a:noAutofit/>
          </a:bodyPr>
          <a:lstStyle/>
          <a:p>
            <a:r>
              <a:rPr lang="en" sz="2100"/>
              <a:t>30 / 50 = 0.6.</a:t>
            </a:r>
            <a:endParaRPr/>
          </a:p>
        </p:txBody>
      </p:sp>
      <p:pic>
        <p:nvPicPr>
          <p:cNvPr id="9" name="Google Shape;873;p117">
            <a:extLst>
              <a:ext uri="{FF2B5EF4-FFF2-40B4-BE49-F238E27FC236}">
                <a16:creationId xmlns:a16="http://schemas.microsoft.com/office/drawing/2014/main" id="{D73B5E83-6B4B-4B75-9269-B49CB82CB6F1}"/>
              </a:ext>
            </a:extLst>
          </p:cNvPr>
          <p:cNvPicPr preferRelativeResize="0"/>
          <p:nvPr/>
        </p:nvPicPr>
        <p:blipFill>
          <a:blip r:embed="rId3">
            <a:alphaModFix/>
          </a:blip>
          <a:stretch>
            <a:fillRect/>
          </a:stretch>
        </p:blipFill>
        <p:spPr>
          <a:xfrm>
            <a:off x="3051650" y="2375727"/>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1000"/>
                                        <p:tgtEl>
                                          <p:spTgt spid="8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4"/>
                                        </p:tgtEl>
                                        <p:attrNameLst>
                                          <p:attrName>style.visibility</p:attrName>
                                        </p:attrNameLst>
                                      </p:cBhvr>
                                      <p:to>
                                        <p:strVal val="visible"/>
                                      </p:to>
                                    </p:set>
                                    <p:animEffect transition="in" filter="fade">
                                      <p:cBhvr>
                                        <p:cTn id="12" dur="1000"/>
                                        <p:tgtEl>
                                          <p:spTgt spid="8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9"/>
                                        </p:tgtEl>
                                        <p:attrNameLst>
                                          <p:attrName>style.visibility</p:attrName>
                                        </p:attrNameLst>
                                      </p:cBhvr>
                                      <p:to>
                                        <p:strVal val="visible"/>
                                      </p:to>
                                    </p:set>
                                    <p:animEffect transition="in" filter="fade">
                                      <p:cBhvr>
                                        <p:cTn id="17" dur="1000"/>
                                        <p:tgtEl>
                                          <p:spTgt spid="8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5"/>
                                        </p:tgtEl>
                                        <p:attrNameLst>
                                          <p:attrName>style.visibility</p:attrName>
                                        </p:attrNameLst>
                                      </p:cBhvr>
                                      <p:to>
                                        <p:strVal val="visible"/>
                                      </p:to>
                                    </p:set>
                                    <p:animEffect transition="in" filter="fade">
                                      <p:cBhvr>
                                        <p:cTn id="22" dur="1000"/>
                                        <p:tgtEl>
                                          <p:spTgt spid="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20"/>
          <p:cNvSpPr txBox="1">
            <a:spLocks noGrp="1"/>
          </p:cNvSpPr>
          <p:nvPr>
            <p:ph type="body" idx="1"/>
          </p:nvPr>
        </p:nvSpPr>
        <p:spPr>
          <a:xfrm>
            <a:off x="1981200" y="445847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901" name="Google Shape;901;p120"/>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902" name="Google Shape;902;p120"/>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903" name="Google Shape;903;p120"/>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sp>
        <p:nvSpPr>
          <p:cNvPr id="905" name="Google Shape;905;p120"/>
          <p:cNvSpPr txBox="1"/>
          <p:nvPr/>
        </p:nvSpPr>
        <p:spPr>
          <a:xfrm>
            <a:off x="4482600" y="4234250"/>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sp>
        <p:nvSpPr>
          <p:cNvPr id="906" name="Google Shape;906;p120"/>
          <p:cNvSpPr txBox="1"/>
          <p:nvPr/>
        </p:nvSpPr>
        <p:spPr>
          <a:xfrm>
            <a:off x="7632625" y="4920225"/>
            <a:ext cx="2385900" cy="559200"/>
          </a:xfrm>
          <a:prstGeom prst="rect">
            <a:avLst/>
          </a:prstGeom>
          <a:noFill/>
          <a:ln>
            <a:noFill/>
          </a:ln>
        </p:spPr>
        <p:txBody>
          <a:bodyPr spcFirstLastPara="1" wrap="square" lIns="91425" tIns="91425" rIns="91425" bIns="91425" anchor="t" anchorCtr="0">
            <a:noAutofit/>
          </a:bodyPr>
          <a:lstStyle/>
          <a:p>
            <a:r>
              <a:rPr lang="en" sz="2100"/>
              <a:t>30 / 50 = 0.6.</a:t>
            </a:r>
            <a:endParaRPr/>
          </a:p>
        </p:txBody>
      </p:sp>
      <p:sp>
        <p:nvSpPr>
          <p:cNvPr id="907" name="Google Shape;907;p120"/>
          <p:cNvSpPr txBox="1">
            <a:spLocks noGrp="1"/>
          </p:cNvSpPr>
          <p:nvPr>
            <p:ph type="body" idx="1"/>
          </p:nvPr>
        </p:nvSpPr>
        <p:spPr>
          <a:xfrm>
            <a:off x="1981200" y="5148375"/>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Since </a:t>
            </a:r>
            <a:r>
              <a:rPr lang="en" sz="2100" i="1">
                <a:solidFill>
                  <a:srgbClr val="000000"/>
                </a:solidFill>
              </a:rPr>
              <a:t>P(SS | M)</a:t>
            </a:r>
            <a:r>
              <a:rPr lang="en" sz="2100">
                <a:solidFill>
                  <a:srgbClr val="000000"/>
                </a:solidFill>
              </a:rPr>
              <a:t> also equals 0.6, major of students in this class does not depend on their gender: </a:t>
            </a:r>
            <a:r>
              <a:rPr lang="en" sz="2100" i="1">
                <a:solidFill>
                  <a:srgbClr val="000000"/>
                </a:solidFill>
              </a:rPr>
              <a:t>P(SS | F) = P(SS)</a:t>
            </a:r>
            <a:r>
              <a:rPr lang="en" sz="2100">
                <a:solidFill>
                  <a:srgbClr val="000000"/>
                </a:solidFill>
              </a:rPr>
              <a:t>.</a:t>
            </a:r>
            <a:endParaRPr sz="2100">
              <a:solidFill>
                <a:srgbClr val="000000"/>
              </a:solidFill>
            </a:endParaRPr>
          </a:p>
        </p:txBody>
      </p:sp>
      <p:pic>
        <p:nvPicPr>
          <p:cNvPr id="10" name="Google Shape;873;p117">
            <a:extLst>
              <a:ext uri="{FF2B5EF4-FFF2-40B4-BE49-F238E27FC236}">
                <a16:creationId xmlns:a16="http://schemas.microsoft.com/office/drawing/2014/main" id="{C833366C-DF60-4512-A07A-15B4C82FB732}"/>
              </a:ext>
            </a:extLst>
          </p:cNvPr>
          <p:cNvPicPr preferRelativeResize="0"/>
          <p:nvPr/>
        </p:nvPicPr>
        <p:blipFill>
          <a:blip r:embed="rId3">
            <a:alphaModFix/>
          </a:blip>
          <a:stretch>
            <a:fillRect/>
          </a:stretch>
        </p:blipFill>
        <p:spPr>
          <a:xfrm>
            <a:off x="3051650" y="2375727"/>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1"/>
                                        </p:tgtEl>
                                        <p:attrNameLst>
                                          <p:attrName>style.visibility</p:attrName>
                                        </p:attrNameLst>
                                      </p:cBhvr>
                                      <p:to>
                                        <p:strVal val="visible"/>
                                      </p:to>
                                    </p:set>
                                    <p:animEffect transition="in" filter="fade">
                                      <p:cBhvr>
                                        <p:cTn id="7" dur="1000"/>
                                        <p:tgtEl>
                                          <p:spTgt spid="9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5"/>
                                        </p:tgtEl>
                                        <p:attrNameLst>
                                          <p:attrName>style.visibility</p:attrName>
                                        </p:attrNameLst>
                                      </p:cBhvr>
                                      <p:to>
                                        <p:strVal val="visible"/>
                                      </p:to>
                                    </p:set>
                                    <p:animEffect transition="in" filter="fade">
                                      <p:cBhvr>
                                        <p:cTn id="12" dur="1000"/>
                                        <p:tgtEl>
                                          <p:spTgt spid="9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0"/>
                                        </p:tgtEl>
                                        <p:attrNameLst>
                                          <p:attrName>style.visibility</p:attrName>
                                        </p:attrNameLst>
                                      </p:cBhvr>
                                      <p:to>
                                        <p:strVal val="visible"/>
                                      </p:to>
                                    </p:set>
                                    <p:animEffect transition="in" filter="fade">
                                      <p:cBhvr>
                                        <p:cTn id="17" dur="1000"/>
                                        <p:tgtEl>
                                          <p:spTgt spid="9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6"/>
                                        </p:tgtEl>
                                        <p:attrNameLst>
                                          <p:attrName>style.visibility</p:attrName>
                                        </p:attrNameLst>
                                      </p:cBhvr>
                                      <p:to>
                                        <p:strVal val="visible"/>
                                      </p:to>
                                    </p:set>
                                    <p:animEffect transition="in" filter="fade">
                                      <p:cBhvr>
                                        <p:cTn id="22" dur="1000"/>
                                        <p:tgtEl>
                                          <p:spTgt spid="9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7"/>
                                        </p:tgtEl>
                                        <p:attrNameLst>
                                          <p:attrName>style.visibility</p:attrName>
                                        </p:attrNameLst>
                                      </p:cBhvr>
                                      <p:to>
                                        <p:strVal val="visible"/>
                                      </p:to>
                                    </p:set>
                                    <p:animEffect transition="in" filter="fade">
                                      <p:cBhvr>
                                        <p:cTn id="27" dur="1000"/>
                                        <p:tgtEl>
                                          <p:spTgt spid="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21"/>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913" name="Google Shape;913;p121"/>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 (cont.)</a:t>
            </a:r>
            <a:endParaRPr>
              <a:solidFill>
                <a:schemeClr val="accen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22"/>
          <p:cNvSpPr txBox="1">
            <a:spLocks noGrp="1"/>
          </p:cNvSpPr>
          <p:nvPr>
            <p:ph type="body" idx="1"/>
          </p:nvPr>
        </p:nvSpPr>
        <p:spPr>
          <a:xfrm>
            <a:off x="1981200" y="236452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Conceptually: Giving </a:t>
            </a:r>
            <a:r>
              <a:rPr lang="en" sz="2100" i="1">
                <a:solidFill>
                  <a:srgbClr val="000000"/>
                </a:solidFill>
              </a:rPr>
              <a:t>B</a:t>
            </a:r>
            <a:r>
              <a:rPr lang="en" sz="2100">
                <a:solidFill>
                  <a:srgbClr val="000000"/>
                </a:solidFill>
              </a:rPr>
              <a:t> doesn’t tell us anything about </a:t>
            </a:r>
            <a:r>
              <a:rPr lang="en" sz="2100" i="1">
                <a:solidFill>
                  <a:srgbClr val="000000"/>
                </a:solidFill>
              </a:rPr>
              <a:t>A</a:t>
            </a:r>
            <a:r>
              <a:rPr lang="en" sz="2100">
                <a:solidFill>
                  <a:srgbClr val="000000"/>
                </a:solidFill>
              </a:rPr>
              <a:t>.</a:t>
            </a:r>
            <a:endParaRPr sz="2100">
              <a:solidFill>
                <a:srgbClr val="000000"/>
              </a:solidFill>
            </a:endParaRPr>
          </a:p>
        </p:txBody>
      </p:sp>
      <p:sp>
        <p:nvSpPr>
          <p:cNvPr id="919" name="Google Shape;919;p122"/>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920" name="Google Shape;920;p122"/>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 (cont.)</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fade">
                                      <p:cBhvr>
                                        <p:cTn id="7" dur="10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23"/>
          <p:cNvSpPr txBox="1">
            <a:spLocks noGrp="1"/>
          </p:cNvSpPr>
          <p:nvPr>
            <p:ph type="body" idx="1"/>
          </p:nvPr>
        </p:nvSpPr>
        <p:spPr>
          <a:xfrm>
            <a:off x="1981200" y="2923725"/>
            <a:ext cx="7899000" cy="11430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Mathematically: We know that if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independent, </a:t>
            </a:r>
            <a:r>
              <a:rPr lang="en" sz="2100" i="1">
                <a:solidFill>
                  <a:srgbClr val="000000"/>
                </a:solidFill>
              </a:rPr>
              <a:t>P(A and B) = P(A) x P(B)</a:t>
            </a:r>
            <a:r>
              <a:rPr lang="en" sz="2100">
                <a:solidFill>
                  <a:srgbClr val="000000"/>
                </a:solidFill>
              </a:rPr>
              <a:t>. Then,</a:t>
            </a:r>
            <a:br>
              <a:rPr lang="en" sz="2100">
                <a:solidFill>
                  <a:srgbClr val="000000"/>
                </a:solidFill>
              </a:rPr>
            </a:br>
            <a:endParaRPr sz="2100">
              <a:solidFill>
                <a:srgbClr val="000000"/>
              </a:solidFill>
            </a:endParaRPr>
          </a:p>
        </p:txBody>
      </p:sp>
      <p:sp>
        <p:nvSpPr>
          <p:cNvPr id="926" name="Google Shape;926;p123"/>
          <p:cNvSpPr txBox="1">
            <a:spLocks noGrp="1"/>
          </p:cNvSpPr>
          <p:nvPr>
            <p:ph type="body" idx="1"/>
          </p:nvPr>
        </p:nvSpPr>
        <p:spPr>
          <a:xfrm>
            <a:off x="1981200" y="236452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Conceptually: Giving </a:t>
            </a:r>
            <a:r>
              <a:rPr lang="en" sz="2100" i="1">
                <a:solidFill>
                  <a:srgbClr val="000000"/>
                </a:solidFill>
              </a:rPr>
              <a:t>B</a:t>
            </a:r>
            <a:r>
              <a:rPr lang="en" sz="2100">
                <a:solidFill>
                  <a:srgbClr val="000000"/>
                </a:solidFill>
              </a:rPr>
              <a:t> doesn’t tell us anything about </a:t>
            </a:r>
            <a:r>
              <a:rPr lang="en" sz="2100" i="1">
                <a:solidFill>
                  <a:srgbClr val="000000"/>
                </a:solidFill>
              </a:rPr>
              <a:t>A</a:t>
            </a:r>
            <a:r>
              <a:rPr lang="en" sz="2100">
                <a:solidFill>
                  <a:srgbClr val="000000"/>
                </a:solidFill>
              </a:rPr>
              <a:t>.</a:t>
            </a:r>
            <a:endParaRPr sz="2100">
              <a:solidFill>
                <a:srgbClr val="000000"/>
              </a:solidFill>
            </a:endParaRPr>
          </a:p>
        </p:txBody>
      </p:sp>
      <p:sp>
        <p:nvSpPr>
          <p:cNvPr id="927" name="Google Shape;927;p123"/>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928" name="Google Shape;928;p123"/>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 (cont.)</a:t>
            </a:r>
            <a:endParaRPr>
              <a:solidFill>
                <a:schemeClr val="accent1"/>
              </a:solidFill>
            </a:endParaRPr>
          </a:p>
        </p:txBody>
      </p:sp>
      <p:pic>
        <p:nvPicPr>
          <p:cNvPr id="929" name="Google Shape;929;p123"/>
          <p:cNvPicPr preferRelativeResize="0"/>
          <p:nvPr/>
        </p:nvPicPr>
        <p:blipFill>
          <a:blip r:embed="rId3">
            <a:alphaModFix/>
          </a:blip>
          <a:stretch>
            <a:fillRect/>
          </a:stretch>
        </p:blipFill>
        <p:spPr>
          <a:xfrm>
            <a:off x="2835325" y="3943998"/>
            <a:ext cx="5319300" cy="765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3" name="Google Shape;943;p125"/>
          <p:cNvSpPr txBox="1">
            <a:spLocks noGrp="1"/>
          </p:cNvSpPr>
          <p:nvPr>
            <p:ph type="body" idx="1"/>
          </p:nvPr>
        </p:nvSpPr>
        <p:spPr>
          <a:xfrm>
            <a:off x="1981200" y="1745815"/>
            <a:ext cx="7899000" cy="4104900"/>
          </a:xfrm>
          <a:prstGeom prst="rect">
            <a:avLst/>
          </a:prstGeom>
        </p:spPr>
        <p:txBody>
          <a:bodyPr spcFirstLastPara="1" vert="horz" wrap="square" lIns="91425" tIns="91425" rIns="91425" bIns="91425" rtlCol="0" anchor="t" anchorCtr="0">
            <a:noAutofit/>
          </a:bodyPr>
          <a:lstStyle/>
          <a:p>
            <a:pPr indent="-361950">
              <a:lnSpc>
                <a:spcPct val="100000"/>
              </a:lnSpc>
              <a:spcBef>
                <a:spcPts val="0"/>
              </a:spcBef>
              <a:buSzPts val="2100"/>
            </a:pPr>
            <a:r>
              <a:rPr lang="en" sz="2100"/>
              <a:t>Assume that half of the population </a:t>
            </a:r>
            <a:br>
              <a:rPr lang="en" sz="2100"/>
            </a:br>
            <a:r>
              <a:rPr lang="en" sz="2100"/>
              <a:t>of interest is used to protracted</a:t>
            </a:r>
            <a:br>
              <a:rPr lang="en" sz="2100"/>
            </a:br>
            <a:r>
              <a:rPr lang="en" sz="2100"/>
              <a:t>Sun exposures.</a:t>
            </a:r>
            <a:endParaRPr sz="2100"/>
          </a:p>
          <a:p>
            <a:pPr indent="-361950">
              <a:lnSpc>
                <a:spcPct val="100000"/>
              </a:lnSpc>
              <a:spcBef>
                <a:spcPts val="1000"/>
              </a:spcBef>
              <a:buSzPts val="2100"/>
            </a:pPr>
            <a:r>
              <a:rPr lang="en" sz="2100"/>
              <a:t>Only 90% among them uses solar Cream.</a:t>
            </a:r>
            <a:endParaRPr sz="2100"/>
          </a:p>
          <a:p>
            <a:pPr indent="-361950">
              <a:lnSpc>
                <a:spcPct val="100000"/>
              </a:lnSpc>
              <a:spcBef>
                <a:spcPts val="1000"/>
              </a:spcBef>
              <a:buSzPts val="2100"/>
            </a:pPr>
            <a:r>
              <a:rPr lang="en" sz="2100"/>
              <a:t>The risk of developing Melanoma, for people used to protracted solar exposure but using sun protection is 2.6%</a:t>
            </a:r>
            <a:endParaRPr sz="2100"/>
          </a:p>
          <a:p>
            <a:pPr marL="0" indent="0">
              <a:lnSpc>
                <a:spcPct val="115000"/>
              </a:lnSpc>
              <a:spcBef>
                <a:spcPts val="1000"/>
              </a:spcBef>
              <a:buNone/>
            </a:pPr>
            <a:endParaRPr sz="2100" i="1">
              <a:solidFill>
                <a:schemeClr val="accent1"/>
              </a:solidFill>
            </a:endParaRPr>
          </a:p>
          <a:p>
            <a:pPr marL="0" indent="0">
              <a:lnSpc>
                <a:spcPct val="115000"/>
              </a:lnSpc>
              <a:spcBef>
                <a:spcPts val="1000"/>
              </a:spcBef>
              <a:buNone/>
            </a:pPr>
            <a:r>
              <a:rPr lang="en" sz="2100" i="1">
                <a:solidFill>
                  <a:schemeClr val="accent1"/>
                </a:solidFill>
              </a:rPr>
              <a:t>What is the probability that a randomly selected person in the population is used to protracted solar exposure, uses solar cream and has developed skin cancer?</a:t>
            </a:r>
            <a:endParaRPr sz="2100" i="1">
              <a:solidFill>
                <a:schemeClr val="accent1"/>
              </a:solidFill>
            </a:endParaRPr>
          </a:p>
          <a:p>
            <a:pPr marL="0" indent="0">
              <a:lnSpc>
                <a:spcPct val="115000"/>
              </a:lnSpc>
              <a:spcBef>
                <a:spcPts val="1000"/>
              </a:spcBef>
              <a:spcAft>
                <a:spcPts val="1000"/>
              </a:spcAft>
              <a:buNone/>
            </a:pPr>
            <a:br>
              <a:rPr lang="en" sz="2100"/>
            </a:br>
            <a:endParaRPr sz="2100"/>
          </a:p>
        </p:txBody>
      </p:sp>
      <p:sp>
        <p:nvSpPr>
          <p:cNvPr id="946" name="Google Shape;946;p125"/>
          <p:cNvSpPr txBox="1">
            <a:spLocks noGrp="1"/>
          </p:cNvSpPr>
          <p:nvPr>
            <p:ph type="title"/>
          </p:nvPr>
        </p:nvSpPr>
        <p:spPr>
          <a:xfrm>
            <a:off x="1981200" y="142228"/>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 - example</a:t>
            </a:r>
            <a:endParaRPr dirty="0">
              <a:solidFill>
                <a:schemeClr val="accent1"/>
              </a:solidFill>
            </a:endParaRPr>
          </a:p>
        </p:txBody>
      </p:sp>
      <p:pic>
        <p:nvPicPr>
          <p:cNvPr id="15" name="Google Shape;959;p126">
            <a:extLst>
              <a:ext uri="{FF2B5EF4-FFF2-40B4-BE49-F238E27FC236}">
                <a16:creationId xmlns:a16="http://schemas.microsoft.com/office/drawing/2014/main" id="{C0E08F9A-C8AC-4FE1-83FD-53EC0F8DE7DB}"/>
              </a:ext>
            </a:extLst>
          </p:cNvPr>
          <p:cNvPicPr preferRelativeResize="0"/>
          <p:nvPr/>
        </p:nvPicPr>
        <p:blipFill>
          <a:blip r:embed="rId3">
            <a:alphaModFix/>
          </a:blip>
          <a:stretch>
            <a:fillRect/>
          </a:stretch>
        </p:blipFill>
        <p:spPr>
          <a:xfrm>
            <a:off x="8573050" y="454390"/>
            <a:ext cx="1706550" cy="1706550"/>
          </a:xfrm>
          <a:prstGeom prst="rect">
            <a:avLst/>
          </a:prstGeom>
          <a:noFill/>
          <a:ln>
            <a:noFill/>
          </a:ln>
        </p:spPr>
      </p:pic>
      <p:pic>
        <p:nvPicPr>
          <p:cNvPr id="16" name="Google Shape;961;p126">
            <a:extLst>
              <a:ext uri="{FF2B5EF4-FFF2-40B4-BE49-F238E27FC236}">
                <a16:creationId xmlns:a16="http://schemas.microsoft.com/office/drawing/2014/main" id="{6D7DA24D-44FF-4898-8F83-C80CD433C2C5}"/>
              </a:ext>
            </a:extLst>
          </p:cNvPr>
          <p:cNvPicPr preferRelativeResize="0"/>
          <p:nvPr/>
        </p:nvPicPr>
        <p:blipFill rotWithShape="1">
          <a:blip r:embed="rId4">
            <a:alphaModFix/>
          </a:blip>
          <a:srcRect l="25996" t="10724" r="27020" b="13049"/>
          <a:stretch/>
        </p:blipFill>
        <p:spPr>
          <a:xfrm>
            <a:off x="7278700" y="1423440"/>
            <a:ext cx="946600" cy="1535800"/>
          </a:xfrm>
          <a:prstGeom prst="rect">
            <a:avLst/>
          </a:prstGeom>
          <a:noFill/>
          <a:ln>
            <a:noFill/>
          </a:ln>
        </p:spPr>
      </p:pic>
      <p:sp>
        <p:nvSpPr>
          <p:cNvPr id="17" name="Google Shape;962;p126">
            <a:extLst>
              <a:ext uri="{FF2B5EF4-FFF2-40B4-BE49-F238E27FC236}">
                <a16:creationId xmlns:a16="http://schemas.microsoft.com/office/drawing/2014/main" id="{98A42305-652D-4FE9-8257-DD7E9D56511B}"/>
              </a:ext>
            </a:extLst>
          </p:cNvPr>
          <p:cNvSpPr/>
          <p:nvPr/>
        </p:nvSpPr>
        <p:spPr>
          <a:xfrm>
            <a:off x="7809975" y="2247940"/>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C</a:t>
            </a:r>
            <a:endParaRPr sz="1900" b="1"/>
          </a:p>
        </p:txBody>
      </p:sp>
      <p:sp>
        <p:nvSpPr>
          <p:cNvPr id="18" name="Google Shape;964;p126">
            <a:extLst>
              <a:ext uri="{FF2B5EF4-FFF2-40B4-BE49-F238E27FC236}">
                <a16:creationId xmlns:a16="http://schemas.microsoft.com/office/drawing/2014/main" id="{3D924469-51D7-48F8-BC71-93FB326C3119}"/>
              </a:ext>
            </a:extLst>
          </p:cNvPr>
          <p:cNvSpPr/>
          <p:nvPr/>
        </p:nvSpPr>
        <p:spPr>
          <a:xfrm>
            <a:off x="8419575" y="1333540"/>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S</a:t>
            </a:r>
            <a:endParaRPr sz="1900" b="1"/>
          </a:p>
        </p:txBody>
      </p:sp>
      <p:sp>
        <p:nvSpPr>
          <p:cNvPr id="19" name="Google Shape;965;p126">
            <a:extLst>
              <a:ext uri="{FF2B5EF4-FFF2-40B4-BE49-F238E27FC236}">
                <a16:creationId xmlns:a16="http://schemas.microsoft.com/office/drawing/2014/main" id="{1F73EF95-0FE5-44B2-8B62-44A8D7B8F409}"/>
              </a:ext>
            </a:extLst>
          </p:cNvPr>
          <p:cNvSpPr/>
          <p:nvPr/>
        </p:nvSpPr>
        <p:spPr>
          <a:xfrm>
            <a:off x="9105375" y="2247940"/>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M</a:t>
            </a:r>
            <a:endParaRPr sz="1900" b="1"/>
          </a:p>
        </p:txBody>
      </p:sp>
      <p:pic>
        <p:nvPicPr>
          <p:cNvPr id="20" name="Google Shape;966;p126">
            <a:extLst>
              <a:ext uri="{FF2B5EF4-FFF2-40B4-BE49-F238E27FC236}">
                <a16:creationId xmlns:a16="http://schemas.microsoft.com/office/drawing/2014/main" id="{71392B31-CEB6-4E1C-8A7C-B837D05EECF4}"/>
              </a:ext>
            </a:extLst>
          </p:cNvPr>
          <p:cNvPicPr preferRelativeResize="0"/>
          <p:nvPr/>
        </p:nvPicPr>
        <p:blipFill>
          <a:blip r:embed="rId5">
            <a:alphaModFix/>
          </a:blip>
          <a:stretch>
            <a:fillRect/>
          </a:stretch>
        </p:blipFill>
        <p:spPr>
          <a:xfrm>
            <a:off x="9400575" y="2121040"/>
            <a:ext cx="1219200" cy="1219200"/>
          </a:xfrm>
          <a:prstGeom prst="rect">
            <a:avLst/>
          </a:prstGeom>
          <a:noFill/>
          <a:ln>
            <a:noFill/>
          </a:ln>
        </p:spPr>
      </p:pic>
      <p:cxnSp>
        <p:nvCxnSpPr>
          <p:cNvPr id="21" name="Google Shape;967;p126">
            <a:extLst>
              <a:ext uri="{FF2B5EF4-FFF2-40B4-BE49-F238E27FC236}">
                <a16:creationId xmlns:a16="http://schemas.microsoft.com/office/drawing/2014/main" id="{2D9A5314-A0D1-41B6-807F-E2C2EEE278E9}"/>
              </a:ext>
            </a:extLst>
          </p:cNvPr>
          <p:cNvCxnSpPr>
            <a:endCxn id="17" idx="7"/>
          </p:cNvCxnSpPr>
          <p:nvPr/>
        </p:nvCxnSpPr>
        <p:spPr>
          <a:xfrm flipH="1">
            <a:off x="8387148" y="1916232"/>
            <a:ext cx="264300" cy="41940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968;p126">
            <a:extLst>
              <a:ext uri="{FF2B5EF4-FFF2-40B4-BE49-F238E27FC236}">
                <a16:creationId xmlns:a16="http://schemas.microsoft.com/office/drawing/2014/main" id="{504711DA-0844-4938-9EA1-1E556DD6CEA3}"/>
              </a:ext>
            </a:extLst>
          </p:cNvPr>
          <p:cNvCxnSpPr>
            <a:endCxn id="19" idx="1"/>
          </p:cNvCxnSpPr>
          <p:nvPr/>
        </p:nvCxnSpPr>
        <p:spPr>
          <a:xfrm>
            <a:off x="8921802" y="1925832"/>
            <a:ext cx="282600" cy="4098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969;p126">
            <a:extLst>
              <a:ext uri="{FF2B5EF4-FFF2-40B4-BE49-F238E27FC236}">
                <a16:creationId xmlns:a16="http://schemas.microsoft.com/office/drawing/2014/main" id="{A6FC8277-8399-4D87-89F2-085B47D5979A}"/>
              </a:ext>
            </a:extLst>
          </p:cNvPr>
          <p:cNvCxnSpPr>
            <a:stCxn id="17" idx="6"/>
            <a:endCxn id="19" idx="2"/>
          </p:cNvCxnSpPr>
          <p:nvPr/>
        </p:nvCxnSpPr>
        <p:spPr>
          <a:xfrm>
            <a:off x="8486175" y="2547340"/>
            <a:ext cx="619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3">
                                            <p:txEl>
                                              <p:pRg st="0" end="0"/>
                                            </p:txEl>
                                          </p:spTgt>
                                        </p:tgtEl>
                                        <p:attrNameLst>
                                          <p:attrName>style.visibility</p:attrName>
                                        </p:attrNameLst>
                                      </p:cBhvr>
                                      <p:to>
                                        <p:strVal val="visible"/>
                                      </p:to>
                                    </p:set>
                                    <p:animEffect transition="in" filter="fade">
                                      <p:cBhvr>
                                        <p:cTn id="7" dur="1000"/>
                                        <p:tgtEl>
                                          <p:spTgt spid="9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3">
                                            <p:txEl>
                                              <p:pRg st="1" end="1"/>
                                            </p:txEl>
                                          </p:spTgt>
                                        </p:tgtEl>
                                        <p:attrNameLst>
                                          <p:attrName>style.visibility</p:attrName>
                                        </p:attrNameLst>
                                      </p:cBhvr>
                                      <p:to>
                                        <p:strVal val="visible"/>
                                      </p:to>
                                    </p:set>
                                    <p:animEffect transition="in" filter="fade">
                                      <p:cBhvr>
                                        <p:cTn id="12" dur="1000"/>
                                        <p:tgtEl>
                                          <p:spTgt spid="9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3">
                                            <p:txEl>
                                              <p:pRg st="2" end="2"/>
                                            </p:txEl>
                                          </p:spTgt>
                                        </p:tgtEl>
                                        <p:attrNameLst>
                                          <p:attrName>style.visibility</p:attrName>
                                        </p:attrNameLst>
                                      </p:cBhvr>
                                      <p:to>
                                        <p:strVal val="visible"/>
                                      </p:to>
                                    </p:set>
                                    <p:animEffect transition="in" filter="fade">
                                      <p:cBhvr>
                                        <p:cTn id="17" dur="1000"/>
                                        <p:tgtEl>
                                          <p:spTgt spid="9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3">
                                            <p:txEl>
                                              <p:pRg st="4" end="4"/>
                                            </p:txEl>
                                          </p:spTgt>
                                        </p:tgtEl>
                                        <p:attrNameLst>
                                          <p:attrName>style.visibility</p:attrName>
                                        </p:attrNameLst>
                                      </p:cBhvr>
                                      <p:to>
                                        <p:strVal val="visible"/>
                                      </p:to>
                                    </p:set>
                                    <p:animEffect transition="in" filter="fade">
                                      <p:cBhvr>
                                        <p:cTn id="22" dur="1000"/>
                                        <p:tgtEl>
                                          <p:spTgt spid="9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3">
                                            <p:txEl>
                                              <p:pRg st="5" end="5"/>
                                            </p:txEl>
                                          </p:spTgt>
                                        </p:tgtEl>
                                        <p:attrNameLst>
                                          <p:attrName>style.visibility</p:attrName>
                                        </p:attrNameLst>
                                      </p:cBhvr>
                                      <p:to>
                                        <p:strVal val="visible"/>
                                      </p:to>
                                    </p:set>
                                    <p:animEffect transition="in" filter="fade">
                                      <p:cBhvr>
                                        <p:cTn id="27" dur="1000"/>
                                        <p:tgtEl>
                                          <p:spTgt spid="9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3" name="Google Shape;943;p125"/>
          <p:cNvSpPr txBox="1">
            <a:spLocks noGrp="1"/>
          </p:cNvSpPr>
          <p:nvPr>
            <p:ph type="body" idx="1"/>
          </p:nvPr>
        </p:nvSpPr>
        <p:spPr>
          <a:xfrm>
            <a:off x="504562" y="1191300"/>
            <a:ext cx="7305413" cy="4251941"/>
          </a:xfrm>
          <a:prstGeom prst="rect">
            <a:avLst/>
          </a:prstGeom>
        </p:spPr>
        <p:txBody>
          <a:bodyPr spcFirstLastPara="1" vert="horz" wrap="square" lIns="91425" tIns="91425" rIns="91425" bIns="91425" rtlCol="0" anchor="t" anchorCtr="0">
            <a:noAutofit/>
          </a:bodyPr>
          <a:lstStyle/>
          <a:p>
            <a:pPr indent="-361950">
              <a:lnSpc>
                <a:spcPct val="100000"/>
              </a:lnSpc>
              <a:spcBef>
                <a:spcPts val="0"/>
              </a:spcBef>
              <a:buSzPts val="2100"/>
            </a:pPr>
            <a:r>
              <a:rPr lang="en" sz="1400" dirty="0"/>
              <a:t>Assume that half of the population of interest is used to protracted</a:t>
            </a:r>
            <a:br>
              <a:rPr lang="en" sz="1400" dirty="0"/>
            </a:br>
            <a:r>
              <a:rPr lang="en" sz="1400" dirty="0"/>
              <a:t>Sun exposures.</a:t>
            </a:r>
            <a:endParaRPr sz="1400" dirty="0"/>
          </a:p>
          <a:p>
            <a:pPr indent="-361950">
              <a:lnSpc>
                <a:spcPct val="100000"/>
              </a:lnSpc>
              <a:spcBef>
                <a:spcPts val="1000"/>
              </a:spcBef>
              <a:buSzPts val="2100"/>
            </a:pPr>
            <a:r>
              <a:rPr lang="en" sz="1400" dirty="0"/>
              <a:t>Only 90% among them uses solar Cream.</a:t>
            </a:r>
            <a:endParaRPr sz="1400" dirty="0"/>
          </a:p>
          <a:p>
            <a:pPr indent="-361950">
              <a:lnSpc>
                <a:spcPct val="100000"/>
              </a:lnSpc>
              <a:spcBef>
                <a:spcPts val="1000"/>
              </a:spcBef>
              <a:buSzPts val="2100"/>
            </a:pPr>
            <a:r>
              <a:rPr lang="en" sz="1400" dirty="0"/>
              <a:t>The risk of developing Melanoma, for people used to protracted solar exposure </a:t>
            </a:r>
            <a:br>
              <a:rPr lang="en" sz="1400" dirty="0"/>
            </a:br>
            <a:r>
              <a:rPr lang="en" sz="1400" dirty="0"/>
              <a:t>but using sun protection is 2.6%</a:t>
            </a:r>
            <a:endParaRPr sz="1400" dirty="0"/>
          </a:p>
          <a:p>
            <a:pPr marL="0" indent="0">
              <a:lnSpc>
                <a:spcPct val="115000"/>
              </a:lnSpc>
              <a:spcBef>
                <a:spcPts val="1000"/>
              </a:spcBef>
              <a:buNone/>
            </a:pPr>
            <a:r>
              <a:rPr lang="en" sz="1400" i="1" dirty="0">
                <a:solidFill>
                  <a:schemeClr val="accent1"/>
                </a:solidFill>
              </a:rPr>
              <a:t>What is the probability that a randomly selected person in the population is used to protracted solar exposure, uses solar cream and has developed skin cancer?</a:t>
            </a:r>
            <a:endParaRPr sz="1400" i="1" dirty="0">
              <a:solidFill>
                <a:schemeClr val="accent1"/>
              </a:solidFill>
            </a:endParaRPr>
          </a:p>
          <a:p>
            <a:pPr marL="0" indent="0">
              <a:lnSpc>
                <a:spcPct val="115000"/>
              </a:lnSpc>
              <a:spcBef>
                <a:spcPts val="1000"/>
              </a:spcBef>
              <a:spcAft>
                <a:spcPts val="1000"/>
              </a:spcAft>
              <a:buNone/>
            </a:pPr>
            <a:br>
              <a:rPr lang="en" sz="1400" dirty="0"/>
            </a:br>
            <a:endParaRPr sz="1400" dirty="0"/>
          </a:p>
        </p:txBody>
      </p:sp>
      <p:sp>
        <p:nvSpPr>
          <p:cNvPr id="946" name="Google Shape;946;p12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 - example</a:t>
            </a:r>
            <a:endParaRPr dirty="0">
              <a:solidFill>
                <a:schemeClr val="accent1"/>
              </a:solidFill>
            </a:endParaRPr>
          </a:p>
        </p:txBody>
      </p:sp>
      <p:pic>
        <p:nvPicPr>
          <p:cNvPr id="15" name="Google Shape;959;p126">
            <a:extLst>
              <a:ext uri="{FF2B5EF4-FFF2-40B4-BE49-F238E27FC236}">
                <a16:creationId xmlns:a16="http://schemas.microsoft.com/office/drawing/2014/main" id="{C0E08F9A-C8AC-4FE1-83FD-53EC0F8DE7DB}"/>
              </a:ext>
            </a:extLst>
          </p:cNvPr>
          <p:cNvPicPr preferRelativeResize="0"/>
          <p:nvPr/>
        </p:nvPicPr>
        <p:blipFill>
          <a:blip r:embed="rId3">
            <a:alphaModFix/>
          </a:blip>
          <a:stretch>
            <a:fillRect/>
          </a:stretch>
        </p:blipFill>
        <p:spPr>
          <a:xfrm>
            <a:off x="9640713" y="135981"/>
            <a:ext cx="1706550" cy="1706550"/>
          </a:xfrm>
          <a:prstGeom prst="rect">
            <a:avLst/>
          </a:prstGeom>
          <a:noFill/>
          <a:ln>
            <a:noFill/>
          </a:ln>
        </p:spPr>
      </p:pic>
      <p:pic>
        <p:nvPicPr>
          <p:cNvPr id="16" name="Google Shape;961;p126">
            <a:extLst>
              <a:ext uri="{FF2B5EF4-FFF2-40B4-BE49-F238E27FC236}">
                <a16:creationId xmlns:a16="http://schemas.microsoft.com/office/drawing/2014/main" id="{6D7DA24D-44FF-4898-8F83-C80CD433C2C5}"/>
              </a:ext>
            </a:extLst>
          </p:cNvPr>
          <p:cNvPicPr preferRelativeResize="0"/>
          <p:nvPr/>
        </p:nvPicPr>
        <p:blipFill rotWithShape="1">
          <a:blip r:embed="rId4">
            <a:alphaModFix/>
          </a:blip>
          <a:srcRect l="25996" t="10724" r="27020" b="13049"/>
          <a:stretch/>
        </p:blipFill>
        <p:spPr>
          <a:xfrm>
            <a:off x="8346363" y="1105031"/>
            <a:ext cx="946600" cy="1535800"/>
          </a:xfrm>
          <a:prstGeom prst="rect">
            <a:avLst/>
          </a:prstGeom>
          <a:noFill/>
          <a:ln>
            <a:noFill/>
          </a:ln>
        </p:spPr>
      </p:pic>
      <p:sp>
        <p:nvSpPr>
          <p:cNvPr id="17" name="Google Shape;962;p126">
            <a:extLst>
              <a:ext uri="{FF2B5EF4-FFF2-40B4-BE49-F238E27FC236}">
                <a16:creationId xmlns:a16="http://schemas.microsoft.com/office/drawing/2014/main" id="{98A42305-652D-4FE9-8257-DD7E9D56511B}"/>
              </a:ext>
            </a:extLst>
          </p:cNvPr>
          <p:cNvSpPr/>
          <p:nvPr/>
        </p:nvSpPr>
        <p:spPr>
          <a:xfrm>
            <a:off x="8877638" y="192953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C</a:t>
            </a:r>
            <a:endParaRPr sz="1900" b="1"/>
          </a:p>
        </p:txBody>
      </p:sp>
      <p:sp>
        <p:nvSpPr>
          <p:cNvPr id="18" name="Google Shape;964;p126">
            <a:extLst>
              <a:ext uri="{FF2B5EF4-FFF2-40B4-BE49-F238E27FC236}">
                <a16:creationId xmlns:a16="http://schemas.microsoft.com/office/drawing/2014/main" id="{3D924469-51D7-48F8-BC71-93FB326C3119}"/>
              </a:ext>
            </a:extLst>
          </p:cNvPr>
          <p:cNvSpPr/>
          <p:nvPr/>
        </p:nvSpPr>
        <p:spPr>
          <a:xfrm>
            <a:off x="9487238" y="101513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S</a:t>
            </a:r>
            <a:endParaRPr sz="1900" b="1"/>
          </a:p>
        </p:txBody>
      </p:sp>
      <p:sp>
        <p:nvSpPr>
          <p:cNvPr id="19" name="Google Shape;965;p126">
            <a:extLst>
              <a:ext uri="{FF2B5EF4-FFF2-40B4-BE49-F238E27FC236}">
                <a16:creationId xmlns:a16="http://schemas.microsoft.com/office/drawing/2014/main" id="{1F73EF95-0FE5-44B2-8B62-44A8D7B8F409}"/>
              </a:ext>
            </a:extLst>
          </p:cNvPr>
          <p:cNvSpPr/>
          <p:nvPr/>
        </p:nvSpPr>
        <p:spPr>
          <a:xfrm>
            <a:off x="10173038" y="192953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M</a:t>
            </a:r>
            <a:endParaRPr sz="1900" b="1"/>
          </a:p>
        </p:txBody>
      </p:sp>
      <p:pic>
        <p:nvPicPr>
          <p:cNvPr id="20" name="Google Shape;966;p126">
            <a:extLst>
              <a:ext uri="{FF2B5EF4-FFF2-40B4-BE49-F238E27FC236}">
                <a16:creationId xmlns:a16="http://schemas.microsoft.com/office/drawing/2014/main" id="{71392B31-CEB6-4E1C-8A7C-B837D05EECF4}"/>
              </a:ext>
            </a:extLst>
          </p:cNvPr>
          <p:cNvPicPr preferRelativeResize="0"/>
          <p:nvPr/>
        </p:nvPicPr>
        <p:blipFill>
          <a:blip r:embed="rId5">
            <a:alphaModFix/>
          </a:blip>
          <a:stretch>
            <a:fillRect/>
          </a:stretch>
        </p:blipFill>
        <p:spPr>
          <a:xfrm>
            <a:off x="10468238" y="1802631"/>
            <a:ext cx="1219200" cy="1219200"/>
          </a:xfrm>
          <a:prstGeom prst="rect">
            <a:avLst/>
          </a:prstGeom>
          <a:noFill/>
          <a:ln>
            <a:noFill/>
          </a:ln>
        </p:spPr>
      </p:pic>
      <p:cxnSp>
        <p:nvCxnSpPr>
          <p:cNvPr id="21" name="Google Shape;967;p126">
            <a:extLst>
              <a:ext uri="{FF2B5EF4-FFF2-40B4-BE49-F238E27FC236}">
                <a16:creationId xmlns:a16="http://schemas.microsoft.com/office/drawing/2014/main" id="{2D9A5314-A0D1-41B6-807F-E2C2EEE278E9}"/>
              </a:ext>
            </a:extLst>
          </p:cNvPr>
          <p:cNvCxnSpPr>
            <a:endCxn id="17" idx="7"/>
          </p:cNvCxnSpPr>
          <p:nvPr/>
        </p:nvCxnSpPr>
        <p:spPr>
          <a:xfrm flipH="1">
            <a:off x="9454811" y="1597823"/>
            <a:ext cx="264300" cy="41940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968;p126">
            <a:extLst>
              <a:ext uri="{FF2B5EF4-FFF2-40B4-BE49-F238E27FC236}">
                <a16:creationId xmlns:a16="http://schemas.microsoft.com/office/drawing/2014/main" id="{504711DA-0844-4938-9EA1-1E556DD6CEA3}"/>
              </a:ext>
            </a:extLst>
          </p:cNvPr>
          <p:cNvCxnSpPr>
            <a:endCxn id="19" idx="1"/>
          </p:cNvCxnSpPr>
          <p:nvPr/>
        </p:nvCxnSpPr>
        <p:spPr>
          <a:xfrm>
            <a:off x="9989465" y="1607423"/>
            <a:ext cx="282600" cy="4098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969;p126">
            <a:extLst>
              <a:ext uri="{FF2B5EF4-FFF2-40B4-BE49-F238E27FC236}">
                <a16:creationId xmlns:a16="http://schemas.microsoft.com/office/drawing/2014/main" id="{A6FC8277-8399-4D87-89F2-085B47D5979A}"/>
              </a:ext>
            </a:extLst>
          </p:cNvPr>
          <p:cNvCxnSpPr>
            <a:stCxn id="17" idx="6"/>
            <a:endCxn id="19" idx="2"/>
          </p:cNvCxnSpPr>
          <p:nvPr/>
        </p:nvCxnSpPr>
        <p:spPr>
          <a:xfrm>
            <a:off x="9553838" y="2228931"/>
            <a:ext cx="6192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4" name="Diagramma 3">
            <a:extLst>
              <a:ext uri="{FF2B5EF4-FFF2-40B4-BE49-F238E27FC236}">
                <a16:creationId xmlns:a16="http://schemas.microsoft.com/office/drawing/2014/main" id="{8BE57111-F76B-4921-A94D-366564444C9B}"/>
              </a:ext>
            </a:extLst>
          </p:cNvPr>
          <p:cNvGraphicFramePr/>
          <p:nvPr>
            <p:extLst>
              <p:ext uri="{D42A27DB-BD31-4B8C-83A1-F6EECF244321}">
                <p14:modId xmlns:p14="http://schemas.microsoft.com/office/powerpoint/2010/main" val="4214230433"/>
              </p:ext>
            </p:extLst>
          </p:nvPr>
        </p:nvGraphicFramePr>
        <p:xfrm>
          <a:off x="-1276152" y="3769360"/>
          <a:ext cx="7437121" cy="28111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asellaDiTesto 4">
            <a:extLst>
              <a:ext uri="{FF2B5EF4-FFF2-40B4-BE49-F238E27FC236}">
                <a16:creationId xmlns:a16="http://schemas.microsoft.com/office/drawing/2014/main" id="{34084485-7916-413C-962F-3EC2BA940C75}"/>
              </a:ext>
            </a:extLst>
          </p:cNvPr>
          <p:cNvSpPr txBox="1"/>
          <p:nvPr/>
        </p:nvSpPr>
        <p:spPr>
          <a:xfrm>
            <a:off x="538481" y="3244334"/>
            <a:ext cx="10383519" cy="646331"/>
          </a:xfrm>
          <a:prstGeom prst="rect">
            <a:avLst/>
          </a:prstGeom>
          <a:noFill/>
        </p:spPr>
        <p:txBody>
          <a:bodyPr wrap="square" rtlCol="0">
            <a:spAutoFit/>
          </a:bodyPr>
          <a:lstStyle/>
          <a:p>
            <a:r>
              <a:rPr lang="en-US" dirty="0"/>
              <a:t>Protracted sun exposure      Cream                     Melanoma              Joint probabilities</a:t>
            </a:r>
            <a:endParaRPr lang="en-CH" dirty="0"/>
          </a:p>
          <a:p>
            <a:r>
              <a:rPr lang="en-US" dirty="0"/>
              <a:t>                  S                                    C                                 M</a:t>
            </a:r>
            <a:endParaRPr lang="en-CH" dirty="0"/>
          </a:p>
        </p:txBody>
      </p:sp>
      <p:sp>
        <p:nvSpPr>
          <p:cNvPr id="6" name="CasellaDiTesto 5">
            <a:extLst>
              <a:ext uri="{FF2B5EF4-FFF2-40B4-BE49-F238E27FC236}">
                <a16:creationId xmlns:a16="http://schemas.microsoft.com/office/drawing/2014/main" id="{E8E00871-8245-4E34-B4A1-60798929F5B8}"/>
              </a:ext>
            </a:extLst>
          </p:cNvPr>
          <p:cNvSpPr txBox="1"/>
          <p:nvPr/>
        </p:nvSpPr>
        <p:spPr>
          <a:xfrm>
            <a:off x="6563898" y="3725600"/>
            <a:ext cx="5465542" cy="369332"/>
          </a:xfrm>
          <a:prstGeom prst="rect">
            <a:avLst/>
          </a:prstGeom>
          <a:noFill/>
        </p:spPr>
        <p:txBody>
          <a:bodyPr wrap="square" rtlCol="0">
            <a:spAutoFit/>
          </a:bodyPr>
          <a:lstStyle/>
          <a:p>
            <a:r>
              <a:rPr lang="en-US" dirty="0"/>
              <a:t>P(S=Yes ∩ C=Yes ∩ M= Yes) = 0.5 * 0.9 * 0.026 = </a:t>
            </a:r>
            <a:r>
              <a:rPr lang="en" sz="1800" dirty="0"/>
              <a:t>0.0117</a:t>
            </a:r>
            <a:r>
              <a:rPr lang="en-US" dirty="0"/>
              <a:t> </a:t>
            </a:r>
            <a:endParaRPr lang="en-CH" dirty="0"/>
          </a:p>
        </p:txBody>
      </p:sp>
      <p:sp>
        <p:nvSpPr>
          <p:cNvPr id="7" name="Ovale 6">
            <a:extLst>
              <a:ext uri="{FF2B5EF4-FFF2-40B4-BE49-F238E27FC236}">
                <a16:creationId xmlns:a16="http://schemas.microsoft.com/office/drawing/2014/main" id="{3B9DEF16-4ECB-48A2-BCD8-C2087686B25E}"/>
              </a:ext>
            </a:extLst>
          </p:cNvPr>
          <p:cNvSpPr/>
          <p:nvPr/>
        </p:nvSpPr>
        <p:spPr>
          <a:xfrm>
            <a:off x="9350230" y="3738891"/>
            <a:ext cx="345135" cy="369332"/>
          </a:xfrm>
          <a:prstGeom prst="ellipse">
            <a:avLst/>
          </a:prstGeom>
          <a:no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9" name="Connettore 2 8">
            <a:extLst>
              <a:ext uri="{FF2B5EF4-FFF2-40B4-BE49-F238E27FC236}">
                <a16:creationId xmlns:a16="http://schemas.microsoft.com/office/drawing/2014/main" id="{522611C4-5581-4050-B1FD-9009D3F6F61D}"/>
              </a:ext>
            </a:extLst>
          </p:cNvPr>
          <p:cNvCxnSpPr>
            <a:cxnSpLocks/>
            <a:stCxn id="11" idx="0"/>
            <a:endCxn id="7" idx="3"/>
          </p:cNvCxnSpPr>
          <p:nvPr/>
        </p:nvCxnSpPr>
        <p:spPr>
          <a:xfrm flipV="1">
            <a:off x="7119737" y="4054136"/>
            <a:ext cx="2281037" cy="236284"/>
          </a:xfrm>
          <a:prstGeom prst="straightConnector1">
            <a:avLst/>
          </a:prstGeom>
          <a:noFill/>
          <a:ln w="22225">
            <a:solidFill>
              <a:schemeClr val="accent2">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cxnSp>
      <p:sp>
        <p:nvSpPr>
          <p:cNvPr id="11" name="CasellaDiTesto 10">
            <a:extLst>
              <a:ext uri="{FF2B5EF4-FFF2-40B4-BE49-F238E27FC236}">
                <a16:creationId xmlns:a16="http://schemas.microsoft.com/office/drawing/2014/main" id="{53791780-354C-4260-A3BA-3BD10D565ACF}"/>
              </a:ext>
            </a:extLst>
          </p:cNvPr>
          <p:cNvSpPr txBox="1"/>
          <p:nvPr/>
        </p:nvSpPr>
        <p:spPr>
          <a:xfrm>
            <a:off x="6429498" y="4290420"/>
            <a:ext cx="1380477" cy="1169551"/>
          </a:xfrm>
          <a:prstGeom prst="rect">
            <a:avLst/>
          </a:prstGeom>
          <a:noFill/>
          <a:ln w="25400">
            <a:solidFill>
              <a:schemeClr val="accent2">
                <a:lumMod val="75000"/>
              </a:schemeClr>
            </a:solidFill>
          </a:ln>
        </p:spPr>
        <p:txBody>
          <a:bodyPr wrap="square" rtlCol="0">
            <a:spAutoFit/>
          </a:bodyPr>
          <a:lstStyle/>
          <a:p>
            <a:r>
              <a:rPr lang="en-US" sz="1400" dirty="0"/>
              <a:t>Marginal probability of Protracted sun exposure</a:t>
            </a:r>
          </a:p>
          <a:p>
            <a:r>
              <a:rPr lang="en-US" sz="1400" dirty="0"/>
              <a:t>P(S = Yes)</a:t>
            </a:r>
            <a:endParaRPr lang="en-CH" sz="1400" dirty="0"/>
          </a:p>
        </p:txBody>
      </p:sp>
      <p:sp>
        <p:nvSpPr>
          <p:cNvPr id="27" name="CasellaDiTesto 26">
            <a:extLst>
              <a:ext uri="{FF2B5EF4-FFF2-40B4-BE49-F238E27FC236}">
                <a16:creationId xmlns:a16="http://schemas.microsoft.com/office/drawing/2014/main" id="{6DD4386F-75A6-4061-98CF-99DAE1261E50}"/>
              </a:ext>
            </a:extLst>
          </p:cNvPr>
          <p:cNvSpPr txBox="1"/>
          <p:nvPr/>
        </p:nvSpPr>
        <p:spPr>
          <a:xfrm>
            <a:off x="8097927" y="4538781"/>
            <a:ext cx="1603585" cy="1384995"/>
          </a:xfrm>
          <a:prstGeom prst="rect">
            <a:avLst/>
          </a:prstGeom>
          <a:noFill/>
          <a:ln w="25400">
            <a:solidFill>
              <a:schemeClr val="accent2">
                <a:lumMod val="75000"/>
              </a:schemeClr>
            </a:solidFill>
          </a:ln>
        </p:spPr>
        <p:txBody>
          <a:bodyPr wrap="square" rtlCol="0">
            <a:spAutoFit/>
          </a:bodyPr>
          <a:lstStyle/>
          <a:p>
            <a:r>
              <a:rPr lang="en-US" sz="1400" dirty="0"/>
              <a:t>Conditional probability of using cream when used to protracted sun exposure</a:t>
            </a:r>
          </a:p>
          <a:p>
            <a:r>
              <a:rPr lang="en-US" sz="1400" dirty="0"/>
              <a:t>P(C=Yes | S =Yes)</a:t>
            </a:r>
            <a:endParaRPr lang="en-CH" sz="1400" dirty="0"/>
          </a:p>
        </p:txBody>
      </p:sp>
      <p:sp>
        <p:nvSpPr>
          <p:cNvPr id="28" name="CasellaDiTesto 27">
            <a:extLst>
              <a:ext uri="{FF2B5EF4-FFF2-40B4-BE49-F238E27FC236}">
                <a16:creationId xmlns:a16="http://schemas.microsoft.com/office/drawing/2014/main" id="{4D6B0F51-EB45-4BD8-B9EC-766D4F572D0D}"/>
              </a:ext>
            </a:extLst>
          </p:cNvPr>
          <p:cNvSpPr txBox="1"/>
          <p:nvPr/>
        </p:nvSpPr>
        <p:spPr>
          <a:xfrm>
            <a:off x="9969145" y="4538781"/>
            <a:ext cx="2155767" cy="1169551"/>
          </a:xfrm>
          <a:prstGeom prst="rect">
            <a:avLst/>
          </a:prstGeom>
          <a:noFill/>
          <a:ln w="25400">
            <a:solidFill>
              <a:schemeClr val="accent2">
                <a:lumMod val="75000"/>
              </a:schemeClr>
            </a:solidFill>
          </a:ln>
        </p:spPr>
        <p:txBody>
          <a:bodyPr wrap="square" rtlCol="0">
            <a:spAutoFit/>
          </a:bodyPr>
          <a:lstStyle/>
          <a:p>
            <a:r>
              <a:rPr lang="en-US" sz="1400" dirty="0"/>
              <a:t>Conditional probability of melanoma when used to protracted sun exposure using cream</a:t>
            </a:r>
          </a:p>
          <a:p>
            <a:r>
              <a:rPr lang="en-US" sz="1400" dirty="0"/>
              <a:t>P(M=Yes | S =Yes ∩ C= Yes)</a:t>
            </a:r>
            <a:endParaRPr lang="en-CH" sz="1400" dirty="0"/>
          </a:p>
        </p:txBody>
      </p:sp>
      <p:sp>
        <p:nvSpPr>
          <p:cNvPr id="33" name="Ovale 32">
            <a:extLst>
              <a:ext uri="{FF2B5EF4-FFF2-40B4-BE49-F238E27FC236}">
                <a16:creationId xmlns:a16="http://schemas.microsoft.com/office/drawing/2014/main" id="{EA013A8F-12DB-4D65-890C-0807E0BD2222}"/>
              </a:ext>
            </a:extLst>
          </p:cNvPr>
          <p:cNvSpPr/>
          <p:nvPr/>
        </p:nvSpPr>
        <p:spPr>
          <a:xfrm>
            <a:off x="9841864" y="3737834"/>
            <a:ext cx="345135" cy="369332"/>
          </a:xfrm>
          <a:prstGeom prst="ellipse">
            <a:avLst/>
          </a:prstGeom>
          <a:no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34" name="Connettore 2 33">
            <a:extLst>
              <a:ext uri="{FF2B5EF4-FFF2-40B4-BE49-F238E27FC236}">
                <a16:creationId xmlns:a16="http://schemas.microsoft.com/office/drawing/2014/main" id="{E55353ED-B848-4239-9581-757520A50895}"/>
              </a:ext>
            </a:extLst>
          </p:cNvPr>
          <p:cNvCxnSpPr>
            <a:cxnSpLocks/>
            <a:stCxn id="27" idx="0"/>
            <a:endCxn id="33" idx="3"/>
          </p:cNvCxnSpPr>
          <p:nvPr/>
        </p:nvCxnSpPr>
        <p:spPr>
          <a:xfrm flipV="1">
            <a:off x="8899720" y="4053079"/>
            <a:ext cx="992688" cy="485702"/>
          </a:xfrm>
          <a:prstGeom prst="straightConnector1">
            <a:avLst/>
          </a:prstGeom>
          <a:noFill/>
          <a:ln w="22225">
            <a:solidFill>
              <a:schemeClr val="accent2">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cxnSp>
      <p:sp>
        <p:nvSpPr>
          <p:cNvPr id="35" name="Ovale 34">
            <a:extLst>
              <a:ext uri="{FF2B5EF4-FFF2-40B4-BE49-F238E27FC236}">
                <a16:creationId xmlns:a16="http://schemas.microsoft.com/office/drawing/2014/main" id="{5ECDD1EB-6A08-44E5-87CE-650147907769}"/>
              </a:ext>
            </a:extLst>
          </p:cNvPr>
          <p:cNvSpPr/>
          <p:nvPr/>
        </p:nvSpPr>
        <p:spPr>
          <a:xfrm>
            <a:off x="10324412" y="3694175"/>
            <a:ext cx="657741" cy="432181"/>
          </a:xfrm>
          <a:prstGeom prst="ellipse">
            <a:avLst/>
          </a:prstGeom>
          <a:no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36" name="Connettore 2 35">
            <a:extLst>
              <a:ext uri="{FF2B5EF4-FFF2-40B4-BE49-F238E27FC236}">
                <a16:creationId xmlns:a16="http://schemas.microsoft.com/office/drawing/2014/main" id="{6F38A951-9261-42DC-8254-CA2A011EF1ED}"/>
              </a:ext>
            </a:extLst>
          </p:cNvPr>
          <p:cNvCxnSpPr>
            <a:cxnSpLocks/>
            <a:stCxn id="28" idx="0"/>
            <a:endCxn id="35" idx="4"/>
          </p:cNvCxnSpPr>
          <p:nvPr/>
        </p:nvCxnSpPr>
        <p:spPr>
          <a:xfrm flipH="1" flipV="1">
            <a:off x="10653283" y="4126356"/>
            <a:ext cx="393746" cy="412425"/>
          </a:xfrm>
          <a:prstGeom prst="straightConnector1">
            <a:avLst/>
          </a:prstGeom>
          <a:noFill/>
          <a:ln w="22225">
            <a:solidFill>
              <a:schemeClr val="accent2">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cxnSp>
      <p:sp>
        <p:nvSpPr>
          <p:cNvPr id="48" name="Google Shape;1008;p131">
            <a:extLst>
              <a:ext uri="{FF2B5EF4-FFF2-40B4-BE49-F238E27FC236}">
                <a16:creationId xmlns:a16="http://schemas.microsoft.com/office/drawing/2014/main" id="{CE837525-9C3C-4B81-8CAF-8A5E56274FEA}"/>
              </a:ext>
            </a:extLst>
          </p:cNvPr>
          <p:cNvSpPr txBox="1">
            <a:spLocks/>
          </p:cNvSpPr>
          <p:nvPr/>
        </p:nvSpPr>
        <p:spPr>
          <a:xfrm>
            <a:off x="6429498" y="5993120"/>
            <a:ext cx="5440835" cy="540000"/>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SzPts val="3000"/>
              <a:buFont typeface="Arial" panose="020B0604020202020204" pitchFamily="34" charset="0"/>
              <a:buChar char="●"/>
              <a:defRPr sz="2800" kern="1200">
                <a:solidFill>
                  <a:schemeClr val="tx1"/>
                </a:solidFill>
                <a:latin typeface="+mn-lt"/>
                <a:ea typeface="+mn-ea"/>
                <a:cs typeface="+mn-cs"/>
              </a:defRPr>
            </a:lvl1pPr>
            <a:lvl2pPr marL="914400" lvl="1" indent="-381000"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371600" lvl="2" indent="-381000"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1828800" lvl="3"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1000"/>
              </a:spcAft>
              <a:buFont typeface="Arial" panose="020B0604020202020204" pitchFamily="34" charset="0"/>
              <a:buNone/>
            </a:pPr>
            <a:r>
              <a:rPr lang="en-GB" sz="1500" b="1" i="1" dirty="0">
                <a:solidFill>
                  <a:schemeClr val="accent2">
                    <a:lumMod val="75000"/>
                  </a:schemeClr>
                </a:solidFill>
              </a:rPr>
              <a:t>NOTE</a:t>
            </a:r>
            <a:r>
              <a:rPr lang="en-GB" sz="1500" i="1" dirty="0">
                <a:solidFill>
                  <a:schemeClr val="accent2">
                    <a:lumMod val="75000"/>
                  </a:schemeClr>
                </a:solidFill>
              </a:rPr>
              <a:t>: This example also shows how tree diagrams can be useful to deal with conditional probabilities.</a:t>
            </a:r>
          </a:p>
        </p:txBody>
      </p:sp>
    </p:spTree>
    <p:extLst>
      <p:ext uri="{BB962C8B-B14F-4D97-AF65-F5344CB8AC3E}">
        <p14:creationId xmlns:p14="http://schemas.microsoft.com/office/powerpoint/2010/main" val="292803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3">
                                            <p:txEl>
                                              <p:pRg st="0" end="0"/>
                                            </p:txEl>
                                          </p:spTgt>
                                        </p:tgtEl>
                                        <p:attrNameLst>
                                          <p:attrName>style.visibility</p:attrName>
                                        </p:attrNameLst>
                                      </p:cBhvr>
                                      <p:to>
                                        <p:strVal val="visible"/>
                                      </p:to>
                                    </p:set>
                                    <p:animEffect transition="in" filter="fade">
                                      <p:cBhvr>
                                        <p:cTn id="7" dur="1000"/>
                                        <p:tgtEl>
                                          <p:spTgt spid="9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3">
                                            <p:txEl>
                                              <p:pRg st="1" end="1"/>
                                            </p:txEl>
                                          </p:spTgt>
                                        </p:tgtEl>
                                        <p:attrNameLst>
                                          <p:attrName>style.visibility</p:attrName>
                                        </p:attrNameLst>
                                      </p:cBhvr>
                                      <p:to>
                                        <p:strVal val="visible"/>
                                      </p:to>
                                    </p:set>
                                    <p:animEffect transition="in" filter="fade">
                                      <p:cBhvr>
                                        <p:cTn id="12" dur="1000"/>
                                        <p:tgtEl>
                                          <p:spTgt spid="9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3">
                                            <p:txEl>
                                              <p:pRg st="2" end="2"/>
                                            </p:txEl>
                                          </p:spTgt>
                                        </p:tgtEl>
                                        <p:attrNameLst>
                                          <p:attrName>style.visibility</p:attrName>
                                        </p:attrNameLst>
                                      </p:cBhvr>
                                      <p:to>
                                        <p:strVal val="visible"/>
                                      </p:to>
                                    </p:set>
                                    <p:animEffect transition="in" filter="fade">
                                      <p:cBhvr>
                                        <p:cTn id="17" dur="1000"/>
                                        <p:tgtEl>
                                          <p:spTgt spid="9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3">
                                            <p:txEl>
                                              <p:pRg st="3" end="3"/>
                                            </p:txEl>
                                          </p:spTgt>
                                        </p:tgtEl>
                                        <p:attrNameLst>
                                          <p:attrName>style.visibility</p:attrName>
                                        </p:attrNameLst>
                                      </p:cBhvr>
                                      <p:to>
                                        <p:strVal val="visible"/>
                                      </p:to>
                                    </p:set>
                                    <p:animEffect transition="in" filter="fade">
                                      <p:cBhvr>
                                        <p:cTn id="22" dur="1000"/>
                                        <p:tgtEl>
                                          <p:spTgt spid="9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3">
                                            <p:txEl>
                                              <p:pRg st="4" end="4"/>
                                            </p:txEl>
                                          </p:spTgt>
                                        </p:tgtEl>
                                        <p:attrNameLst>
                                          <p:attrName>style.visibility</p:attrName>
                                        </p:attrNameLst>
                                      </p:cBhvr>
                                      <p:to>
                                        <p:strVal val="visible"/>
                                      </p:to>
                                    </p:set>
                                    <p:animEffect transition="in" filter="fade">
                                      <p:cBhvr>
                                        <p:cTn id="27" dur="1000"/>
                                        <p:tgtEl>
                                          <p:spTgt spid="9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3" name="Google Shape;943;p125"/>
          <p:cNvSpPr txBox="1">
            <a:spLocks noGrp="1"/>
          </p:cNvSpPr>
          <p:nvPr>
            <p:ph type="body" idx="1"/>
          </p:nvPr>
        </p:nvSpPr>
        <p:spPr>
          <a:xfrm>
            <a:off x="504562" y="1506260"/>
            <a:ext cx="11352158" cy="4251941"/>
          </a:xfrm>
          <a:prstGeom prst="rect">
            <a:avLst/>
          </a:prstGeom>
        </p:spPr>
        <p:txBody>
          <a:bodyPr spcFirstLastPara="1" vert="horz" wrap="square" lIns="91425" tIns="91425" rIns="91425" bIns="91425" rtlCol="0" anchor="t" anchorCtr="0">
            <a:noAutofit/>
          </a:bodyPr>
          <a:lstStyle/>
          <a:p>
            <a:pPr indent="-361950">
              <a:lnSpc>
                <a:spcPct val="100000"/>
              </a:lnSpc>
              <a:spcBef>
                <a:spcPts val="0"/>
              </a:spcBef>
              <a:buSzPts val="2100"/>
            </a:pPr>
            <a:r>
              <a:rPr lang="en" sz="1400" dirty="0"/>
              <a:t>Assume that half of the population of interest is used to protracted</a:t>
            </a:r>
            <a:br>
              <a:rPr lang="en" sz="1400" dirty="0"/>
            </a:br>
            <a:r>
              <a:rPr lang="en" sz="1400" dirty="0"/>
              <a:t>Sun exposures.</a:t>
            </a:r>
            <a:endParaRPr sz="1400" dirty="0"/>
          </a:p>
          <a:p>
            <a:pPr indent="-361950">
              <a:lnSpc>
                <a:spcPct val="100000"/>
              </a:lnSpc>
              <a:spcBef>
                <a:spcPts val="1000"/>
              </a:spcBef>
              <a:buSzPts val="2100"/>
            </a:pPr>
            <a:r>
              <a:rPr lang="en" sz="1400" dirty="0"/>
              <a:t>Only 90% among them uses solar Cream.</a:t>
            </a:r>
            <a:endParaRPr sz="1400" dirty="0"/>
          </a:p>
          <a:p>
            <a:pPr indent="-361950">
              <a:lnSpc>
                <a:spcPct val="100000"/>
              </a:lnSpc>
              <a:spcBef>
                <a:spcPts val="1000"/>
              </a:spcBef>
              <a:buSzPts val="2100"/>
            </a:pPr>
            <a:r>
              <a:rPr lang="en" sz="1400" dirty="0"/>
              <a:t>The risk of developing Melanoma, for people used to protracted solar exposure </a:t>
            </a:r>
            <a:br>
              <a:rPr lang="en" sz="1400" dirty="0"/>
            </a:br>
            <a:r>
              <a:rPr lang="en" sz="1400" dirty="0"/>
              <a:t>but using sun protection is 2.6%</a:t>
            </a:r>
            <a:endParaRPr sz="1400" dirty="0"/>
          </a:p>
          <a:p>
            <a:pPr marL="0" indent="0">
              <a:lnSpc>
                <a:spcPct val="115000"/>
              </a:lnSpc>
              <a:spcBef>
                <a:spcPts val="1000"/>
              </a:spcBef>
              <a:buNone/>
            </a:pPr>
            <a:r>
              <a:rPr lang="en" sz="1400" i="1" dirty="0">
                <a:solidFill>
                  <a:schemeClr val="accent1"/>
                </a:solidFill>
              </a:rPr>
              <a:t>What is the probability that a randomly selected person in the population is used to protracted</a:t>
            </a:r>
            <a:br>
              <a:rPr lang="en" sz="1400" i="1" dirty="0">
                <a:solidFill>
                  <a:schemeClr val="accent1"/>
                </a:solidFill>
              </a:rPr>
            </a:br>
            <a:r>
              <a:rPr lang="en" sz="1400" i="1" dirty="0">
                <a:solidFill>
                  <a:schemeClr val="accent1"/>
                </a:solidFill>
              </a:rPr>
              <a:t>solar exposure, uses solar cream and has developed skin cancer?</a:t>
            </a:r>
            <a:endParaRPr sz="1400" i="1" dirty="0">
              <a:solidFill>
                <a:schemeClr val="accent1"/>
              </a:solidFill>
            </a:endParaRPr>
          </a:p>
          <a:p>
            <a:pPr marL="0" indent="0">
              <a:lnSpc>
                <a:spcPct val="115000"/>
              </a:lnSpc>
              <a:spcBef>
                <a:spcPts val="1000"/>
              </a:spcBef>
              <a:spcAft>
                <a:spcPts val="1000"/>
              </a:spcAft>
              <a:buNone/>
            </a:pPr>
            <a:br>
              <a:rPr lang="en" sz="1400" dirty="0"/>
            </a:br>
            <a:r>
              <a:rPr lang="en" sz="2000" b="1" dirty="0">
                <a:solidFill>
                  <a:schemeClr val="accent2">
                    <a:lumMod val="75000"/>
                  </a:schemeClr>
                </a:solidFill>
              </a:rPr>
              <a:t>GENERAL MULTIPLICATION RULE OR FACTORIZATION</a:t>
            </a:r>
          </a:p>
          <a:p>
            <a:pPr marL="38100" indent="0">
              <a:buNone/>
            </a:pPr>
            <a:r>
              <a:rPr lang="en-US" sz="2400" dirty="0"/>
              <a:t>P(S=Yes ∩ C=Yes ∩ M= Yes) = P(S=Yes) P(C=Yes | S =Yes) P(M=Yes | S =Yes ∩ C= Yes)</a:t>
            </a:r>
          </a:p>
          <a:p>
            <a:pPr marL="38100" indent="0">
              <a:buNone/>
            </a:pPr>
            <a:endParaRPr lang="en-US" sz="2400" dirty="0"/>
          </a:p>
          <a:p>
            <a:pPr marL="38100" indent="0">
              <a:buNone/>
            </a:pPr>
            <a:r>
              <a:rPr lang="en-US" sz="2400" dirty="0"/>
              <a:t>                                                           =P(S=Yes ∩ C=Yes)</a:t>
            </a:r>
            <a:endParaRPr lang="en-CH" sz="2400" dirty="0"/>
          </a:p>
          <a:p>
            <a:pPr marL="38100" indent="0">
              <a:buNone/>
            </a:pPr>
            <a:endParaRPr lang="en-CH" sz="1800" dirty="0"/>
          </a:p>
          <a:p>
            <a:pPr marL="0" indent="0">
              <a:lnSpc>
                <a:spcPct val="115000"/>
              </a:lnSpc>
              <a:spcBef>
                <a:spcPts val="1000"/>
              </a:spcBef>
              <a:spcAft>
                <a:spcPts val="1000"/>
              </a:spcAft>
              <a:buNone/>
            </a:pPr>
            <a:endParaRPr sz="1400" dirty="0"/>
          </a:p>
        </p:txBody>
      </p:sp>
      <p:sp>
        <p:nvSpPr>
          <p:cNvPr id="946" name="Google Shape;946;p125"/>
          <p:cNvSpPr txBox="1">
            <a:spLocks noGrp="1"/>
          </p:cNvSpPr>
          <p:nvPr>
            <p:ph type="title"/>
          </p:nvPr>
        </p:nvSpPr>
        <p:spPr>
          <a:xfrm>
            <a:off x="1981200" y="314948"/>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 - example</a:t>
            </a:r>
            <a:endParaRPr dirty="0">
              <a:solidFill>
                <a:schemeClr val="accent1"/>
              </a:solidFill>
            </a:endParaRPr>
          </a:p>
        </p:txBody>
      </p:sp>
      <p:pic>
        <p:nvPicPr>
          <p:cNvPr id="15" name="Google Shape;959;p126">
            <a:extLst>
              <a:ext uri="{FF2B5EF4-FFF2-40B4-BE49-F238E27FC236}">
                <a16:creationId xmlns:a16="http://schemas.microsoft.com/office/drawing/2014/main" id="{C0E08F9A-C8AC-4FE1-83FD-53EC0F8DE7DB}"/>
              </a:ext>
            </a:extLst>
          </p:cNvPr>
          <p:cNvPicPr preferRelativeResize="0"/>
          <p:nvPr/>
        </p:nvPicPr>
        <p:blipFill>
          <a:blip r:embed="rId3">
            <a:alphaModFix/>
          </a:blip>
          <a:stretch>
            <a:fillRect/>
          </a:stretch>
        </p:blipFill>
        <p:spPr>
          <a:xfrm>
            <a:off x="9640713" y="450941"/>
            <a:ext cx="1706550" cy="1706550"/>
          </a:xfrm>
          <a:prstGeom prst="rect">
            <a:avLst/>
          </a:prstGeom>
          <a:noFill/>
          <a:ln>
            <a:noFill/>
          </a:ln>
        </p:spPr>
      </p:pic>
      <p:pic>
        <p:nvPicPr>
          <p:cNvPr id="16" name="Google Shape;961;p126">
            <a:extLst>
              <a:ext uri="{FF2B5EF4-FFF2-40B4-BE49-F238E27FC236}">
                <a16:creationId xmlns:a16="http://schemas.microsoft.com/office/drawing/2014/main" id="{6D7DA24D-44FF-4898-8F83-C80CD433C2C5}"/>
              </a:ext>
            </a:extLst>
          </p:cNvPr>
          <p:cNvPicPr preferRelativeResize="0"/>
          <p:nvPr/>
        </p:nvPicPr>
        <p:blipFill rotWithShape="1">
          <a:blip r:embed="rId4">
            <a:alphaModFix/>
          </a:blip>
          <a:srcRect l="25996" t="10724" r="27020" b="13049"/>
          <a:stretch/>
        </p:blipFill>
        <p:spPr>
          <a:xfrm>
            <a:off x="8346363" y="1419991"/>
            <a:ext cx="946600" cy="1535800"/>
          </a:xfrm>
          <a:prstGeom prst="rect">
            <a:avLst/>
          </a:prstGeom>
          <a:noFill/>
          <a:ln>
            <a:noFill/>
          </a:ln>
        </p:spPr>
      </p:pic>
      <p:sp>
        <p:nvSpPr>
          <p:cNvPr id="17" name="Google Shape;962;p126">
            <a:extLst>
              <a:ext uri="{FF2B5EF4-FFF2-40B4-BE49-F238E27FC236}">
                <a16:creationId xmlns:a16="http://schemas.microsoft.com/office/drawing/2014/main" id="{98A42305-652D-4FE9-8257-DD7E9D56511B}"/>
              </a:ext>
            </a:extLst>
          </p:cNvPr>
          <p:cNvSpPr/>
          <p:nvPr/>
        </p:nvSpPr>
        <p:spPr>
          <a:xfrm>
            <a:off x="8877638" y="224449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C</a:t>
            </a:r>
            <a:endParaRPr sz="1900" b="1"/>
          </a:p>
        </p:txBody>
      </p:sp>
      <p:sp>
        <p:nvSpPr>
          <p:cNvPr id="18" name="Google Shape;964;p126">
            <a:extLst>
              <a:ext uri="{FF2B5EF4-FFF2-40B4-BE49-F238E27FC236}">
                <a16:creationId xmlns:a16="http://schemas.microsoft.com/office/drawing/2014/main" id="{3D924469-51D7-48F8-BC71-93FB326C3119}"/>
              </a:ext>
            </a:extLst>
          </p:cNvPr>
          <p:cNvSpPr/>
          <p:nvPr/>
        </p:nvSpPr>
        <p:spPr>
          <a:xfrm>
            <a:off x="9487238" y="133009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S</a:t>
            </a:r>
            <a:endParaRPr sz="1900" b="1"/>
          </a:p>
        </p:txBody>
      </p:sp>
      <p:sp>
        <p:nvSpPr>
          <p:cNvPr id="19" name="Google Shape;965;p126">
            <a:extLst>
              <a:ext uri="{FF2B5EF4-FFF2-40B4-BE49-F238E27FC236}">
                <a16:creationId xmlns:a16="http://schemas.microsoft.com/office/drawing/2014/main" id="{1F73EF95-0FE5-44B2-8B62-44A8D7B8F409}"/>
              </a:ext>
            </a:extLst>
          </p:cNvPr>
          <p:cNvSpPr/>
          <p:nvPr/>
        </p:nvSpPr>
        <p:spPr>
          <a:xfrm>
            <a:off x="10173038" y="224449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M</a:t>
            </a:r>
            <a:endParaRPr sz="1900" b="1"/>
          </a:p>
        </p:txBody>
      </p:sp>
      <p:pic>
        <p:nvPicPr>
          <p:cNvPr id="20" name="Google Shape;966;p126">
            <a:extLst>
              <a:ext uri="{FF2B5EF4-FFF2-40B4-BE49-F238E27FC236}">
                <a16:creationId xmlns:a16="http://schemas.microsoft.com/office/drawing/2014/main" id="{71392B31-CEB6-4E1C-8A7C-B837D05EECF4}"/>
              </a:ext>
            </a:extLst>
          </p:cNvPr>
          <p:cNvPicPr preferRelativeResize="0"/>
          <p:nvPr/>
        </p:nvPicPr>
        <p:blipFill>
          <a:blip r:embed="rId5">
            <a:alphaModFix/>
          </a:blip>
          <a:stretch>
            <a:fillRect/>
          </a:stretch>
        </p:blipFill>
        <p:spPr>
          <a:xfrm>
            <a:off x="10468238" y="2117591"/>
            <a:ext cx="1219200" cy="1219200"/>
          </a:xfrm>
          <a:prstGeom prst="rect">
            <a:avLst/>
          </a:prstGeom>
          <a:noFill/>
          <a:ln>
            <a:noFill/>
          </a:ln>
        </p:spPr>
      </p:pic>
      <p:cxnSp>
        <p:nvCxnSpPr>
          <p:cNvPr id="21" name="Google Shape;967;p126">
            <a:extLst>
              <a:ext uri="{FF2B5EF4-FFF2-40B4-BE49-F238E27FC236}">
                <a16:creationId xmlns:a16="http://schemas.microsoft.com/office/drawing/2014/main" id="{2D9A5314-A0D1-41B6-807F-E2C2EEE278E9}"/>
              </a:ext>
            </a:extLst>
          </p:cNvPr>
          <p:cNvCxnSpPr>
            <a:endCxn id="17" idx="7"/>
          </p:cNvCxnSpPr>
          <p:nvPr/>
        </p:nvCxnSpPr>
        <p:spPr>
          <a:xfrm flipH="1">
            <a:off x="9454811" y="1912783"/>
            <a:ext cx="264300" cy="41940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968;p126">
            <a:extLst>
              <a:ext uri="{FF2B5EF4-FFF2-40B4-BE49-F238E27FC236}">
                <a16:creationId xmlns:a16="http://schemas.microsoft.com/office/drawing/2014/main" id="{504711DA-0844-4938-9EA1-1E556DD6CEA3}"/>
              </a:ext>
            </a:extLst>
          </p:cNvPr>
          <p:cNvCxnSpPr>
            <a:endCxn id="19" idx="1"/>
          </p:cNvCxnSpPr>
          <p:nvPr/>
        </p:nvCxnSpPr>
        <p:spPr>
          <a:xfrm>
            <a:off x="9989465" y="1922383"/>
            <a:ext cx="282600" cy="4098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969;p126">
            <a:extLst>
              <a:ext uri="{FF2B5EF4-FFF2-40B4-BE49-F238E27FC236}">
                <a16:creationId xmlns:a16="http://schemas.microsoft.com/office/drawing/2014/main" id="{A6FC8277-8399-4D87-89F2-085B47D5979A}"/>
              </a:ext>
            </a:extLst>
          </p:cNvPr>
          <p:cNvCxnSpPr>
            <a:stCxn id="17" idx="6"/>
            <a:endCxn id="19" idx="2"/>
          </p:cNvCxnSpPr>
          <p:nvPr/>
        </p:nvCxnSpPr>
        <p:spPr>
          <a:xfrm>
            <a:off x="9553838" y="2543891"/>
            <a:ext cx="619200" cy="0"/>
          </a:xfrm>
          <a:prstGeom prst="straightConnector1">
            <a:avLst/>
          </a:prstGeom>
          <a:noFill/>
          <a:ln w="9525" cap="flat" cmpd="sng">
            <a:solidFill>
              <a:schemeClr val="dk2"/>
            </a:solidFill>
            <a:prstDash val="solid"/>
            <a:round/>
            <a:headEnd type="none" w="med" len="med"/>
            <a:tailEnd type="triangle" w="med" len="med"/>
          </a:ln>
        </p:spPr>
      </p:cxnSp>
      <p:sp>
        <p:nvSpPr>
          <p:cNvPr id="2" name="Parentesi graffa chiusa 1">
            <a:extLst>
              <a:ext uri="{FF2B5EF4-FFF2-40B4-BE49-F238E27FC236}">
                <a16:creationId xmlns:a16="http://schemas.microsoft.com/office/drawing/2014/main" id="{492379C3-73FE-4F92-BE26-771B971A5365}"/>
              </a:ext>
            </a:extLst>
          </p:cNvPr>
          <p:cNvSpPr/>
          <p:nvPr/>
        </p:nvSpPr>
        <p:spPr>
          <a:xfrm rot="5400000">
            <a:off x="5669280" y="3342640"/>
            <a:ext cx="375920" cy="3281680"/>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Tree>
    <p:extLst>
      <p:ext uri="{BB962C8B-B14F-4D97-AF65-F5344CB8AC3E}">
        <p14:creationId xmlns:p14="http://schemas.microsoft.com/office/powerpoint/2010/main" val="12378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3">
                                            <p:txEl>
                                              <p:pRg st="0" end="0"/>
                                            </p:txEl>
                                          </p:spTgt>
                                        </p:tgtEl>
                                        <p:attrNameLst>
                                          <p:attrName>style.visibility</p:attrName>
                                        </p:attrNameLst>
                                      </p:cBhvr>
                                      <p:to>
                                        <p:strVal val="visible"/>
                                      </p:to>
                                    </p:set>
                                    <p:animEffect transition="in" filter="fade">
                                      <p:cBhvr>
                                        <p:cTn id="7" dur="1000"/>
                                        <p:tgtEl>
                                          <p:spTgt spid="9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3">
                                            <p:txEl>
                                              <p:pRg st="1" end="1"/>
                                            </p:txEl>
                                          </p:spTgt>
                                        </p:tgtEl>
                                        <p:attrNameLst>
                                          <p:attrName>style.visibility</p:attrName>
                                        </p:attrNameLst>
                                      </p:cBhvr>
                                      <p:to>
                                        <p:strVal val="visible"/>
                                      </p:to>
                                    </p:set>
                                    <p:animEffect transition="in" filter="fade">
                                      <p:cBhvr>
                                        <p:cTn id="12" dur="1000"/>
                                        <p:tgtEl>
                                          <p:spTgt spid="9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3">
                                            <p:txEl>
                                              <p:pRg st="2" end="2"/>
                                            </p:txEl>
                                          </p:spTgt>
                                        </p:tgtEl>
                                        <p:attrNameLst>
                                          <p:attrName>style.visibility</p:attrName>
                                        </p:attrNameLst>
                                      </p:cBhvr>
                                      <p:to>
                                        <p:strVal val="visible"/>
                                      </p:to>
                                    </p:set>
                                    <p:animEffect transition="in" filter="fade">
                                      <p:cBhvr>
                                        <p:cTn id="17" dur="1000"/>
                                        <p:tgtEl>
                                          <p:spTgt spid="9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3">
                                            <p:txEl>
                                              <p:pRg st="3" end="3"/>
                                            </p:txEl>
                                          </p:spTgt>
                                        </p:tgtEl>
                                        <p:attrNameLst>
                                          <p:attrName>style.visibility</p:attrName>
                                        </p:attrNameLst>
                                      </p:cBhvr>
                                      <p:to>
                                        <p:strVal val="visible"/>
                                      </p:to>
                                    </p:set>
                                    <p:animEffect transition="in" filter="fade">
                                      <p:cBhvr>
                                        <p:cTn id="22" dur="1000"/>
                                        <p:tgtEl>
                                          <p:spTgt spid="9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3">
                                            <p:txEl>
                                              <p:pRg st="4" end="4"/>
                                            </p:txEl>
                                          </p:spTgt>
                                        </p:tgtEl>
                                        <p:attrNameLst>
                                          <p:attrName>style.visibility</p:attrName>
                                        </p:attrNameLst>
                                      </p:cBhvr>
                                      <p:to>
                                        <p:strVal val="visible"/>
                                      </p:to>
                                    </p:set>
                                    <p:animEffect transition="in" filter="fade">
                                      <p:cBhvr>
                                        <p:cTn id="27" dur="1000"/>
                                        <p:tgtEl>
                                          <p:spTgt spid="9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3">
                                            <p:txEl>
                                              <p:pRg st="5" end="5"/>
                                            </p:txEl>
                                          </p:spTgt>
                                        </p:tgtEl>
                                        <p:attrNameLst>
                                          <p:attrName>style.visibility</p:attrName>
                                        </p:attrNameLst>
                                      </p:cBhvr>
                                      <p:to>
                                        <p:strVal val="visible"/>
                                      </p:to>
                                    </p:set>
                                    <p:animEffect transition="in" filter="fade">
                                      <p:cBhvr>
                                        <p:cTn id="32" dur="1000"/>
                                        <p:tgtEl>
                                          <p:spTgt spid="9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3">
                                            <p:txEl>
                                              <p:pRg st="7" end="7"/>
                                            </p:txEl>
                                          </p:spTgt>
                                        </p:tgtEl>
                                        <p:attrNameLst>
                                          <p:attrName>style.visibility</p:attrName>
                                        </p:attrNameLst>
                                      </p:cBhvr>
                                      <p:to>
                                        <p:strVal val="visible"/>
                                      </p:to>
                                    </p:set>
                                    <p:animEffect transition="in" filter="fade">
                                      <p:cBhvr>
                                        <p:cTn id="37" dur="1000"/>
                                        <p:tgtEl>
                                          <p:spTgt spid="9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24"/>
          <p:cNvSpPr txBox="1">
            <a:spLocks noGrp="1"/>
          </p:cNvSpPr>
          <p:nvPr>
            <p:ph type="title"/>
          </p:nvPr>
        </p:nvSpPr>
        <p:spPr>
          <a:xfrm>
            <a:off x="1981200" y="182868"/>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a:t>
            </a:r>
            <a:endParaRPr dirty="0">
              <a:solidFill>
                <a:schemeClr val="accent1"/>
              </a:solidFill>
            </a:endParaRPr>
          </a:p>
        </p:txBody>
      </p:sp>
      <mc:AlternateContent xmlns:mc="http://schemas.openxmlformats.org/markup-compatibility/2006" xmlns:a14="http://schemas.microsoft.com/office/drawing/2010/main">
        <mc:Choice Requires="a14">
          <p:sp>
            <p:nvSpPr>
              <p:cNvPr id="935" name="Google Shape;935;p124"/>
              <p:cNvSpPr txBox="1">
                <a:spLocks noGrp="1"/>
              </p:cNvSpPr>
              <p:nvPr>
                <p:ph type="body" idx="1"/>
              </p:nvPr>
            </p:nvSpPr>
            <p:spPr>
              <a:xfrm>
                <a:off x="1981200" y="1603575"/>
                <a:ext cx="7899000" cy="2934900"/>
              </a:xfrm>
              <a:prstGeom prst="rect">
                <a:avLst/>
              </a:prstGeom>
            </p:spPr>
            <p:txBody>
              <a:bodyPr spcFirstLastPara="1" vert="horz" wrap="square" lIns="91425" tIns="91425" rIns="91425" bIns="91425" rtlCol="0" anchor="t" anchorCtr="0">
                <a:noAutofit/>
              </a:bodyPr>
              <a:lstStyle/>
              <a:p>
                <a:pPr marL="95250" indent="0">
                  <a:lnSpc>
                    <a:spcPct val="115000"/>
                  </a:lnSpc>
                  <a:spcAft>
                    <a:spcPts val="1000"/>
                  </a:spcAft>
                  <a:buSzPts val="2100"/>
                  <a:buNone/>
                </a:pPr>
                <a:r>
                  <a:rPr lang="it-IT" sz="2100" dirty="0" err="1"/>
                  <a:t>If</a:t>
                </a:r>
                <a:r>
                  <a:rPr lang="en" sz="2100" dirty="0"/>
                  <a:t> we want to express what done in the previous example by a general (formal) rule that extends factorization to the joint probability of </a:t>
                </a:r>
                <a:r>
                  <a:rPr lang="en" sz="2100" i="1" dirty="0"/>
                  <a:t>n</a:t>
                </a:r>
                <a:r>
                  <a:rPr lang="en" sz="2100" dirty="0"/>
                  <a:t>  events, we can write as follows: </a:t>
                </a:r>
              </a:p>
              <a:p>
                <a:pPr indent="-361950">
                  <a:lnSpc>
                    <a:spcPct val="115000"/>
                  </a:lnSpc>
                  <a:spcAft>
                    <a:spcPts val="1000"/>
                  </a:spcAft>
                  <a:buSzPts val="2100"/>
                </a:pPr>
                <a:endParaRPr lang="en" sz="2100" dirty="0"/>
              </a:p>
              <a:p>
                <a:pPr marL="95250" indent="0">
                  <a:lnSpc>
                    <a:spcPct val="115000"/>
                  </a:lnSpc>
                  <a:spcAft>
                    <a:spcPts val="1000"/>
                  </a:spcAft>
                  <a:buSzPts val="2100"/>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e>
                      </m:d>
                      <m:r>
                        <a:rPr lang="en-US" sz="2100" b="0" i="1" smtClean="0">
                          <a:latin typeface="Cambria Math" panose="02040503050406030204" pitchFamily="18" charset="0"/>
                        </a:rPr>
                        <m:t>=</m:t>
                      </m:r>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1</m:t>
                              </m:r>
                            </m:sub>
                          </m:sSub>
                        </m:e>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e>
                      </m:d>
                      <m:r>
                        <a:rPr lang="en-US" sz="2100" i="1">
                          <a:latin typeface="Cambria Math" panose="02040503050406030204" pitchFamily="18" charset="0"/>
                        </a:rPr>
                        <m:t>𝑃</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𝐸</m:t>
                              </m:r>
                            </m:e>
                            <m:sub>
                              <m:r>
                                <a:rPr lang="en-US" sz="2100" b="0" i="1" smtClean="0">
                                  <a:latin typeface="Cambria Math" panose="02040503050406030204" pitchFamily="18" charset="0"/>
                                </a:rPr>
                                <m:t>2</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𝐸</m:t>
                              </m:r>
                            </m:e>
                            <m:sub>
                              <m:r>
                                <a:rPr lang="en-US" sz="2100" b="0" i="1" smtClean="0">
                                  <a:latin typeface="Cambria Math" panose="02040503050406030204" pitchFamily="18" charset="0"/>
                                </a:rPr>
                                <m:t>3</m:t>
                              </m:r>
                            </m:sub>
                          </m:sSub>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𝐸</m:t>
                              </m:r>
                            </m:e>
                            <m:sub>
                              <m:r>
                                <a:rPr lang="en-US" sz="2100" i="1">
                                  <a:latin typeface="Cambria Math" panose="02040503050406030204" pitchFamily="18" charset="0"/>
                                </a:rPr>
                                <m:t>𝑛</m:t>
                              </m:r>
                            </m:sub>
                          </m:sSub>
                        </m:e>
                      </m:d>
                      <m:r>
                        <a:rPr lang="en-US" sz="2100" b="0" i="1" smtClean="0">
                          <a:latin typeface="Cambria Math" panose="02040503050406030204" pitchFamily="18" charset="0"/>
                        </a:rPr>
                        <m:t>…</m:t>
                      </m:r>
                      <m:r>
                        <a:rPr lang="en-US" sz="2100" i="1">
                          <a:latin typeface="Cambria Math" panose="02040503050406030204" pitchFamily="18" charset="0"/>
                        </a:rPr>
                        <m:t>𝑃</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e>
                      </m:d>
                      <m:r>
                        <a:rPr lang="en-US" sz="2100" b="0" i="1" smtClean="0">
                          <a:latin typeface="Cambria Math" panose="02040503050406030204" pitchFamily="18" charset="0"/>
                        </a:rPr>
                        <m:t>=</m:t>
                      </m:r>
                    </m:oMath>
                    <m:oMath xmlns:m="http://schemas.openxmlformats.org/officeDocument/2006/math">
                      <m:r>
                        <a:rPr lang="en-US" sz="2100" b="0" i="1" smtClean="0">
                          <a:latin typeface="Cambria Math" panose="02040503050406030204" pitchFamily="18" charset="0"/>
                        </a:rPr>
                        <m:t>=</m:t>
                      </m:r>
                      <m:nary>
                        <m:naryPr>
                          <m:chr m:val="∏"/>
                          <m:ctrlPr>
                            <a:rPr lang="en-US" sz="2100" b="0" i="1" smtClean="0">
                              <a:latin typeface="Cambria Math" panose="02040503050406030204" pitchFamily="18" charset="0"/>
                            </a:rPr>
                          </m:ctrlPr>
                        </m:naryPr>
                        <m:sub>
                          <m:r>
                            <a:rPr lang="en-US" sz="2100" b="0" i="1" smtClean="0">
                              <a:latin typeface="Cambria Math" panose="02040503050406030204" pitchFamily="18" charset="0"/>
                            </a:rPr>
                            <m:t>𝑖</m:t>
                          </m:r>
                          <m:r>
                            <a:rPr lang="en-US" sz="2100" b="0" i="1" smtClean="0">
                              <a:latin typeface="Cambria Math" panose="02040503050406030204" pitchFamily="18" charset="0"/>
                            </a:rPr>
                            <m:t>=1</m:t>
                          </m:r>
                        </m:sub>
                        <m:sup>
                          <m:r>
                            <a:rPr lang="en-US" sz="2100" b="0" i="1" smtClean="0">
                              <a:latin typeface="Cambria Math" panose="02040503050406030204" pitchFamily="18" charset="0"/>
                            </a:rPr>
                            <m:t>𝑛</m:t>
                          </m:r>
                        </m:sup>
                        <m:e>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𝐸</m:t>
                          </m:r>
                          <m:r>
                            <a:rPr lang="en-US" sz="2100" b="0" i="1" smtClean="0">
                              <a:latin typeface="Cambria Math" panose="02040503050406030204" pitchFamily="18" charset="0"/>
                            </a:rPr>
                            <m:t>_</m:t>
                          </m:r>
                          <m:r>
                            <a:rPr lang="en-US" sz="2100" b="0" i="1" smtClean="0">
                              <a:latin typeface="Cambria Math" panose="02040503050406030204" pitchFamily="18" charset="0"/>
                            </a:rPr>
                            <m:t>𝑖</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𝑖</m:t>
                              </m:r>
                              <m:r>
                                <a:rPr lang="en-US" sz="2100" b="0" i="1" smtClean="0">
                                  <a:latin typeface="Cambria Math" panose="02040503050406030204" pitchFamily="18" charset="0"/>
                                </a:rPr>
                                <m:t>+1</m:t>
                              </m:r>
                            </m:sub>
                          </m:sSub>
                          <m:r>
                            <a:rPr lang="en-US" sz="2100" b="0" i="1" smtClean="0">
                              <a:latin typeface="Cambria Math" panose="02040503050406030204" pitchFamily="18" charset="0"/>
                            </a:rPr>
                            <m:t>, …,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r>
                            <a:rPr lang="en-US" sz="2100" b="0" i="1" smtClean="0">
                              <a:latin typeface="Cambria Math" panose="02040503050406030204" pitchFamily="18" charset="0"/>
                            </a:rPr>
                            <m:t>)</m:t>
                          </m:r>
                        </m:e>
                      </m:nary>
                    </m:oMath>
                  </m:oMathPara>
                </a14:m>
                <a:endParaRPr sz="2100" dirty="0"/>
              </a:p>
            </p:txBody>
          </p:sp>
        </mc:Choice>
        <mc:Fallback xmlns="">
          <p:sp>
            <p:nvSpPr>
              <p:cNvPr id="935" name="Google Shape;935;p124"/>
              <p:cNvSpPr txBox="1">
                <a:spLocks noGrp="1" noRot="1" noChangeAspect="1" noMove="1" noResize="1" noEditPoints="1" noAdjustHandles="1" noChangeArrowheads="1" noChangeShapeType="1" noTextEdit="1"/>
              </p:cNvSpPr>
              <p:nvPr>
                <p:ph type="body" idx="1"/>
              </p:nvPr>
            </p:nvSpPr>
            <p:spPr>
              <a:xfrm>
                <a:off x="1981200" y="1603575"/>
                <a:ext cx="7899000" cy="2934900"/>
              </a:xfrm>
              <a:prstGeom prst="rect">
                <a:avLst/>
              </a:prstGeom>
              <a:blipFill>
                <a:blip r:embed="rId3"/>
                <a:stretch>
                  <a:fillRect r="-694" b="-13900"/>
                </a:stretch>
              </a:blipFill>
            </p:spPr>
            <p:txBody>
              <a:bodyPr/>
              <a:lstStyle/>
              <a:p>
                <a:r>
                  <a:rPr lang="en-CH">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5">
                                            <p:txEl>
                                              <p:pRg st="0" end="0"/>
                                            </p:txEl>
                                          </p:spTgt>
                                        </p:tgtEl>
                                        <p:attrNameLst>
                                          <p:attrName>style.visibility</p:attrName>
                                        </p:attrNameLst>
                                      </p:cBhvr>
                                      <p:to>
                                        <p:strVal val="visible"/>
                                      </p:to>
                                    </p:set>
                                    <p:animEffect transition="in" filter="fade">
                                      <p:cBhvr>
                                        <p:cTn id="7" dur="1000"/>
                                        <p:tgtEl>
                                          <p:spTgt spid="9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5">
                                            <p:txEl>
                                              <p:pRg st="2" end="2"/>
                                            </p:txEl>
                                          </p:spTgt>
                                        </p:tgtEl>
                                        <p:attrNameLst>
                                          <p:attrName>style.visibility</p:attrName>
                                        </p:attrNameLst>
                                      </p:cBhvr>
                                      <p:to>
                                        <p:strVal val="visible"/>
                                      </p:to>
                                    </p:set>
                                    <p:animEffect transition="in" filter="fade">
                                      <p:cBhvr>
                                        <p:cTn id="12" dur="1000"/>
                                        <p:tgtEl>
                                          <p:spTgt spid="9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93"/>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r>
              <a:rPr lang="en">
                <a:solidFill>
                  <a:schemeClr val="accent1"/>
                </a:solidFill>
              </a:rPr>
              <a:t>Marginal probabilities</a:t>
            </a:r>
            <a:endParaRPr>
              <a:solidFill>
                <a:schemeClr val="accent1"/>
              </a:solidFill>
            </a:endParaRPr>
          </a:p>
        </p:txBody>
      </p:sp>
      <p:sp>
        <p:nvSpPr>
          <p:cNvPr id="667" name="Google Shape;667;p93"/>
          <p:cNvSpPr txBox="1">
            <a:spLocks noGrp="1"/>
          </p:cNvSpPr>
          <p:nvPr>
            <p:ph type="body" idx="1"/>
          </p:nvPr>
        </p:nvSpPr>
        <p:spPr>
          <a:xfrm>
            <a:off x="1870745" y="3874500"/>
            <a:ext cx="8472881" cy="1183050"/>
          </a:xfrm>
          <a:prstGeom prst="rect">
            <a:avLst/>
          </a:prstGeom>
        </p:spPr>
        <p:txBody>
          <a:bodyPr spcFirstLastPara="1" vert="horz" wrap="square" lIns="68569" tIns="68569" rIns="68569" bIns="68569" rtlCol="0" anchor="t" anchorCtr="0">
            <a:noAutofit/>
          </a:bodyPr>
          <a:lstStyle/>
          <a:p>
            <a:pPr indent="-261938">
              <a:lnSpc>
                <a:spcPct val="115000"/>
              </a:lnSpc>
              <a:buClr>
                <a:srgbClr val="000000"/>
              </a:buClr>
              <a:buSzPts val="1900"/>
            </a:pPr>
            <a:r>
              <a:rPr lang="en" sz="2100" dirty="0">
                <a:solidFill>
                  <a:srgbClr val="000000"/>
                </a:solidFill>
              </a:rPr>
              <a:t>The column </a:t>
            </a:r>
            <a:r>
              <a:rPr lang="en" sz="2100" i="1" dirty="0">
                <a:solidFill>
                  <a:srgbClr val="000000"/>
                </a:solidFill>
              </a:rPr>
              <a:t>Total</a:t>
            </a:r>
            <a:r>
              <a:rPr lang="en" sz="2100" dirty="0">
                <a:solidFill>
                  <a:srgbClr val="000000"/>
                </a:solidFill>
              </a:rPr>
              <a:t> shows the probability of having a male or female as second child, independently of the sex of the first child</a:t>
            </a:r>
            <a:endParaRPr sz="2100" dirty="0">
              <a:solidFill>
                <a:srgbClr val="000000"/>
              </a:solidFill>
            </a:endParaRPr>
          </a:p>
          <a:p>
            <a:pPr indent="-261938">
              <a:lnSpc>
                <a:spcPct val="115000"/>
              </a:lnSpc>
              <a:spcBef>
                <a:spcPts val="0"/>
              </a:spcBef>
              <a:buClr>
                <a:srgbClr val="000000"/>
              </a:buClr>
              <a:buSzPts val="1900"/>
            </a:pPr>
            <a:r>
              <a:rPr lang="en" sz="2100" dirty="0"/>
              <a:t>The row </a:t>
            </a:r>
            <a:r>
              <a:rPr lang="en" sz="2100" i="1" dirty="0"/>
              <a:t>Total</a:t>
            </a:r>
            <a:r>
              <a:rPr lang="en" sz="2100" dirty="0"/>
              <a:t> shows the probability of having a male or female as first child, independently of the sex of the second child</a:t>
            </a:r>
            <a:endParaRPr sz="2100" dirty="0"/>
          </a:p>
          <a:p>
            <a:pPr indent="-261938">
              <a:lnSpc>
                <a:spcPct val="115000"/>
              </a:lnSpc>
              <a:spcBef>
                <a:spcPts val="0"/>
              </a:spcBef>
              <a:buSzPts val="1900"/>
            </a:pPr>
            <a:r>
              <a:rPr lang="en" sz="2100" dirty="0"/>
              <a:t>These are called </a:t>
            </a:r>
            <a:r>
              <a:rPr lang="en" sz="2100" i="1" dirty="0">
                <a:solidFill>
                  <a:schemeClr val="accent1"/>
                </a:solidFill>
              </a:rPr>
              <a:t>marginal probabilities</a:t>
            </a:r>
            <a:r>
              <a:rPr lang="en" sz="2100" dirty="0"/>
              <a:t> as they refer to a single random event</a:t>
            </a:r>
            <a:endParaRPr sz="2100" dirty="0">
              <a:solidFill>
                <a:srgbClr val="000000"/>
              </a:solidFill>
            </a:endParaRPr>
          </a:p>
        </p:txBody>
      </p:sp>
      <p:pic>
        <p:nvPicPr>
          <p:cNvPr id="668" name="Google Shape;668;p93"/>
          <p:cNvPicPr preferRelativeResize="0"/>
          <p:nvPr/>
        </p:nvPicPr>
        <p:blipFill rotWithShape="1">
          <a:blip r:embed="rId3">
            <a:alphaModFix/>
          </a:blip>
          <a:srcRect l="6041" t="41591" r="51082" b="16046"/>
          <a:stretch/>
        </p:blipFill>
        <p:spPr>
          <a:xfrm>
            <a:off x="4608798" y="1926901"/>
            <a:ext cx="2860125" cy="1589625"/>
          </a:xfrm>
          <a:prstGeom prst="rect">
            <a:avLst/>
          </a:prstGeom>
          <a:noFill/>
          <a:ln>
            <a:noFill/>
          </a:ln>
        </p:spPr>
      </p:pic>
    </p:spTree>
    <p:extLst>
      <p:ext uri="{BB962C8B-B14F-4D97-AF65-F5344CB8AC3E}">
        <p14:creationId xmlns:p14="http://schemas.microsoft.com/office/powerpoint/2010/main" val="269103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9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Law of total probability</a:t>
            </a:r>
            <a:endParaRPr>
              <a:solidFill>
                <a:schemeClr val="accent1"/>
              </a:solidFill>
            </a:endParaRPr>
          </a:p>
        </p:txBody>
      </p:sp>
      <mc:AlternateContent xmlns:mc="http://schemas.openxmlformats.org/markup-compatibility/2006" xmlns:a14="http://schemas.microsoft.com/office/drawing/2010/main">
        <mc:Choice Requires="a14">
          <p:sp>
            <p:nvSpPr>
              <p:cNvPr id="674" name="Google Shape;674;p94"/>
              <p:cNvSpPr txBox="1">
                <a:spLocks noGrp="1"/>
              </p:cNvSpPr>
              <p:nvPr>
                <p:ph type="body" idx="1"/>
              </p:nvPr>
            </p:nvSpPr>
            <p:spPr>
              <a:xfrm>
                <a:off x="1981200" y="1555712"/>
                <a:ext cx="7953600" cy="1577400"/>
              </a:xfrm>
              <a:prstGeom prst="rect">
                <a:avLst/>
              </a:prstGeom>
            </p:spPr>
            <p:txBody>
              <a:bodyPr spcFirstLastPara="1" vert="horz" wrap="square" lIns="91425" tIns="91425" rIns="91425" bIns="91425" rtlCol="0" anchor="t" anchorCtr="0">
                <a:noAutofit/>
              </a:bodyPr>
              <a:lstStyle/>
              <a:p>
                <a:pPr indent="-349250">
                  <a:lnSpc>
                    <a:spcPct val="115000"/>
                  </a:lnSpc>
                  <a:buSzPts val="1900"/>
                </a:pPr>
                <a:r>
                  <a:rPr lang="en-GB" sz="1900" dirty="0">
                    <a:solidFill>
                      <a:srgbClr val="000000"/>
                    </a:solidFill>
                  </a:rPr>
                  <a:t>Given partition B</a:t>
                </a:r>
                <a:r>
                  <a:rPr lang="en-GB" sz="1900" baseline="-25000" dirty="0">
                    <a:solidFill>
                      <a:srgbClr val="000000"/>
                    </a:solidFill>
                  </a:rPr>
                  <a:t>1</a:t>
                </a:r>
                <a:r>
                  <a:rPr lang="en-GB" sz="1900" dirty="0">
                    <a:solidFill>
                      <a:srgbClr val="000000"/>
                    </a:solidFill>
                  </a:rPr>
                  <a:t>, B</a:t>
                </a:r>
                <a:r>
                  <a:rPr lang="en-GB" sz="1900" baseline="-25000" dirty="0">
                    <a:solidFill>
                      <a:srgbClr val="000000"/>
                    </a:solidFill>
                  </a:rPr>
                  <a:t>2</a:t>
                </a:r>
                <a:r>
                  <a:rPr lang="en-GB" sz="1900" dirty="0">
                    <a:solidFill>
                      <a:srgbClr val="000000"/>
                    </a:solidFill>
                  </a:rPr>
                  <a:t>, …, B</a:t>
                </a:r>
                <a:r>
                  <a:rPr lang="en-GB" sz="1900" baseline="-25000" dirty="0">
                    <a:solidFill>
                      <a:srgbClr val="000000"/>
                    </a:solidFill>
                  </a:rPr>
                  <a:t>n </a:t>
                </a:r>
                <a:r>
                  <a:rPr lang="en-GB" sz="1900" dirty="0">
                    <a:solidFill>
                      <a:srgbClr val="000000"/>
                    </a:solidFill>
                  </a:rPr>
                  <a:t>of the sample space (that is, </a:t>
                </a:r>
                <a:r>
                  <a:rPr lang="en-GB" sz="1900" dirty="0"/>
                  <a:t>B</a:t>
                </a:r>
                <a:r>
                  <a:rPr lang="en-GB" sz="1900" baseline="-25000" dirty="0"/>
                  <a:t>1</a:t>
                </a:r>
                <a:r>
                  <a:rPr lang="en-GB" sz="1900" dirty="0"/>
                  <a:t>, B</a:t>
                </a:r>
                <a:r>
                  <a:rPr lang="en-GB" sz="1900" baseline="-25000" dirty="0"/>
                  <a:t>2</a:t>
                </a:r>
                <a:r>
                  <a:rPr lang="en-GB" sz="1900" dirty="0"/>
                  <a:t>, …, B</a:t>
                </a:r>
                <a:r>
                  <a:rPr lang="en-GB" sz="1900" baseline="-25000" dirty="0"/>
                  <a:t>n </a:t>
                </a:r>
                <a:r>
                  <a:rPr lang="en-GB" sz="1900" dirty="0"/>
                  <a:t>are mutually exclusive and B</a:t>
                </a:r>
                <a:r>
                  <a:rPr lang="en-GB" sz="1900" baseline="-25000" dirty="0"/>
                  <a:t>1</a:t>
                </a:r>
                <a:r>
                  <a:rPr lang="en-GB" sz="1900" dirty="0"/>
                  <a:t>U B</a:t>
                </a:r>
                <a:r>
                  <a:rPr lang="en-GB" sz="1900" baseline="-25000" dirty="0"/>
                  <a:t>2</a:t>
                </a:r>
                <a:r>
                  <a:rPr lang="en-GB" sz="1900" dirty="0"/>
                  <a:t>U …U B</a:t>
                </a:r>
                <a:r>
                  <a:rPr lang="en-GB" sz="1900" baseline="-25000" dirty="0"/>
                  <a:t>n</a:t>
                </a:r>
                <a:r>
                  <a:rPr lang="en-GB" sz="1900" dirty="0"/>
                  <a:t>= Ω), then the marginal probability of A is given by</a:t>
                </a:r>
              </a:p>
              <a:p>
                <a:pPr marL="107950" indent="0">
                  <a:lnSpc>
                    <a:spcPct val="115000"/>
                  </a:lnSpc>
                  <a:buSzPts val="1900"/>
                  <a:buNone/>
                </a:pPr>
                <a14:m>
                  <m:oMathPara xmlns:m="http://schemas.openxmlformats.org/officeDocument/2006/math">
                    <m:oMathParaPr>
                      <m:jc m:val="centerGroup"/>
                    </m:oMathParaPr>
                    <m:oMath xmlns:m="http://schemas.openxmlformats.org/officeDocument/2006/math">
                      <m:r>
                        <a:rPr lang="en-GB"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e>
                      </m:d>
                      <m:r>
                        <a:rPr lang="en-US" sz="1900" b="0" i="1" smtClean="0">
                          <a:latin typeface="Cambria Math" panose="02040503050406030204" pitchFamily="18" charset="0"/>
                        </a:rPr>
                        <m:t>=</m:t>
                      </m:r>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𝐵</m:t>
                              </m:r>
                            </m:e>
                            <m:sub>
                              <m:r>
                                <a:rPr lang="en-US" sz="1900" b="0" i="1" smtClean="0">
                                  <a:latin typeface="Cambria Math" panose="02040503050406030204" pitchFamily="18" charset="0"/>
                                </a:rPr>
                                <m:t>1</m:t>
                              </m:r>
                            </m:sub>
                          </m:sSub>
                        </m:e>
                      </m:d>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smtClean="0">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2</m:t>
                              </m:r>
                            </m:sub>
                          </m:sSub>
                        </m:e>
                      </m:d>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𝑛</m:t>
                              </m:r>
                            </m:sub>
                          </m:sSub>
                        </m:e>
                      </m:d>
                      <m:r>
                        <a:rPr lang="en-US" sz="1900" b="0" i="1" smtClean="0">
                          <a:latin typeface="Cambria Math" panose="02040503050406030204" pitchFamily="18" charset="0"/>
                        </a:rPr>
                        <m:t>=</m:t>
                      </m:r>
                      <m:nary>
                        <m:naryPr>
                          <m:chr m:val="∑"/>
                          <m:ctrlPr>
                            <a:rPr lang="en-US" sz="1900" b="0" i="1" smtClean="0">
                              <a:latin typeface="Cambria Math" panose="02040503050406030204" pitchFamily="18" charset="0"/>
                            </a:rPr>
                          </m:ctrlPr>
                        </m:naryPr>
                        <m:sub>
                          <m:r>
                            <a:rPr lang="en-US" sz="1900" b="0" i="1" smtClean="0">
                              <a:latin typeface="Cambria Math" panose="02040503050406030204" pitchFamily="18" charset="0"/>
                            </a:rPr>
                            <m:t>𝑖</m:t>
                          </m:r>
                          <m:r>
                            <a:rPr lang="en-US" sz="1900" b="0" i="1" smtClean="0">
                              <a:latin typeface="Cambria Math" panose="02040503050406030204" pitchFamily="18" charset="0"/>
                            </a:rPr>
                            <m:t>=1</m:t>
                          </m:r>
                        </m:sub>
                        <m:sup>
                          <m:r>
                            <a:rPr lang="en-US" sz="1900" b="0" i="1" smtClean="0">
                              <a:latin typeface="Cambria Math" panose="02040503050406030204" pitchFamily="18" charset="0"/>
                            </a:rPr>
                            <m:t>𝑛</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i="1">
                                      <a:latin typeface="Cambria Math" panose="02040503050406030204" pitchFamily="18" charset="0"/>
                                    </a:rPr>
                                    <m:t>𝑖</m:t>
                                  </m:r>
                                </m:sub>
                              </m:sSub>
                            </m:e>
                          </m:d>
                        </m:e>
                      </m:nary>
                    </m:oMath>
                  </m:oMathPara>
                </a14:m>
                <a:endParaRPr lang="en-GB" sz="1900" dirty="0"/>
              </a:p>
              <a:p>
                <a:pPr marL="107950" indent="0">
                  <a:lnSpc>
                    <a:spcPct val="115000"/>
                  </a:lnSpc>
                  <a:buSzPts val="1900"/>
                  <a:buNone/>
                </a:pPr>
                <a:endParaRPr lang="en-GB" sz="1900" dirty="0"/>
              </a:p>
              <a:p>
                <a:pPr indent="-349250">
                  <a:lnSpc>
                    <a:spcPct val="115000"/>
                  </a:lnSpc>
                  <a:buSzPts val="1900"/>
                </a:pPr>
                <a:r>
                  <a:rPr lang="en-GB" sz="1900" dirty="0"/>
                  <a:t>By using the factorization rule, we obtain</a:t>
                </a:r>
              </a:p>
              <a:p>
                <a:pPr marL="107950" indent="0">
                  <a:lnSpc>
                    <a:spcPct val="115000"/>
                  </a:lnSpc>
                  <a:buSzPts val="1900"/>
                  <a:buNone/>
                </a:pPr>
                <a:endParaRPr lang="en-GB" sz="1900" dirty="0"/>
              </a:p>
              <a:p>
                <a:pPr marL="107950" indent="0">
                  <a:lnSpc>
                    <a:spcPct val="115000"/>
                  </a:lnSpc>
                  <a:buSzPts val="1900"/>
                  <a:buNone/>
                </a:pPr>
                <a14:m>
                  <m:oMathPara xmlns:m="http://schemas.openxmlformats.org/officeDocument/2006/math">
                    <m:oMathParaPr>
                      <m:jc m:val="centerGroup"/>
                    </m:oMathParaPr>
                    <m:oMath xmlns:m="http://schemas.openxmlformats.org/officeDocument/2006/math">
                      <m:r>
                        <a:rPr lang="en-GB"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e>
                      </m:d>
                      <m:r>
                        <a:rPr lang="en-US" sz="1900" b="0" i="1" smtClean="0">
                          <a:latin typeface="Cambria Math" panose="02040503050406030204" pitchFamily="18" charset="0"/>
                        </a:rPr>
                        <m:t>=</m:t>
                      </m:r>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𝐵</m:t>
                              </m:r>
                            </m:e>
                            <m:sub>
                              <m:r>
                                <a:rPr lang="en-US" sz="1900" b="0" i="1" smtClean="0">
                                  <a:latin typeface="Cambria Math" panose="02040503050406030204" pitchFamily="18" charset="0"/>
                                </a:rPr>
                                <m:t>1</m:t>
                              </m:r>
                            </m:sub>
                          </m:sSub>
                        </m:e>
                      </m:d>
                      <m:r>
                        <a:rPr lang="en-US" sz="1900" b="0" i="1" smtClean="0">
                          <a:latin typeface="Cambria Math" panose="02040503050406030204" pitchFamily="18" charset="0"/>
                        </a:rPr>
                        <m:t>𝑃</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𝐵</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b="0" i="1" smtClean="0">
                              <a:latin typeface="Cambria Math" panose="02040503050406030204" pitchFamily="18" charset="0"/>
                            </a:rPr>
                            <m:t>|</m:t>
                          </m:r>
                          <m:sSub>
                            <m:sSubPr>
                              <m:ctrlPr>
                                <a:rPr lang="en-US" sz="1900" i="1" smtClean="0">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2</m:t>
                              </m:r>
                            </m:sub>
                          </m:sSub>
                        </m:e>
                      </m:d>
                      <m:r>
                        <a:rPr lang="en-US" sz="1900" i="1">
                          <a:latin typeface="Cambria Math" panose="02040503050406030204" pitchFamily="18" charset="0"/>
                        </a:rPr>
                        <m:t>𝑃</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2</m:t>
                          </m:r>
                        </m:sub>
                      </m:sSub>
                      <m:r>
                        <a:rPr lang="en-US" sz="1900" i="1">
                          <a:latin typeface="Cambria Math" panose="02040503050406030204" pitchFamily="18" charset="0"/>
                        </a:rPr>
                        <m:t>)</m:t>
                      </m:r>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𝑛</m:t>
                              </m:r>
                            </m:sub>
                          </m:sSub>
                        </m:e>
                      </m:d>
                      <m:r>
                        <a:rPr lang="en-US" sz="1900" i="1">
                          <a:latin typeface="Cambria Math" panose="02040503050406030204" pitchFamily="18" charset="0"/>
                        </a:rPr>
                        <m:t>𝑃</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𝑛</m:t>
                          </m:r>
                        </m:sub>
                      </m:sSub>
                      <m:r>
                        <a:rPr lang="en-US" sz="1900" i="1" smtClean="0">
                          <a:latin typeface="Cambria Math" panose="02040503050406030204" pitchFamily="18" charset="0"/>
                        </a:rPr>
                        <m:t>)</m:t>
                      </m:r>
                      <m:r>
                        <a:rPr lang="en-US" sz="1900" b="0" i="1" smtClean="0">
                          <a:latin typeface="Cambria Math" panose="02040503050406030204" pitchFamily="18" charset="0"/>
                        </a:rPr>
                        <m:t>=</m:t>
                      </m:r>
                      <m:nary>
                        <m:naryPr>
                          <m:chr m:val="∑"/>
                          <m:ctrlPr>
                            <a:rPr lang="en-US" sz="1900" b="0" i="1" smtClean="0">
                              <a:latin typeface="Cambria Math" panose="02040503050406030204" pitchFamily="18" charset="0"/>
                            </a:rPr>
                          </m:ctrlPr>
                        </m:naryPr>
                        <m:sub>
                          <m:r>
                            <a:rPr lang="en-US" sz="1900" b="0" i="1" smtClean="0">
                              <a:latin typeface="Cambria Math" panose="02040503050406030204" pitchFamily="18" charset="0"/>
                            </a:rPr>
                            <m:t>𝑖</m:t>
                          </m:r>
                          <m:r>
                            <a:rPr lang="en-US" sz="1900" b="0" i="1" smtClean="0">
                              <a:latin typeface="Cambria Math" panose="02040503050406030204" pitchFamily="18" charset="0"/>
                            </a:rPr>
                            <m:t>=1</m:t>
                          </m:r>
                        </m:sub>
                        <m:sup>
                          <m:r>
                            <a:rPr lang="en-US" sz="1900" b="0" i="1" smtClean="0">
                              <a:latin typeface="Cambria Math" panose="02040503050406030204" pitchFamily="18" charset="0"/>
                            </a:rPr>
                            <m:t>𝑛</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b="0" i="1" smtClean="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i="1">
                                      <a:latin typeface="Cambria Math" panose="02040503050406030204" pitchFamily="18" charset="0"/>
                                    </a:rPr>
                                    <m:t>𝑖</m:t>
                                  </m:r>
                                </m:sub>
                              </m:sSub>
                            </m:e>
                          </m:d>
                          <m:r>
                            <a:rPr lang="en-US" sz="1900" i="1">
                              <a:latin typeface="Cambria Math" panose="02040503050406030204" pitchFamily="18" charset="0"/>
                            </a:rPr>
                            <m:t>𝑃</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𝑖</m:t>
                              </m:r>
                            </m:sub>
                          </m:sSub>
                          <m:r>
                            <a:rPr lang="en-US" sz="1900" i="1">
                              <a:latin typeface="Cambria Math" panose="02040503050406030204" pitchFamily="18" charset="0"/>
                            </a:rPr>
                            <m:t>)</m:t>
                          </m:r>
                        </m:e>
                      </m:nary>
                    </m:oMath>
                  </m:oMathPara>
                </a14:m>
                <a:endParaRPr lang="en-GB" sz="1900" dirty="0"/>
              </a:p>
              <a:p>
                <a:pPr marL="107950" indent="0">
                  <a:lnSpc>
                    <a:spcPct val="115000"/>
                  </a:lnSpc>
                  <a:buSzPts val="1900"/>
                  <a:buNone/>
                </a:pPr>
                <a:endParaRPr lang="en-GB" sz="1900" dirty="0"/>
              </a:p>
            </p:txBody>
          </p:sp>
        </mc:Choice>
        <mc:Fallback xmlns="">
          <p:sp>
            <p:nvSpPr>
              <p:cNvPr id="674" name="Google Shape;674;p94"/>
              <p:cNvSpPr txBox="1">
                <a:spLocks noGrp="1" noRot="1" noChangeAspect="1" noMove="1" noResize="1" noEditPoints="1" noAdjustHandles="1" noChangeArrowheads="1" noChangeShapeType="1" noTextEdit="1"/>
              </p:cNvSpPr>
              <p:nvPr>
                <p:ph type="body" idx="1"/>
              </p:nvPr>
            </p:nvSpPr>
            <p:spPr>
              <a:xfrm>
                <a:off x="1981200" y="1555712"/>
                <a:ext cx="7953600" cy="1577400"/>
              </a:xfrm>
              <a:prstGeom prst="rect">
                <a:avLst/>
              </a:prstGeom>
              <a:blipFill>
                <a:blip r:embed="rId3"/>
                <a:stretch>
                  <a:fillRect b="-188031"/>
                </a:stretch>
              </a:blipFill>
            </p:spPr>
            <p:txBody>
              <a:bodyPr/>
              <a:lstStyle/>
              <a:p>
                <a:r>
                  <a:rPr lang="en-CH">
                    <a:noFill/>
                  </a:rPr>
                  <a:t> </a:t>
                </a:r>
              </a:p>
            </p:txBody>
          </p:sp>
        </mc:Fallback>
      </mc:AlternateContent>
    </p:spTree>
    <p:extLst>
      <p:ext uri="{BB962C8B-B14F-4D97-AF65-F5344CB8AC3E}">
        <p14:creationId xmlns:p14="http://schemas.microsoft.com/office/powerpoint/2010/main" val="2789716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US" dirty="0">
                <a:solidFill>
                  <a:schemeClr val="accent1"/>
                </a:solidFill>
              </a:rPr>
              <a:t>Bayes theorem</a:t>
            </a:r>
            <a:endParaRPr lang="it-IT"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3030562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81"/>
        <p:cNvGrpSpPr/>
        <p:nvPr/>
      </p:nvGrpSpPr>
      <p:grpSpPr>
        <a:xfrm>
          <a:off x="0" y="0"/>
          <a:ext cx="0" cy="0"/>
          <a:chOff x="0" y="0"/>
          <a:chExt cx="0" cy="0"/>
        </a:xfrm>
      </p:grpSpPr>
      <p:sp>
        <p:nvSpPr>
          <p:cNvPr id="982" name="Google Shape;982;p128"/>
          <p:cNvSpPr txBox="1">
            <a:spLocks noGrp="1"/>
          </p:cNvSpPr>
          <p:nvPr>
            <p:ph type="body" idx="1"/>
          </p:nvPr>
        </p:nvSpPr>
        <p:spPr>
          <a:xfrm>
            <a:off x="1981200" y="1264450"/>
            <a:ext cx="7899000" cy="38073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sz="1900" i="1">
              <a:solidFill>
                <a:schemeClr val="accent1"/>
              </a:solidFill>
            </a:endParaRPr>
          </a:p>
        </p:txBody>
      </p:sp>
      <p:sp>
        <p:nvSpPr>
          <p:cNvPr id="983" name="Google Shape;983;p12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Inverting probabilities</a:t>
            </a:r>
            <a:endParaRPr>
              <a:solidFill>
                <a:schemeClr val="accen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129"/>
          <p:cNvSpPr txBox="1">
            <a:spLocks noGrp="1"/>
          </p:cNvSpPr>
          <p:nvPr>
            <p:ph type="body" idx="1"/>
          </p:nvPr>
        </p:nvSpPr>
        <p:spPr>
          <a:xfrm>
            <a:off x="1981200" y="1264450"/>
            <a:ext cx="7899000" cy="38073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sz="1900" i="1">
              <a:solidFill>
                <a:schemeClr val="accent1"/>
              </a:solidFill>
            </a:endParaRPr>
          </a:p>
        </p:txBody>
      </p:sp>
      <p:sp>
        <p:nvSpPr>
          <p:cNvPr id="989" name="Google Shape;989;p12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Inverting probabilities</a:t>
            </a:r>
            <a:endParaRPr>
              <a:solidFill>
                <a:schemeClr val="accent1"/>
              </a:solidFill>
            </a:endParaRPr>
          </a:p>
        </p:txBody>
      </p:sp>
      <p:pic>
        <p:nvPicPr>
          <p:cNvPr id="990" name="Google Shape;990;p129"/>
          <p:cNvPicPr preferRelativeResize="0"/>
          <p:nvPr/>
        </p:nvPicPr>
        <p:blipFill>
          <a:blip r:embed="rId3">
            <a:alphaModFix/>
          </a:blip>
          <a:stretch>
            <a:fillRect/>
          </a:stretch>
        </p:blipFill>
        <p:spPr>
          <a:xfrm>
            <a:off x="1981197" y="2894500"/>
            <a:ext cx="5564700" cy="2722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0"/>
                                        </p:tgtEl>
                                        <p:attrNameLst>
                                          <p:attrName>style.visibility</p:attrName>
                                        </p:attrNameLst>
                                      </p:cBhvr>
                                      <p:to>
                                        <p:strVal val="visible"/>
                                      </p:to>
                                    </p:set>
                                    <p:animEffect transition="in" filter="fade">
                                      <p:cBhvr>
                                        <p:cTn id="7" dur="1000"/>
                                        <p:tgtEl>
                                          <p:spTgt spid="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130"/>
          <p:cNvSpPr txBox="1">
            <a:spLocks noGrp="1"/>
          </p:cNvSpPr>
          <p:nvPr>
            <p:ph type="body" idx="1"/>
          </p:nvPr>
        </p:nvSpPr>
        <p:spPr>
          <a:xfrm>
            <a:off x="1981200" y="1264450"/>
            <a:ext cx="7899000" cy="38073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sz="1900" i="1">
              <a:solidFill>
                <a:schemeClr val="accent1"/>
              </a:solidFill>
            </a:endParaRPr>
          </a:p>
        </p:txBody>
      </p:sp>
      <p:sp>
        <p:nvSpPr>
          <p:cNvPr id="996" name="Google Shape;996;p13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Inverting probabilities</a:t>
            </a:r>
            <a:endParaRPr>
              <a:solidFill>
                <a:schemeClr val="accent1"/>
              </a:solidFill>
            </a:endParaRPr>
          </a:p>
        </p:txBody>
      </p:sp>
      <p:pic>
        <p:nvPicPr>
          <p:cNvPr id="997" name="Google Shape;997;p130"/>
          <p:cNvPicPr preferRelativeResize="0"/>
          <p:nvPr/>
        </p:nvPicPr>
        <p:blipFill>
          <a:blip r:embed="rId3">
            <a:alphaModFix/>
          </a:blip>
          <a:stretch>
            <a:fillRect/>
          </a:stretch>
        </p:blipFill>
        <p:spPr>
          <a:xfrm>
            <a:off x="1981197" y="2894500"/>
            <a:ext cx="5564700" cy="2722000"/>
          </a:xfrm>
          <a:prstGeom prst="rect">
            <a:avLst/>
          </a:prstGeom>
          <a:noFill/>
          <a:ln>
            <a:noFill/>
          </a:ln>
        </p:spPr>
      </p:pic>
      <p:pic>
        <p:nvPicPr>
          <p:cNvPr id="998" name="Google Shape;998;p130"/>
          <p:cNvPicPr preferRelativeResize="0"/>
          <p:nvPr/>
        </p:nvPicPr>
        <p:blipFill>
          <a:blip r:embed="rId4">
            <a:alphaModFix/>
          </a:blip>
          <a:stretch>
            <a:fillRect/>
          </a:stretch>
        </p:blipFill>
        <p:spPr>
          <a:xfrm>
            <a:off x="7759248" y="2894499"/>
            <a:ext cx="816050" cy="333925"/>
          </a:xfrm>
          <a:prstGeom prst="rect">
            <a:avLst/>
          </a:prstGeom>
          <a:noFill/>
          <a:ln>
            <a:noFill/>
          </a:ln>
        </p:spPr>
      </p:pic>
      <p:pic>
        <p:nvPicPr>
          <p:cNvPr id="999" name="Google Shape;999;p130"/>
          <p:cNvPicPr preferRelativeResize="0"/>
          <p:nvPr/>
        </p:nvPicPr>
        <p:blipFill>
          <a:blip r:embed="rId5">
            <a:alphaModFix/>
          </a:blip>
          <a:stretch>
            <a:fillRect/>
          </a:stretch>
        </p:blipFill>
        <p:spPr>
          <a:xfrm>
            <a:off x="7759250" y="3228425"/>
            <a:ext cx="1655400" cy="665700"/>
          </a:xfrm>
          <a:prstGeom prst="rect">
            <a:avLst/>
          </a:prstGeom>
          <a:noFill/>
          <a:ln>
            <a:noFill/>
          </a:ln>
        </p:spPr>
      </p:pic>
      <p:pic>
        <p:nvPicPr>
          <p:cNvPr id="1000" name="Google Shape;1000;p130"/>
          <p:cNvPicPr preferRelativeResize="0"/>
          <p:nvPr/>
        </p:nvPicPr>
        <p:blipFill>
          <a:blip r:embed="rId6">
            <a:alphaModFix/>
          </a:blip>
          <a:stretch>
            <a:fillRect/>
          </a:stretch>
        </p:blipFill>
        <p:spPr>
          <a:xfrm>
            <a:off x="7759248" y="3894123"/>
            <a:ext cx="1982950" cy="611150"/>
          </a:xfrm>
          <a:prstGeom prst="rect">
            <a:avLst/>
          </a:prstGeom>
          <a:noFill/>
          <a:ln>
            <a:noFill/>
          </a:ln>
        </p:spPr>
      </p:pic>
      <p:pic>
        <p:nvPicPr>
          <p:cNvPr id="1001" name="Google Shape;1001;p130"/>
          <p:cNvPicPr preferRelativeResize="0"/>
          <p:nvPr/>
        </p:nvPicPr>
        <p:blipFill>
          <a:blip r:embed="rId7">
            <a:alphaModFix/>
          </a:blip>
          <a:stretch>
            <a:fillRect/>
          </a:stretch>
        </p:blipFill>
        <p:spPr>
          <a:xfrm>
            <a:off x="7721150" y="4571951"/>
            <a:ext cx="892250" cy="333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7"/>
                                        </p:tgtEl>
                                        <p:attrNameLst>
                                          <p:attrName>style.visibility</p:attrName>
                                        </p:attrNameLst>
                                      </p:cBhvr>
                                      <p:to>
                                        <p:strVal val="visible"/>
                                      </p:to>
                                    </p:set>
                                    <p:animEffect transition="in" filter="fade">
                                      <p:cBhvr>
                                        <p:cTn id="7" dur="1000"/>
                                        <p:tgtEl>
                                          <p:spTgt spid="9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8"/>
                                        </p:tgtEl>
                                        <p:attrNameLst>
                                          <p:attrName>style.visibility</p:attrName>
                                        </p:attrNameLst>
                                      </p:cBhvr>
                                      <p:to>
                                        <p:strVal val="visible"/>
                                      </p:to>
                                    </p:set>
                                    <p:animEffect transition="in" filter="fade">
                                      <p:cBhvr>
                                        <p:cTn id="12" dur="1000"/>
                                        <p:tgtEl>
                                          <p:spTgt spid="9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9"/>
                                        </p:tgtEl>
                                        <p:attrNameLst>
                                          <p:attrName>style.visibility</p:attrName>
                                        </p:attrNameLst>
                                      </p:cBhvr>
                                      <p:to>
                                        <p:strVal val="visible"/>
                                      </p:to>
                                    </p:set>
                                    <p:animEffect transition="in" filter="fade">
                                      <p:cBhvr>
                                        <p:cTn id="17" dur="1000"/>
                                        <p:tgtEl>
                                          <p:spTgt spid="9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00"/>
                                        </p:tgtEl>
                                        <p:attrNameLst>
                                          <p:attrName>style.visibility</p:attrName>
                                        </p:attrNameLst>
                                      </p:cBhvr>
                                      <p:to>
                                        <p:strVal val="visible"/>
                                      </p:to>
                                    </p:set>
                                    <p:animEffect transition="in" filter="fade">
                                      <p:cBhvr>
                                        <p:cTn id="22" dur="1000"/>
                                        <p:tgtEl>
                                          <p:spTgt spid="10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01"/>
                                        </p:tgtEl>
                                        <p:attrNameLst>
                                          <p:attrName>style.visibility</p:attrName>
                                        </p:attrNameLst>
                                      </p:cBhvr>
                                      <p:to>
                                        <p:strVal val="visible"/>
                                      </p:to>
                                    </p:set>
                                    <p:animEffect transition="in" filter="fade">
                                      <p:cBhvr>
                                        <p:cTn id="27" dur="1000"/>
                                        <p:tgtEl>
                                          <p:spTgt spid="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131"/>
          <p:cNvSpPr txBox="1">
            <a:spLocks noGrp="1"/>
          </p:cNvSpPr>
          <p:nvPr>
            <p:ph type="body" idx="1"/>
          </p:nvPr>
        </p:nvSpPr>
        <p:spPr>
          <a:xfrm>
            <a:off x="1981200" y="1264450"/>
            <a:ext cx="7899000" cy="38073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chemeClr val="accent1"/>
                </a:solidFill>
              </a:rPr>
              <a:t>When a patient goes through breast cancer screening there are two competing claims: patient had cancer and patient doesn't have cancer. If a mammogram yields a positive result, what is the probability that patient actually has cancer?</a:t>
            </a:r>
            <a:endParaRPr sz="1900" i="1">
              <a:solidFill>
                <a:schemeClr val="accent1"/>
              </a:solidFill>
            </a:endParaRPr>
          </a:p>
        </p:txBody>
      </p:sp>
      <p:sp>
        <p:nvSpPr>
          <p:cNvPr id="1007" name="Google Shape;1007;p13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Inverting probabilities</a:t>
            </a:r>
            <a:endParaRPr>
              <a:solidFill>
                <a:schemeClr val="accent1"/>
              </a:solidFill>
            </a:endParaRPr>
          </a:p>
        </p:txBody>
      </p:sp>
      <p:pic>
        <p:nvPicPr>
          <p:cNvPr id="1009" name="Google Shape;1009;p131"/>
          <p:cNvPicPr preferRelativeResize="0"/>
          <p:nvPr/>
        </p:nvPicPr>
        <p:blipFill>
          <a:blip r:embed="rId3">
            <a:alphaModFix/>
          </a:blip>
          <a:stretch>
            <a:fillRect/>
          </a:stretch>
        </p:blipFill>
        <p:spPr>
          <a:xfrm>
            <a:off x="1981197" y="2894500"/>
            <a:ext cx="5564700" cy="2722000"/>
          </a:xfrm>
          <a:prstGeom prst="rect">
            <a:avLst/>
          </a:prstGeom>
          <a:noFill/>
          <a:ln>
            <a:noFill/>
          </a:ln>
        </p:spPr>
      </p:pic>
      <p:pic>
        <p:nvPicPr>
          <p:cNvPr id="1010" name="Google Shape;1010;p131"/>
          <p:cNvPicPr preferRelativeResize="0"/>
          <p:nvPr/>
        </p:nvPicPr>
        <p:blipFill>
          <a:blip r:embed="rId4">
            <a:alphaModFix/>
          </a:blip>
          <a:stretch>
            <a:fillRect/>
          </a:stretch>
        </p:blipFill>
        <p:spPr>
          <a:xfrm>
            <a:off x="7759248" y="2894499"/>
            <a:ext cx="816050" cy="333925"/>
          </a:xfrm>
          <a:prstGeom prst="rect">
            <a:avLst/>
          </a:prstGeom>
          <a:noFill/>
          <a:ln>
            <a:noFill/>
          </a:ln>
        </p:spPr>
      </p:pic>
      <p:pic>
        <p:nvPicPr>
          <p:cNvPr id="1011" name="Google Shape;1011;p131"/>
          <p:cNvPicPr preferRelativeResize="0"/>
          <p:nvPr/>
        </p:nvPicPr>
        <p:blipFill>
          <a:blip r:embed="rId5">
            <a:alphaModFix/>
          </a:blip>
          <a:stretch>
            <a:fillRect/>
          </a:stretch>
        </p:blipFill>
        <p:spPr>
          <a:xfrm>
            <a:off x="7759250" y="3228425"/>
            <a:ext cx="1655400" cy="665700"/>
          </a:xfrm>
          <a:prstGeom prst="rect">
            <a:avLst/>
          </a:prstGeom>
          <a:noFill/>
          <a:ln>
            <a:noFill/>
          </a:ln>
        </p:spPr>
      </p:pic>
      <p:pic>
        <p:nvPicPr>
          <p:cNvPr id="1012" name="Google Shape;1012;p131"/>
          <p:cNvPicPr preferRelativeResize="0"/>
          <p:nvPr/>
        </p:nvPicPr>
        <p:blipFill>
          <a:blip r:embed="rId6">
            <a:alphaModFix/>
          </a:blip>
          <a:stretch>
            <a:fillRect/>
          </a:stretch>
        </p:blipFill>
        <p:spPr>
          <a:xfrm>
            <a:off x="7759248" y="3894123"/>
            <a:ext cx="1982950" cy="611150"/>
          </a:xfrm>
          <a:prstGeom prst="rect">
            <a:avLst/>
          </a:prstGeom>
          <a:noFill/>
          <a:ln>
            <a:noFill/>
          </a:ln>
        </p:spPr>
      </p:pic>
      <p:pic>
        <p:nvPicPr>
          <p:cNvPr id="1013" name="Google Shape;1013;p131"/>
          <p:cNvPicPr preferRelativeResize="0"/>
          <p:nvPr/>
        </p:nvPicPr>
        <p:blipFill>
          <a:blip r:embed="rId7">
            <a:alphaModFix/>
          </a:blip>
          <a:stretch>
            <a:fillRect/>
          </a:stretch>
        </p:blipFill>
        <p:spPr>
          <a:xfrm>
            <a:off x="7721150" y="4571951"/>
            <a:ext cx="892250" cy="333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9"/>
                                        </p:tgtEl>
                                        <p:attrNameLst>
                                          <p:attrName>style.visibility</p:attrName>
                                        </p:attrNameLst>
                                      </p:cBhvr>
                                      <p:to>
                                        <p:strVal val="visible"/>
                                      </p:to>
                                    </p:set>
                                    <p:animEffect transition="in" filter="fade">
                                      <p:cBhvr>
                                        <p:cTn id="7" dur="1000"/>
                                        <p:tgtEl>
                                          <p:spTgt spid="10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0"/>
                                        </p:tgtEl>
                                        <p:attrNameLst>
                                          <p:attrName>style.visibility</p:attrName>
                                        </p:attrNameLst>
                                      </p:cBhvr>
                                      <p:to>
                                        <p:strVal val="visible"/>
                                      </p:to>
                                    </p:set>
                                    <p:animEffect transition="in" filter="fade">
                                      <p:cBhvr>
                                        <p:cTn id="12" dur="1000"/>
                                        <p:tgtEl>
                                          <p:spTgt spid="10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1"/>
                                        </p:tgtEl>
                                        <p:attrNameLst>
                                          <p:attrName>style.visibility</p:attrName>
                                        </p:attrNameLst>
                                      </p:cBhvr>
                                      <p:to>
                                        <p:strVal val="visible"/>
                                      </p:to>
                                    </p:set>
                                    <p:animEffect transition="in" filter="fade">
                                      <p:cBhvr>
                                        <p:cTn id="17" dur="1000"/>
                                        <p:tgtEl>
                                          <p:spTgt spid="10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2"/>
                                        </p:tgtEl>
                                        <p:attrNameLst>
                                          <p:attrName>style.visibility</p:attrName>
                                        </p:attrNameLst>
                                      </p:cBhvr>
                                      <p:to>
                                        <p:strVal val="visible"/>
                                      </p:to>
                                    </p:set>
                                    <p:animEffect transition="in" filter="fade">
                                      <p:cBhvr>
                                        <p:cTn id="22" dur="1000"/>
                                        <p:tgtEl>
                                          <p:spTgt spid="10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3"/>
                                        </p:tgtEl>
                                        <p:attrNameLst>
                                          <p:attrName>style.visibility</p:attrName>
                                        </p:attrNameLst>
                                      </p:cBhvr>
                                      <p:to>
                                        <p:strVal val="visible"/>
                                      </p:to>
                                    </p:set>
                                    <p:animEffect transition="in" filter="fade">
                                      <p:cBhvr>
                                        <p:cTn id="27" dur="1000"/>
                                        <p:tgtEl>
                                          <p:spTgt spid="1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127"/>
          <p:cNvSpPr txBox="1">
            <a:spLocks noGrp="1"/>
          </p:cNvSpPr>
          <p:nvPr>
            <p:ph type="body" idx="1"/>
          </p:nvPr>
        </p:nvSpPr>
        <p:spPr>
          <a:xfrm>
            <a:off x="822960" y="1264450"/>
            <a:ext cx="10586720" cy="3807300"/>
          </a:xfrm>
          <a:prstGeom prst="rect">
            <a:avLst/>
          </a:prstGeom>
        </p:spPr>
        <p:txBody>
          <a:bodyPr spcFirstLastPara="1" vert="horz" wrap="square" lIns="91425" tIns="91425" rIns="91425" bIns="91425" rtlCol="0" anchor="t" anchorCtr="0">
            <a:noAutofit/>
          </a:bodyPr>
          <a:lstStyle/>
          <a:p>
            <a:pPr indent="-349250">
              <a:lnSpc>
                <a:spcPct val="115000"/>
              </a:lnSpc>
              <a:buClr>
                <a:srgbClr val="000000"/>
              </a:buClr>
              <a:buSzPts val="1900"/>
            </a:pPr>
            <a:r>
              <a:rPr lang="en" sz="1400" dirty="0">
                <a:solidFill>
                  <a:schemeClr val="bg1">
                    <a:lumMod val="65000"/>
                  </a:schemeClr>
                </a:solidFill>
              </a:rPr>
              <a:t>American Cancer Society estimates that about 1.7% of women have breast cancer.</a:t>
            </a:r>
            <a:br>
              <a:rPr lang="en" sz="1400" dirty="0">
                <a:solidFill>
                  <a:schemeClr val="bg1">
                    <a:lumMod val="65000"/>
                  </a:schemeClr>
                </a:solidFill>
              </a:rPr>
            </a:br>
            <a:r>
              <a:rPr lang="en" sz="1400" i="1" u="sng" dirty="0">
                <a:solidFill>
                  <a:schemeClr val="bg1">
                    <a:lumMod val="65000"/>
                  </a:schemeClr>
                </a:solidFill>
                <a:hlinkClick r:id="rId3">
                  <a:extLst>
                    <a:ext uri="{A12FA001-AC4F-418D-AE19-62706E023703}">
                      <ahyp:hlinkClr xmlns:ahyp="http://schemas.microsoft.com/office/drawing/2018/hyperlinkcolor" val="tx"/>
                    </a:ext>
                  </a:extLst>
                </a:hlinkClick>
              </a:rPr>
              <a:t>http://www.cancer.org/cancer/cancerbasics/cancer-prevalence</a:t>
            </a:r>
            <a:endParaRPr sz="1400" i="1" dirty="0">
              <a:solidFill>
                <a:schemeClr val="bg1">
                  <a:lumMod val="65000"/>
                </a:schemeClr>
              </a:solidFill>
            </a:endParaRPr>
          </a:p>
          <a:p>
            <a:pPr indent="-349250">
              <a:lnSpc>
                <a:spcPct val="115000"/>
              </a:lnSpc>
              <a:spcBef>
                <a:spcPts val="1000"/>
              </a:spcBef>
              <a:buClr>
                <a:srgbClr val="000000"/>
              </a:buClr>
              <a:buSzPts val="1900"/>
            </a:pPr>
            <a:r>
              <a:rPr lang="en" sz="1400" dirty="0">
                <a:solidFill>
                  <a:schemeClr val="bg1">
                    <a:lumMod val="65000"/>
                  </a:schemeClr>
                </a:solidFill>
              </a:rPr>
              <a:t>Susan G. Komen For The Cure Foundation states that mammography correctly identifies about 78% of women who truly have breast cancer.</a:t>
            </a:r>
            <a:br>
              <a:rPr lang="en" sz="1400" dirty="0">
                <a:solidFill>
                  <a:schemeClr val="bg1">
                    <a:lumMod val="65000"/>
                  </a:schemeClr>
                </a:solidFill>
              </a:rPr>
            </a:br>
            <a:r>
              <a:rPr lang="en" sz="1400" i="1" u="sng" dirty="0">
                <a:solidFill>
                  <a:schemeClr val="bg1">
                    <a:lumMod val="65000"/>
                  </a:schemeClr>
                </a:solidFill>
                <a:hlinkClick r:id="rId4">
                  <a:extLst>
                    <a:ext uri="{A12FA001-AC4F-418D-AE19-62706E023703}">
                      <ahyp:hlinkClr xmlns:ahyp="http://schemas.microsoft.com/office/drawing/2018/hyperlinkcolor" val="tx"/>
                    </a:ext>
                  </a:extLst>
                </a:hlinkClick>
              </a:rPr>
              <a:t>http://ww5.komen.org/BreastCancer/AccuracyofMammograms.html</a:t>
            </a:r>
            <a:endParaRPr sz="1400" i="1" dirty="0">
              <a:solidFill>
                <a:schemeClr val="bg1">
                  <a:lumMod val="65000"/>
                </a:schemeClr>
              </a:solidFill>
            </a:endParaRPr>
          </a:p>
          <a:p>
            <a:pPr indent="-349250">
              <a:lnSpc>
                <a:spcPct val="115000"/>
              </a:lnSpc>
              <a:spcBef>
                <a:spcPts val="0"/>
              </a:spcBef>
              <a:buClr>
                <a:srgbClr val="000000"/>
              </a:buClr>
              <a:buSzPts val="1900"/>
            </a:pPr>
            <a:r>
              <a:rPr lang="en" sz="1400" dirty="0">
                <a:solidFill>
                  <a:schemeClr val="bg1">
                    <a:lumMod val="65000"/>
                  </a:schemeClr>
                </a:solidFill>
              </a:rPr>
              <a:t>An article published in 2003 suggests that up to 10% of all mammograms result in false positives for patients who do not have cancer.</a:t>
            </a:r>
            <a:br>
              <a:rPr lang="en" sz="1400" dirty="0">
                <a:solidFill>
                  <a:schemeClr val="bg1">
                    <a:lumMod val="65000"/>
                  </a:schemeClr>
                </a:solidFill>
              </a:rPr>
            </a:br>
            <a:r>
              <a:rPr lang="en" sz="1400" i="1" u="sng" dirty="0">
                <a:solidFill>
                  <a:schemeClr val="bg1">
                    <a:lumMod val="65000"/>
                  </a:schemeClr>
                </a:solidFill>
                <a:hlinkClick r:id="rId5">
                  <a:extLst>
                    <a:ext uri="{A12FA001-AC4F-418D-AE19-62706E023703}">
                      <ahyp:hlinkClr xmlns:ahyp="http://schemas.microsoft.com/office/drawing/2018/hyperlinkcolor" val="tx"/>
                    </a:ext>
                  </a:extLst>
                </a:hlinkClick>
              </a:rPr>
              <a:t>http://www.ncbi.nlm.nih.gov/pmc/articles/PMC1360940</a:t>
            </a:r>
            <a:endParaRPr sz="1400" i="1" dirty="0">
              <a:solidFill>
                <a:schemeClr val="bg1">
                  <a:lumMod val="65000"/>
                </a:schemeClr>
              </a:solidFill>
            </a:endParaRPr>
          </a:p>
        </p:txBody>
      </p:sp>
      <p:sp>
        <p:nvSpPr>
          <p:cNvPr id="975" name="Google Shape;975;p127"/>
          <p:cNvSpPr txBox="1">
            <a:spLocks noGrp="1"/>
          </p:cNvSpPr>
          <p:nvPr>
            <p:ph type="title"/>
          </p:nvPr>
        </p:nvSpPr>
        <p:spPr>
          <a:xfrm>
            <a:off x="497840" y="50788"/>
            <a:ext cx="11348720" cy="1143000"/>
          </a:xfrm>
          <a:prstGeom prst="rect">
            <a:avLst/>
          </a:prstGeom>
        </p:spPr>
        <p:txBody>
          <a:bodyPr spcFirstLastPara="1" vert="horz" wrap="square" lIns="91425" tIns="91425" rIns="91425" bIns="91425" rtlCol="0" anchor="b" anchorCtr="0">
            <a:noAutofit/>
          </a:bodyPr>
          <a:lstStyle/>
          <a:p>
            <a:r>
              <a:rPr lang="en" sz="2800" dirty="0">
                <a:solidFill>
                  <a:schemeClr val="bg1">
                    <a:lumMod val="65000"/>
                  </a:schemeClr>
                </a:solidFill>
              </a:rPr>
              <a:t>Reference for the breast cancer screening example</a:t>
            </a:r>
            <a:endParaRPr sz="2800" dirty="0">
              <a:solidFill>
                <a:schemeClr val="bg1">
                  <a:lumMod val="65000"/>
                </a:schemeClr>
              </a:solidFill>
            </a:endParaRPr>
          </a:p>
        </p:txBody>
      </p:sp>
      <p:sp>
        <p:nvSpPr>
          <p:cNvPr id="976" name="Google Shape;976;p127"/>
          <p:cNvSpPr txBox="1">
            <a:spLocks noGrp="1"/>
          </p:cNvSpPr>
          <p:nvPr>
            <p:ph type="body" idx="1"/>
          </p:nvPr>
        </p:nvSpPr>
        <p:spPr>
          <a:xfrm>
            <a:off x="497840" y="3773960"/>
            <a:ext cx="7899000" cy="7719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500" i="1">
                <a:solidFill>
                  <a:schemeClr val="bg1">
                    <a:lumMod val="65000"/>
                  </a:schemeClr>
                </a:solidFill>
              </a:rPr>
              <a:t>Note: These percentages are approximate, and very difficult to estimate.</a:t>
            </a:r>
            <a:endParaRPr sz="1500" i="1">
              <a:solidFill>
                <a:schemeClr val="bg1">
                  <a:lumMod val="65000"/>
                </a:schemeClr>
              </a:solidFill>
            </a:endParaRPr>
          </a:p>
        </p:txBody>
      </p:sp>
      <p:cxnSp>
        <p:nvCxnSpPr>
          <p:cNvPr id="977" name="Google Shape;977;p127"/>
          <p:cNvCxnSpPr/>
          <p:nvPr/>
        </p:nvCxnSpPr>
        <p:spPr>
          <a:xfrm>
            <a:off x="545415" y="3710635"/>
            <a:ext cx="13578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633382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3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1020" name="Google Shape;1020;p132"/>
          <p:cNvSpPr txBox="1">
            <a:spLocks noGrp="1"/>
          </p:cNvSpPr>
          <p:nvPr>
            <p:ph type="body" idx="1"/>
          </p:nvPr>
        </p:nvSpPr>
        <p:spPr>
          <a:xfrm>
            <a:off x="1981200" y="1143000"/>
            <a:ext cx="7899000" cy="3651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Suppose a woman who gets tested once and obtains a positive result wants to get tested again. In the second test, what should we assume to be the probability of this specific woman having cancer?</a:t>
            </a:r>
            <a:endParaRPr sz="2100">
              <a:solidFill>
                <a:schemeClr val="accent1"/>
              </a:solidFill>
            </a:endParaRPr>
          </a:p>
          <a:p>
            <a:pPr marL="0" indent="0">
              <a:lnSpc>
                <a:spcPct val="115000"/>
              </a:lnSpc>
              <a:spcBef>
                <a:spcPts val="1000"/>
              </a:spcBef>
              <a:buNone/>
            </a:pPr>
            <a:r>
              <a:rPr lang="en" sz="2100">
                <a:solidFill>
                  <a:srgbClr val="000000"/>
                </a:solidFill>
              </a:rPr>
              <a:t>(a) 0.017</a:t>
            </a:r>
            <a:endParaRPr sz="2100">
              <a:solidFill>
                <a:srgbClr val="000000"/>
              </a:solidFill>
            </a:endParaRPr>
          </a:p>
          <a:p>
            <a:pPr marL="0" indent="0">
              <a:lnSpc>
                <a:spcPct val="115000"/>
              </a:lnSpc>
              <a:spcBef>
                <a:spcPts val="1000"/>
              </a:spcBef>
              <a:buNone/>
            </a:pPr>
            <a:r>
              <a:rPr lang="en" sz="2100">
                <a:solidFill>
                  <a:srgbClr val="000000"/>
                </a:solidFill>
              </a:rPr>
              <a:t>(b) 0.12</a:t>
            </a:r>
            <a:endParaRPr sz="2100">
              <a:solidFill>
                <a:srgbClr val="000000"/>
              </a:solidFill>
            </a:endParaRPr>
          </a:p>
          <a:p>
            <a:pPr marL="0" indent="0">
              <a:lnSpc>
                <a:spcPct val="115000"/>
              </a:lnSpc>
              <a:spcBef>
                <a:spcPts val="1000"/>
              </a:spcBef>
              <a:buNone/>
            </a:pPr>
            <a:r>
              <a:rPr lang="en" sz="2100">
                <a:solidFill>
                  <a:srgbClr val="000000"/>
                </a:solidFill>
              </a:rPr>
              <a:t>(c) 0.0133</a:t>
            </a:r>
            <a:endParaRPr sz="2100">
              <a:solidFill>
                <a:srgbClr val="000000"/>
              </a:solidFill>
            </a:endParaRPr>
          </a:p>
          <a:p>
            <a:pPr marL="0" indent="0">
              <a:lnSpc>
                <a:spcPct val="115000"/>
              </a:lnSpc>
              <a:spcBef>
                <a:spcPts val="1000"/>
              </a:spcBef>
              <a:spcAft>
                <a:spcPts val="1000"/>
              </a:spcAft>
              <a:buNone/>
            </a:pPr>
            <a:r>
              <a:rPr lang="en" sz="2100">
                <a:solidFill>
                  <a:srgbClr val="000000"/>
                </a:solidFill>
              </a:rPr>
              <a:t>(d) 0.88</a:t>
            </a:r>
            <a:endParaRPr sz="21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13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1026" name="Google Shape;1026;p133"/>
          <p:cNvSpPr txBox="1">
            <a:spLocks noGrp="1"/>
          </p:cNvSpPr>
          <p:nvPr>
            <p:ph type="body" idx="1"/>
          </p:nvPr>
        </p:nvSpPr>
        <p:spPr>
          <a:xfrm>
            <a:off x="1981200" y="1143000"/>
            <a:ext cx="7899000" cy="3651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Suppose a woman who gets tested once and obtains a positive result wants to get tested again. In the second test, what should we assume to be the probability of this specific woman having cancer?</a:t>
            </a:r>
            <a:endParaRPr sz="2100">
              <a:solidFill>
                <a:schemeClr val="accent1"/>
              </a:solidFill>
            </a:endParaRPr>
          </a:p>
          <a:p>
            <a:pPr marL="0" indent="0">
              <a:lnSpc>
                <a:spcPct val="115000"/>
              </a:lnSpc>
              <a:spcBef>
                <a:spcPts val="1000"/>
              </a:spcBef>
              <a:buNone/>
            </a:pPr>
            <a:r>
              <a:rPr lang="en" sz="2100">
                <a:solidFill>
                  <a:srgbClr val="000000"/>
                </a:solidFill>
              </a:rPr>
              <a:t>(a) 0.017</a:t>
            </a:r>
            <a:endParaRPr sz="2100">
              <a:solidFill>
                <a:srgbClr val="000000"/>
              </a:solidFill>
            </a:endParaRPr>
          </a:p>
          <a:p>
            <a:pPr marL="0" indent="0">
              <a:lnSpc>
                <a:spcPct val="115000"/>
              </a:lnSpc>
              <a:spcBef>
                <a:spcPts val="1000"/>
              </a:spcBef>
              <a:buNone/>
            </a:pPr>
            <a:r>
              <a:rPr lang="en" sz="2100" i="1">
                <a:solidFill>
                  <a:srgbClr val="FF9900"/>
                </a:solidFill>
              </a:rPr>
              <a:t>(b) 0.12</a:t>
            </a:r>
            <a:endParaRPr sz="2100" i="1">
              <a:solidFill>
                <a:srgbClr val="FF9900"/>
              </a:solidFill>
            </a:endParaRPr>
          </a:p>
          <a:p>
            <a:pPr marL="0" indent="0">
              <a:lnSpc>
                <a:spcPct val="115000"/>
              </a:lnSpc>
              <a:spcBef>
                <a:spcPts val="1000"/>
              </a:spcBef>
              <a:buNone/>
            </a:pPr>
            <a:r>
              <a:rPr lang="en" sz="2100">
                <a:solidFill>
                  <a:srgbClr val="000000"/>
                </a:solidFill>
              </a:rPr>
              <a:t>(c) 0.0133</a:t>
            </a:r>
            <a:endParaRPr sz="2100">
              <a:solidFill>
                <a:srgbClr val="000000"/>
              </a:solidFill>
            </a:endParaRPr>
          </a:p>
          <a:p>
            <a:pPr marL="0" indent="0">
              <a:lnSpc>
                <a:spcPct val="115000"/>
              </a:lnSpc>
              <a:spcBef>
                <a:spcPts val="1000"/>
              </a:spcBef>
              <a:spcAft>
                <a:spcPts val="1000"/>
              </a:spcAft>
              <a:buNone/>
            </a:pPr>
            <a:r>
              <a:rPr lang="en" sz="2100">
                <a:solidFill>
                  <a:srgbClr val="000000"/>
                </a:solidFill>
              </a:rPr>
              <a:t>(d) 0.88</a:t>
            </a:r>
            <a:endParaRPr sz="21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13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1032" name="Google Shape;1032;p134"/>
          <p:cNvSpPr txBox="1">
            <a:spLocks noGrp="1"/>
          </p:cNvSpPr>
          <p:nvPr>
            <p:ph type="body" idx="1"/>
          </p:nvPr>
        </p:nvSpPr>
        <p:spPr>
          <a:xfrm>
            <a:off x="1981200" y="1143000"/>
            <a:ext cx="7899000" cy="3651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marL="0" indent="0">
              <a:lnSpc>
                <a:spcPct val="115000"/>
              </a:lnSpc>
              <a:spcBef>
                <a:spcPts val="1000"/>
              </a:spcBef>
              <a:buNone/>
            </a:pPr>
            <a:r>
              <a:rPr lang="en" sz="2100">
                <a:solidFill>
                  <a:srgbClr val="000000"/>
                </a:solidFill>
              </a:rPr>
              <a:t>(a) 0.0936</a:t>
            </a:r>
            <a:endParaRPr sz="2100">
              <a:solidFill>
                <a:srgbClr val="000000"/>
              </a:solidFill>
            </a:endParaRPr>
          </a:p>
          <a:p>
            <a:pPr marL="0" indent="0">
              <a:lnSpc>
                <a:spcPct val="115000"/>
              </a:lnSpc>
              <a:spcBef>
                <a:spcPts val="1000"/>
              </a:spcBef>
              <a:buNone/>
            </a:pPr>
            <a:r>
              <a:rPr lang="en" sz="2100">
                <a:solidFill>
                  <a:srgbClr val="000000"/>
                </a:solidFill>
              </a:rPr>
              <a:t>(b) 0.088</a:t>
            </a:r>
            <a:endParaRPr sz="2100">
              <a:solidFill>
                <a:srgbClr val="000000"/>
              </a:solidFill>
            </a:endParaRPr>
          </a:p>
          <a:p>
            <a:pPr marL="0" indent="0">
              <a:lnSpc>
                <a:spcPct val="115000"/>
              </a:lnSpc>
              <a:spcBef>
                <a:spcPts val="1000"/>
              </a:spcBef>
              <a:buNone/>
            </a:pPr>
            <a:r>
              <a:rPr lang="en" sz="2100">
                <a:solidFill>
                  <a:srgbClr val="000000"/>
                </a:solidFill>
              </a:rPr>
              <a:t>(c) 0.48</a:t>
            </a:r>
            <a:endParaRPr sz="2100">
              <a:solidFill>
                <a:srgbClr val="000000"/>
              </a:solidFill>
            </a:endParaRPr>
          </a:p>
          <a:p>
            <a:pPr marL="0" indent="0">
              <a:lnSpc>
                <a:spcPct val="115000"/>
              </a:lnSpc>
              <a:spcBef>
                <a:spcPts val="1000"/>
              </a:spcBef>
              <a:spcAft>
                <a:spcPts val="1000"/>
              </a:spcAft>
              <a:buNone/>
            </a:pPr>
            <a:r>
              <a:rPr lang="en" sz="2100">
                <a:solidFill>
                  <a:srgbClr val="000000"/>
                </a:solidFill>
              </a:rPr>
              <a:t>(d) 0.52</a:t>
            </a:r>
            <a:endParaRPr sz="2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pic>
        <p:nvPicPr>
          <p:cNvPr id="706" name="Google Shape;706;p98"/>
          <p:cNvPicPr preferRelativeResize="0"/>
          <p:nvPr/>
        </p:nvPicPr>
        <p:blipFill rotWithShape="1">
          <a:blip r:embed="rId3">
            <a:alphaModFix/>
          </a:blip>
          <a:srcRect l="6792" t="34515" r="25885" b="15878"/>
          <a:stretch/>
        </p:blipFill>
        <p:spPr>
          <a:xfrm>
            <a:off x="3663525" y="3264620"/>
            <a:ext cx="4617000" cy="1913625"/>
          </a:xfrm>
          <a:prstGeom prst="rect">
            <a:avLst/>
          </a:prstGeom>
          <a:noFill/>
          <a:ln>
            <a:noFill/>
          </a:ln>
        </p:spPr>
      </p:pic>
      <p:sp>
        <p:nvSpPr>
          <p:cNvPr id="707" name="Google Shape;707;p98"/>
          <p:cNvSpPr txBox="1">
            <a:spLocks noGrp="1"/>
          </p:cNvSpPr>
          <p:nvPr>
            <p:ph type="body" idx="1"/>
          </p:nvPr>
        </p:nvSpPr>
        <p:spPr>
          <a:xfrm>
            <a:off x="1749225" y="1817255"/>
            <a:ext cx="8445600" cy="672300"/>
          </a:xfrm>
          <a:prstGeom prst="rect">
            <a:avLst/>
          </a:prstGeom>
        </p:spPr>
        <p:txBody>
          <a:bodyPr spcFirstLastPara="1" vert="horz" wrap="square" lIns="68569" tIns="68569" rIns="68569" bIns="68569" rtlCol="0" anchor="t" anchorCtr="0">
            <a:noAutofit/>
          </a:bodyPr>
          <a:lstStyle/>
          <a:p>
            <a:pPr marL="0" indent="0">
              <a:lnSpc>
                <a:spcPct val="115000"/>
              </a:lnSpc>
              <a:buSzPts val="1100"/>
              <a:buNone/>
            </a:pPr>
            <a:r>
              <a:rPr lang="en" sz="2100" dirty="0">
                <a:solidFill>
                  <a:schemeClr val="accent1"/>
                </a:solidFill>
              </a:rPr>
              <a:t>What is the (marginal) probability that a photo is about fashion? </a:t>
            </a:r>
            <a:endParaRPr sz="2100" dirty="0">
              <a:solidFill>
                <a:srgbClr val="000000"/>
              </a:solidFill>
            </a:endParaRP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
        <p:nvSpPr>
          <p:cNvPr id="708" name="Google Shape;708;p98"/>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pPr>
              <a:buClr>
                <a:schemeClr val="dk1"/>
              </a:buClr>
              <a:buSzPts val="1100"/>
            </a:pPr>
            <a:r>
              <a:rPr lang="en" dirty="0">
                <a:solidFill>
                  <a:schemeClr val="accent1"/>
                </a:solidFill>
              </a:rPr>
              <a:t>Practice</a:t>
            </a:r>
            <a:endParaRPr dirty="0">
              <a:solidFill>
                <a:schemeClr val="accent1"/>
              </a:solidFill>
            </a:endParaRPr>
          </a:p>
        </p:txBody>
      </p:sp>
    </p:spTree>
    <p:extLst>
      <p:ext uri="{BB962C8B-B14F-4D97-AF65-F5344CB8AC3E}">
        <p14:creationId xmlns:p14="http://schemas.microsoft.com/office/powerpoint/2010/main" val="1039430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13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1038" name="Google Shape;1038;p135"/>
          <p:cNvSpPr txBox="1">
            <a:spLocks noGrp="1"/>
          </p:cNvSpPr>
          <p:nvPr>
            <p:ph type="body" idx="1"/>
          </p:nvPr>
        </p:nvSpPr>
        <p:spPr>
          <a:xfrm>
            <a:off x="1981200" y="1143000"/>
            <a:ext cx="7899000" cy="3651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this woman has cancer if this second mammogram also yielded a positive result?</a:t>
            </a:r>
            <a:endParaRPr sz="2100">
              <a:solidFill>
                <a:schemeClr val="accent1"/>
              </a:solidFill>
            </a:endParaRPr>
          </a:p>
          <a:p>
            <a:pPr marL="0" indent="0">
              <a:lnSpc>
                <a:spcPct val="115000"/>
              </a:lnSpc>
              <a:spcBef>
                <a:spcPts val="1000"/>
              </a:spcBef>
              <a:buNone/>
            </a:pPr>
            <a:r>
              <a:rPr lang="en" sz="2100">
                <a:solidFill>
                  <a:srgbClr val="000000"/>
                </a:solidFill>
              </a:rPr>
              <a:t>(a) 0.0936</a:t>
            </a:r>
            <a:endParaRPr sz="2100">
              <a:solidFill>
                <a:srgbClr val="000000"/>
              </a:solidFill>
            </a:endParaRPr>
          </a:p>
          <a:p>
            <a:pPr marL="0" indent="0">
              <a:lnSpc>
                <a:spcPct val="115000"/>
              </a:lnSpc>
              <a:spcBef>
                <a:spcPts val="1000"/>
              </a:spcBef>
              <a:buNone/>
            </a:pPr>
            <a:r>
              <a:rPr lang="en" sz="2100">
                <a:solidFill>
                  <a:srgbClr val="000000"/>
                </a:solidFill>
              </a:rPr>
              <a:t>(b) 0.088</a:t>
            </a:r>
            <a:endParaRPr sz="2100">
              <a:solidFill>
                <a:srgbClr val="000000"/>
              </a:solidFill>
            </a:endParaRPr>
          </a:p>
          <a:p>
            <a:pPr marL="0" indent="0">
              <a:lnSpc>
                <a:spcPct val="115000"/>
              </a:lnSpc>
              <a:spcBef>
                <a:spcPts val="1000"/>
              </a:spcBef>
              <a:buNone/>
            </a:pPr>
            <a:r>
              <a:rPr lang="en" sz="2100">
                <a:solidFill>
                  <a:srgbClr val="000000"/>
                </a:solidFill>
              </a:rPr>
              <a:t>(c) 0.48</a:t>
            </a:r>
            <a:endParaRPr sz="2100">
              <a:solidFill>
                <a:srgbClr val="000000"/>
              </a:solidFill>
            </a:endParaRPr>
          </a:p>
          <a:p>
            <a:pPr marL="0" indent="0">
              <a:lnSpc>
                <a:spcPct val="115000"/>
              </a:lnSpc>
              <a:spcBef>
                <a:spcPts val="1000"/>
              </a:spcBef>
              <a:spcAft>
                <a:spcPts val="1000"/>
              </a:spcAft>
              <a:buNone/>
            </a:pPr>
            <a:r>
              <a:rPr lang="en" sz="2100" i="1">
                <a:solidFill>
                  <a:srgbClr val="FF9900"/>
                </a:solidFill>
              </a:rPr>
              <a:t>(d) 0.52</a:t>
            </a:r>
            <a:endParaRPr sz="2100" i="1">
              <a:solidFill>
                <a:srgbClr val="FF9900"/>
              </a:solidFill>
            </a:endParaRPr>
          </a:p>
        </p:txBody>
      </p:sp>
      <p:pic>
        <p:nvPicPr>
          <p:cNvPr id="1039" name="Google Shape;1039;p135"/>
          <p:cNvPicPr preferRelativeResize="0"/>
          <p:nvPr/>
        </p:nvPicPr>
        <p:blipFill>
          <a:blip r:embed="rId3">
            <a:alphaModFix/>
          </a:blip>
          <a:stretch>
            <a:fillRect/>
          </a:stretch>
        </p:blipFill>
        <p:spPr>
          <a:xfrm>
            <a:off x="3814422" y="2260198"/>
            <a:ext cx="6065774" cy="2983225"/>
          </a:xfrm>
          <a:prstGeom prst="rect">
            <a:avLst/>
          </a:prstGeom>
          <a:noFill/>
          <a:ln>
            <a:noFill/>
          </a:ln>
        </p:spPr>
      </p:pic>
      <p:pic>
        <p:nvPicPr>
          <p:cNvPr id="1040" name="Google Shape;1040;p135"/>
          <p:cNvPicPr preferRelativeResize="0"/>
          <p:nvPr/>
        </p:nvPicPr>
        <p:blipFill>
          <a:blip r:embed="rId4">
            <a:alphaModFix/>
          </a:blip>
          <a:stretch>
            <a:fillRect/>
          </a:stretch>
        </p:blipFill>
        <p:spPr>
          <a:xfrm>
            <a:off x="1981200" y="5243422"/>
            <a:ext cx="5165576" cy="797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0"/>
                                        </p:tgtEl>
                                        <p:attrNameLst>
                                          <p:attrName>style.visibility</p:attrName>
                                        </p:attrNameLst>
                                      </p:cBhvr>
                                      <p:to>
                                        <p:strVal val="visible"/>
                                      </p:to>
                                    </p:set>
                                    <p:animEffect transition="in" filter="fade">
                                      <p:cBhvr>
                                        <p:cTn id="7" dur="10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13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Law of total probability</a:t>
            </a:r>
            <a:endParaRPr>
              <a:solidFill>
                <a:schemeClr val="accent1"/>
              </a:solidFill>
            </a:endParaRPr>
          </a:p>
        </p:txBody>
      </p:sp>
      <p:sp>
        <p:nvSpPr>
          <p:cNvPr id="1046" name="Google Shape;1046;p136"/>
          <p:cNvSpPr txBox="1">
            <a:spLocks noGrp="1"/>
          </p:cNvSpPr>
          <p:nvPr>
            <p:ph type="body" idx="1"/>
          </p:nvPr>
        </p:nvSpPr>
        <p:spPr>
          <a:xfrm>
            <a:off x="1981200" y="2050663"/>
            <a:ext cx="7953600" cy="1577400"/>
          </a:xfrm>
          <a:prstGeom prst="rect">
            <a:avLst/>
          </a:prstGeom>
        </p:spPr>
        <p:txBody>
          <a:bodyPr spcFirstLastPara="1" vert="horz" wrap="square" lIns="91425" tIns="91425" rIns="91425" bIns="91425" rtlCol="0" anchor="t" anchorCtr="0">
            <a:noAutofit/>
          </a:bodyPr>
          <a:lstStyle/>
          <a:p>
            <a:pPr indent="-349250">
              <a:lnSpc>
                <a:spcPct val="115000"/>
              </a:lnSpc>
              <a:buClr>
                <a:srgbClr val="000000"/>
              </a:buClr>
              <a:buSzPts val="1900"/>
            </a:pPr>
            <a:r>
              <a:rPr lang="en" sz="1900">
                <a:solidFill>
                  <a:srgbClr val="000000"/>
                </a:solidFill>
              </a:rPr>
              <a:t>In the breast cancer example we have used the law of total probability</a:t>
            </a:r>
            <a:endParaRPr sz="1900">
              <a:solidFill>
                <a:srgbClr val="000000"/>
              </a:solidFill>
            </a:endParaRPr>
          </a:p>
          <a:p>
            <a:pPr marL="0" indent="0">
              <a:lnSpc>
                <a:spcPct val="115000"/>
              </a:lnSpc>
              <a:buNone/>
            </a:pPr>
            <a:endParaRPr sz="1900" b="1">
              <a:solidFill>
                <a:srgbClr val="000000"/>
              </a:solidFill>
            </a:endParaRPr>
          </a:p>
          <a:p>
            <a:pPr indent="-349250">
              <a:lnSpc>
                <a:spcPct val="115000"/>
              </a:lnSpc>
              <a:buSzPts val="1900"/>
            </a:pPr>
            <a:r>
              <a:rPr lang="en" sz="1900">
                <a:solidFill>
                  <a:srgbClr val="000000"/>
                </a:solidFill>
              </a:rPr>
              <a:t>Where we have factorized P(C∩+) and P(ᆨC</a:t>
            </a:r>
            <a:r>
              <a:rPr lang="en" sz="1900"/>
              <a:t>∩+):</a:t>
            </a:r>
            <a:endParaRPr sz="1900"/>
          </a:p>
          <a:p>
            <a:pPr indent="0">
              <a:lnSpc>
                <a:spcPct val="115000"/>
              </a:lnSpc>
              <a:buNone/>
            </a:pPr>
            <a:r>
              <a:rPr lang="en" sz="1900"/>
              <a:t> </a:t>
            </a:r>
            <a:endParaRPr sz="1900"/>
          </a:p>
          <a:p>
            <a:pPr indent="0">
              <a:lnSpc>
                <a:spcPct val="115000"/>
              </a:lnSpc>
              <a:buNone/>
            </a:pPr>
            <a:endParaRPr sz="1900"/>
          </a:p>
          <a:p>
            <a:pPr indent="-349250">
              <a:lnSpc>
                <a:spcPct val="115000"/>
              </a:lnSpc>
              <a:buSzPts val="1900"/>
            </a:pPr>
            <a:r>
              <a:rPr lang="en" sz="1900"/>
              <a:t>This is the general expression of the law of total probability:</a:t>
            </a:r>
            <a:endParaRPr sz="1900"/>
          </a:p>
        </p:txBody>
      </p:sp>
      <p:pic>
        <p:nvPicPr>
          <p:cNvPr id="1047" name="Google Shape;1047;p136"/>
          <p:cNvPicPr preferRelativeResize="0"/>
          <p:nvPr/>
        </p:nvPicPr>
        <p:blipFill>
          <a:blip r:embed="rId3">
            <a:alphaModFix/>
          </a:blip>
          <a:stretch>
            <a:fillRect/>
          </a:stretch>
        </p:blipFill>
        <p:spPr>
          <a:xfrm>
            <a:off x="4095864" y="2648863"/>
            <a:ext cx="3724275" cy="381000"/>
          </a:xfrm>
          <a:prstGeom prst="rect">
            <a:avLst/>
          </a:prstGeom>
          <a:noFill/>
          <a:ln>
            <a:noFill/>
          </a:ln>
        </p:spPr>
      </p:pic>
      <p:pic>
        <p:nvPicPr>
          <p:cNvPr id="1048" name="Google Shape;1048;p136"/>
          <p:cNvPicPr preferRelativeResize="0"/>
          <p:nvPr/>
        </p:nvPicPr>
        <p:blipFill>
          <a:blip r:embed="rId4">
            <a:alphaModFix/>
          </a:blip>
          <a:stretch>
            <a:fillRect/>
          </a:stretch>
        </p:blipFill>
        <p:spPr>
          <a:xfrm>
            <a:off x="3657600" y="3932863"/>
            <a:ext cx="5010150" cy="381000"/>
          </a:xfrm>
          <a:prstGeom prst="rect">
            <a:avLst/>
          </a:prstGeom>
          <a:noFill/>
          <a:ln>
            <a:noFill/>
          </a:ln>
        </p:spPr>
      </p:pic>
      <p:pic>
        <p:nvPicPr>
          <p:cNvPr id="1049" name="Google Shape;1049;p136"/>
          <p:cNvPicPr preferRelativeResize="0"/>
          <p:nvPr/>
        </p:nvPicPr>
        <p:blipFill>
          <a:blip r:embed="rId5">
            <a:alphaModFix/>
          </a:blip>
          <a:stretch>
            <a:fillRect/>
          </a:stretch>
        </p:blipFill>
        <p:spPr>
          <a:xfrm>
            <a:off x="3529014" y="5163863"/>
            <a:ext cx="5267325" cy="857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37"/>
          <p:cNvSpPr txBox="1">
            <a:spLocks noGrp="1"/>
          </p:cNvSpPr>
          <p:nvPr>
            <p:ph type="body" idx="1"/>
          </p:nvPr>
        </p:nvSpPr>
        <p:spPr>
          <a:xfrm>
            <a:off x="1981200" y="1143000"/>
            <a:ext cx="7899000" cy="3651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In the breast cancer example we have computed P(C|+) from P(+|C) by applying the </a:t>
            </a:r>
            <a:r>
              <a:rPr lang="en" sz="2100"/>
              <a:t>conditional probability formula</a:t>
            </a:r>
            <a:endParaRPr sz="2100"/>
          </a:p>
          <a:p>
            <a:pPr marL="0" indent="0">
              <a:lnSpc>
                <a:spcPct val="115000"/>
              </a:lnSpc>
              <a:spcBef>
                <a:spcPts val="1000"/>
              </a:spcBef>
              <a:buNone/>
            </a:pPr>
            <a:br>
              <a:rPr lang="en" sz="2100"/>
            </a:br>
            <a:endParaRPr sz="2100"/>
          </a:p>
          <a:p>
            <a:pPr marL="0" indent="0">
              <a:lnSpc>
                <a:spcPct val="115000"/>
              </a:lnSpc>
              <a:spcBef>
                <a:spcPts val="1000"/>
              </a:spcBef>
              <a:buNone/>
            </a:pPr>
            <a:r>
              <a:rPr lang="en" sz="2100"/>
              <a:t>The factorization of P(C and +) = P(+|C)P(C) </a:t>
            </a:r>
            <a:endParaRPr sz="2100"/>
          </a:p>
          <a:p>
            <a:pPr marL="0" indent="0">
              <a:lnSpc>
                <a:spcPct val="115000"/>
              </a:lnSpc>
              <a:spcBef>
                <a:spcPts val="1000"/>
              </a:spcBef>
              <a:buNone/>
            </a:pPr>
            <a:r>
              <a:rPr lang="en" sz="2100"/>
              <a:t>And the law of total probability P(+)=P(+|C)P(C)+P(+|ㄱC)P(ㄱC)</a:t>
            </a:r>
            <a:endParaRPr sz="2100"/>
          </a:p>
          <a:p>
            <a:pPr marL="0" indent="0">
              <a:lnSpc>
                <a:spcPct val="115000"/>
              </a:lnSpc>
              <a:spcBef>
                <a:spcPts val="1000"/>
              </a:spcBef>
              <a:buNone/>
            </a:pPr>
            <a:endParaRPr sz="2100"/>
          </a:p>
          <a:p>
            <a:pPr marL="0" indent="0">
              <a:lnSpc>
                <a:spcPct val="115000"/>
              </a:lnSpc>
              <a:spcBef>
                <a:spcPts val="1000"/>
              </a:spcBef>
              <a:buNone/>
            </a:pPr>
            <a:r>
              <a:rPr lang="en" sz="2100"/>
              <a:t>Putting all this together, we obtain the Bayes rule:</a:t>
            </a:r>
            <a:endParaRPr sz="2100"/>
          </a:p>
          <a:p>
            <a:pPr marL="0" indent="0">
              <a:lnSpc>
                <a:spcPct val="115000"/>
              </a:lnSpc>
              <a:spcBef>
                <a:spcPts val="1000"/>
              </a:spcBef>
              <a:spcAft>
                <a:spcPts val="1000"/>
              </a:spcAft>
              <a:buNone/>
            </a:pPr>
            <a:r>
              <a:rPr lang="en" sz="2100"/>
              <a:t> </a:t>
            </a:r>
            <a:br>
              <a:rPr lang="en" sz="2100"/>
            </a:br>
            <a:endParaRPr sz="2100">
              <a:solidFill>
                <a:srgbClr val="000000"/>
              </a:solidFill>
            </a:endParaRPr>
          </a:p>
        </p:txBody>
      </p:sp>
      <p:sp>
        <p:nvSpPr>
          <p:cNvPr id="1055" name="Google Shape;1055;p137"/>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Bayes' Theorem</a:t>
            </a:r>
            <a:endParaRPr>
              <a:solidFill>
                <a:schemeClr val="accent1"/>
              </a:solidFill>
            </a:endParaRPr>
          </a:p>
        </p:txBody>
      </p:sp>
      <p:pic>
        <p:nvPicPr>
          <p:cNvPr id="1056" name="Google Shape;1056;p137"/>
          <p:cNvPicPr preferRelativeResize="0"/>
          <p:nvPr/>
        </p:nvPicPr>
        <p:blipFill>
          <a:blip r:embed="rId3">
            <a:alphaModFix/>
          </a:blip>
          <a:stretch>
            <a:fillRect/>
          </a:stretch>
        </p:blipFill>
        <p:spPr>
          <a:xfrm>
            <a:off x="4497673" y="2265574"/>
            <a:ext cx="816050" cy="333925"/>
          </a:xfrm>
          <a:prstGeom prst="rect">
            <a:avLst/>
          </a:prstGeom>
          <a:noFill/>
          <a:ln>
            <a:noFill/>
          </a:ln>
        </p:spPr>
      </p:pic>
      <p:pic>
        <p:nvPicPr>
          <p:cNvPr id="1057" name="Google Shape;1057;p137"/>
          <p:cNvPicPr preferRelativeResize="0"/>
          <p:nvPr/>
        </p:nvPicPr>
        <p:blipFill>
          <a:blip r:embed="rId4">
            <a:alphaModFix/>
          </a:blip>
          <a:stretch>
            <a:fillRect/>
          </a:stretch>
        </p:blipFill>
        <p:spPr>
          <a:xfrm>
            <a:off x="5237525" y="2174500"/>
            <a:ext cx="1655400" cy="665700"/>
          </a:xfrm>
          <a:prstGeom prst="rect">
            <a:avLst/>
          </a:prstGeom>
          <a:noFill/>
          <a:ln>
            <a:noFill/>
          </a:ln>
        </p:spPr>
      </p:pic>
      <p:pic>
        <p:nvPicPr>
          <p:cNvPr id="1058" name="Google Shape;1058;p137"/>
          <p:cNvPicPr preferRelativeResize="0"/>
          <p:nvPr/>
        </p:nvPicPr>
        <p:blipFill>
          <a:blip r:embed="rId5">
            <a:alphaModFix/>
          </a:blip>
          <a:stretch>
            <a:fillRect/>
          </a:stretch>
        </p:blipFill>
        <p:spPr>
          <a:xfrm>
            <a:off x="3275000" y="5024576"/>
            <a:ext cx="5410200" cy="8477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138"/>
          <p:cNvSpPr txBox="1">
            <a:spLocks noGrp="1"/>
          </p:cNvSpPr>
          <p:nvPr>
            <p:ph type="body" idx="1"/>
          </p:nvPr>
        </p:nvSpPr>
        <p:spPr>
          <a:xfrm>
            <a:off x="1981200" y="1143000"/>
            <a:ext cx="7899000" cy="36519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rgbClr val="000000"/>
                </a:solidFill>
              </a:rPr>
              <a:t>We can generalize the Bayes' Theorem to variables with more than just two outcomes.</a:t>
            </a:r>
            <a:endParaRPr sz="2100">
              <a:solidFill>
                <a:srgbClr val="000000"/>
              </a:solidFill>
            </a:endParaRPr>
          </a:p>
          <a:p>
            <a:pPr marL="0" indent="0">
              <a:lnSpc>
                <a:spcPct val="115000"/>
              </a:lnSpc>
              <a:spcBef>
                <a:spcPts val="1000"/>
              </a:spcBef>
              <a:buNone/>
            </a:pPr>
            <a:r>
              <a:rPr lang="en" sz="2100">
                <a:solidFill>
                  <a:srgbClr val="000000"/>
                </a:solidFill>
              </a:rPr>
              <a:t>Let {A</a:t>
            </a:r>
            <a:r>
              <a:rPr lang="en" sz="2100" baseline="-25000">
                <a:solidFill>
                  <a:srgbClr val="000000"/>
                </a:solidFill>
              </a:rPr>
              <a:t>1</a:t>
            </a:r>
            <a:r>
              <a:rPr lang="en" sz="2100">
                <a:solidFill>
                  <a:srgbClr val="000000"/>
                </a:solidFill>
              </a:rPr>
              <a:t>, A</a:t>
            </a:r>
            <a:r>
              <a:rPr lang="en" sz="2100" baseline="-25000">
                <a:solidFill>
                  <a:srgbClr val="000000"/>
                </a:solidFill>
              </a:rPr>
              <a:t>2</a:t>
            </a:r>
            <a:r>
              <a:rPr lang="en" sz="2100">
                <a:solidFill>
                  <a:srgbClr val="000000"/>
                </a:solidFill>
              </a:rPr>
              <a:t>, ...., A</a:t>
            </a:r>
            <a:r>
              <a:rPr lang="en" sz="2100" baseline="-25000">
                <a:solidFill>
                  <a:srgbClr val="000000"/>
                </a:solidFill>
              </a:rPr>
              <a:t>m</a:t>
            </a:r>
            <a:r>
              <a:rPr lang="en" sz="2100">
                <a:solidFill>
                  <a:srgbClr val="000000"/>
                </a:solidFill>
              </a:rPr>
              <a:t>} be all possible outcomes of A and </a:t>
            </a:r>
            <a:r>
              <a:rPr lang="en" sz="2100"/>
              <a:t> </a:t>
            </a:r>
            <a:br>
              <a:rPr lang="en" sz="2100"/>
            </a:br>
            <a:r>
              <a:rPr lang="en" sz="2100"/>
              <a:t>{B</a:t>
            </a:r>
            <a:r>
              <a:rPr lang="en" sz="2100" baseline="-25000"/>
              <a:t>1</a:t>
            </a:r>
            <a:r>
              <a:rPr lang="en" sz="2100"/>
              <a:t>, B</a:t>
            </a:r>
            <a:r>
              <a:rPr lang="en" sz="2100" baseline="-25000"/>
              <a:t>2</a:t>
            </a:r>
            <a:r>
              <a:rPr lang="en" sz="2100"/>
              <a:t>, ...., B</a:t>
            </a:r>
            <a:r>
              <a:rPr lang="en" sz="2100" baseline="-25000"/>
              <a:t>n</a:t>
            </a:r>
            <a:r>
              <a:rPr lang="en" sz="2100"/>
              <a:t>} all possible outcomes of B</a:t>
            </a:r>
            <a:endParaRPr sz="2100"/>
          </a:p>
          <a:p>
            <a:pPr marL="0" indent="0">
              <a:lnSpc>
                <a:spcPct val="115000"/>
              </a:lnSpc>
              <a:spcBef>
                <a:spcPts val="1000"/>
              </a:spcBef>
              <a:buNone/>
            </a:pPr>
            <a:endParaRPr sz="2100"/>
          </a:p>
          <a:p>
            <a:pPr marL="0" indent="0">
              <a:lnSpc>
                <a:spcPct val="115000"/>
              </a:lnSpc>
              <a:spcBef>
                <a:spcPts val="1000"/>
              </a:spcBef>
              <a:buNone/>
            </a:pPr>
            <a:endParaRPr sz="2100"/>
          </a:p>
          <a:p>
            <a:pPr marL="0" indent="0">
              <a:lnSpc>
                <a:spcPct val="115000"/>
              </a:lnSpc>
              <a:spcBef>
                <a:spcPts val="1000"/>
              </a:spcBef>
              <a:buNone/>
            </a:pPr>
            <a:endParaRPr sz="2100"/>
          </a:p>
          <a:p>
            <a:pPr marL="0" indent="0">
              <a:lnSpc>
                <a:spcPct val="115000"/>
              </a:lnSpc>
              <a:spcBef>
                <a:spcPts val="1000"/>
              </a:spcBef>
              <a:buNone/>
            </a:pPr>
            <a:r>
              <a:rPr lang="en" sz="2100"/>
              <a:t>with</a:t>
            </a:r>
            <a:endParaRPr sz="2100"/>
          </a:p>
          <a:p>
            <a:pPr marL="0" indent="0">
              <a:lnSpc>
                <a:spcPct val="115000"/>
              </a:lnSpc>
              <a:spcBef>
                <a:spcPts val="1000"/>
              </a:spcBef>
              <a:buNone/>
            </a:pPr>
            <a:endParaRPr sz="2100"/>
          </a:p>
          <a:p>
            <a:pPr marL="0" indent="0">
              <a:lnSpc>
                <a:spcPct val="115000"/>
              </a:lnSpc>
              <a:spcBef>
                <a:spcPts val="1000"/>
              </a:spcBef>
              <a:buNone/>
            </a:pPr>
            <a:endParaRPr sz="2100">
              <a:solidFill>
                <a:srgbClr val="000000"/>
              </a:solidFill>
            </a:endParaRPr>
          </a:p>
          <a:p>
            <a:pPr marL="0" indent="0">
              <a:lnSpc>
                <a:spcPct val="115000"/>
              </a:lnSpc>
              <a:spcBef>
                <a:spcPts val="1000"/>
              </a:spcBef>
              <a:spcAft>
                <a:spcPts val="1000"/>
              </a:spcAft>
              <a:buNone/>
            </a:pPr>
            <a:endParaRPr sz="2100">
              <a:solidFill>
                <a:schemeClr val="accent1"/>
              </a:solidFill>
            </a:endParaRPr>
          </a:p>
        </p:txBody>
      </p:sp>
      <p:sp>
        <p:nvSpPr>
          <p:cNvPr id="1064" name="Google Shape;1064;p13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Bayes' Theorem</a:t>
            </a:r>
            <a:endParaRPr>
              <a:solidFill>
                <a:schemeClr val="accent1"/>
              </a:solidFill>
            </a:endParaRPr>
          </a:p>
        </p:txBody>
      </p:sp>
      <p:pic>
        <p:nvPicPr>
          <p:cNvPr id="1065" name="Google Shape;1065;p138"/>
          <p:cNvPicPr preferRelativeResize="0"/>
          <p:nvPr/>
        </p:nvPicPr>
        <p:blipFill>
          <a:blip r:embed="rId3">
            <a:alphaModFix/>
          </a:blip>
          <a:stretch>
            <a:fillRect/>
          </a:stretch>
        </p:blipFill>
        <p:spPr>
          <a:xfrm>
            <a:off x="2082075" y="3276275"/>
            <a:ext cx="3638550" cy="857250"/>
          </a:xfrm>
          <a:prstGeom prst="rect">
            <a:avLst/>
          </a:prstGeom>
          <a:noFill/>
          <a:ln>
            <a:noFill/>
          </a:ln>
        </p:spPr>
      </p:pic>
      <p:pic>
        <p:nvPicPr>
          <p:cNvPr id="1066" name="Google Shape;1066;p138"/>
          <p:cNvPicPr preferRelativeResize="0"/>
          <p:nvPr/>
        </p:nvPicPr>
        <p:blipFill>
          <a:blip r:embed="rId4">
            <a:alphaModFix/>
          </a:blip>
          <a:stretch>
            <a:fillRect/>
          </a:stretch>
        </p:blipFill>
        <p:spPr>
          <a:xfrm>
            <a:off x="2233426" y="4939375"/>
            <a:ext cx="3514725" cy="857250"/>
          </a:xfrm>
          <a:prstGeom prst="rect">
            <a:avLst/>
          </a:prstGeom>
          <a:noFill/>
          <a:ln>
            <a:noFill/>
          </a:ln>
        </p:spPr>
      </p:pic>
      <p:pic>
        <p:nvPicPr>
          <p:cNvPr id="1067" name="Google Shape;1067;p138"/>
          <p:cNvPicPr preferRelativeResize="0"/>
          <p:nvPr/>
        </p:nvPicPr>
        <p:blipFill>
          <a:blip r:embed="rId5">
            <a:alphaModFix/>
          </a:blip>
          <a:stretch>
            <a:fillRect/>
          </a:stretch>
        </p:blipFill>
        <p:spPr>
          <a:xfrm>
            <a:off x="2919225" y="5992876"/>
            <a:ext cx="7581900" cy="409575"/>
          </a:xfrm>
          <a:prstGeom prst="rect">
            <a:avLst/>
          </a:prstGeom>
          <a:noFill/>
          <a:ln>
            <a:noFill/>
          </a:ln>
        </p:spPr>
      </p:pic>
      <p:sp>
        <p:nvSpPr>
          <p:cNvPr id="1068" name="Google Shape;1068;p138"/>
          <p:cNvSpPr txBox="1"/>
          <p:nvPr/>
        </p:nvSpPr>
        <p:spPr>
          <a:xfrm>
            <a:off x="1981200" y="457200"/>
            <a:ext cx="3000000" cy="3000000"/>
          </a:xfrm>
          <a:prstGeom prst="rect">
            <a:avLst/>
          </a:prstGeom>
          <a:noFill/>
          <a:ln>
            <a:noFill/>
          </a:ln>
        </p:spPr>
        <p:txBody>
          <a:bodyPr spcFirstLastPara="1" wrap="square" lIns="91425" tIns="91425" rIns="91425" bIns="91425" anchor="ctr" anchorCtr="0">
            <a:noAutofit/>
          </a:bodyPr>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39"/>
          <p:cNvSpPr txBox="1">
            <a:spLocks noGrp="1"/>
          </p:cNvSpPr>
          <p:nvPr>
            <p:ph type="body" idx="1"/>
          </p:nvPr>
        </p:nvSpPr>
        <p:spPr>
          <a:xfrm>
            <a:off x="1981200" y="1429325"/>
            <a:ext cx="8346600" cy="51447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1800">
                <a:solidFill>
                  <a:srgbClr val="000000"/>
                </a:solidFill>
              </a:rPr>
              <a:t>A common epidemiological model for the spread of diseases is the SIR model, where the population is partitioned into three groups: Susceptible, Infected, and Recovered. This is a reasonable model for diseases like chickenpox where a single infection usually provides immunity to subsequent infections. Sometimes these diseases can also be difficult to detect.</a:t>
            </a:r>
            <a:endParaRPr sz="1800">
              <a:solidFill>
                <a:srgbClr val="000000"/>
              </a:solidFill>
            </a:endParaRPr>
          </a:p>
          <a:p>
            <a:pPr marL="0" indent="0">
              <a:lnSpc>
                <a:spcPct val="115000"/>
              </a:lnSpc>
              <a:spcBef>
                <a:spcPts val="1000"/>
              </a:spcBef>
              <a:buNone/>
            </a:pPr>
            <a:r>
              <a:rPr lang="en" sz="1800">
                <a:solidFill>
                  <a:srgbClr val="000000"/>
                </a:solidFill>
              </a:rPr>
              <a:t>Imagine a population in the midst of an epidemic where 60% of the population is considered susceptible, 10% is infected, and 30% is recovered. The only test for the disease is accurate 95% of the time for susceptible individuals, 99% for infected individuals, but 65% for recovered individuals. (Note: In this case accurate means returning a negative result for susceptible and recovered individuals and a positive result for infected individuals).</a:t>
            </a:r>
            <a:endParaRPr sz="1800">
              <a:solidFill>
                <a:srgbClr val="000000"/>
              </a:solidFill>
            </a:endParaRPr>
          </a:p>
          <a:p>
            <a:pPr marL="0" indent="0">
              <a:lnSpc>
                <a:spcPct val="115000"/>
              </a:lnSpc>
              <a:spcBef>
                <a:spcPts val="1000"/>
              </a:spcBef>
              <a:spcAft>
                <a:spcPts val="1000"/>
              </a:spcAft>
              <a:buNone/>
            </a:pPr>
            <a:r>
              <a:rPr lang="en" sz="1800">
                <a:solidFill>
                  <a:srgbClr val="000000"/>
                </a:solidFill>
              </a:rPr>
              <a:t>Draw a probability tree to reflect the information given above. If the individual has tested positive, what is the probability that they are actually infected?</a:t>
            </a:r>
            <a:endParaRPr sz="1800">
              <a:solidFill>
                <a:srgbClr val="000000"/>
              </a:solidFill>
            </a:endParaRPr>
          </a:p>
        </p:txBody>
      </p:sp>
      <p:sp>
        <p:nvSpPr>
          <p:cNvPr id="1074" name="Google Shape;1074;p139"/>
          <p:cNvSpPr txBox="1">
            <a:spLocks noGrp="1"/>
          </p:cNvSpPr>
          <p:nvPr>
            <p:ph type="title"/>
          </p:nvPr>
        </p:nvSpPr>
        <p:spPr>
          <a:xfrm>
            <a:off x="1981200" y="2863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Application activity:</a:t>
            </a:r>
            <a:endParaRPr>
              <a:solidFill>
                <a:schemeClr val="accent1"/>
              </a:solidFill>
            </a:endParaRPr>
          </a:p>
          <a:p>
            <a:r>
              <a:rPr lang="en">
                <a:solidFill>
                  <a:schemeClr val="accent1"/>
                </a:solidFill>
              </a:rPr>
              <a:t>inverting probabilities</a:t>
            </a:r>
            <a:endParaRPr>
              <a:solidFill>
                <a:schemeClr val="accen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140"/>
          <p:cNvSpPr txBox="1">
            <a:spLocks noGrp="1"/>
          </p:cNvSpPr>
          <p:nvPr>
            <p:ph type="title"/>
          </p:nvPr>
        </p:nvSpPr>
        <p:spPr>
          <a:xfrm>
            <a:off x="1981200" y="2863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Application activity:</a:t>
            </a:r>
            <a:endParaRPr>
              <a:solidFill>
                <a:schemeClr val="accent1"/>
              </a:solidFill>
            </a:endParaRPr>
          </a:p>
          <a:p>
            <a:r>
              <a:rPr lang="en">
                <a:solidFill>
                  <a:schemeClr val="accent1"/>
                </a:solidFill>
              </a:rPr>
              <a:t>inverting probabilities (cont.)</a:t>
            </a:r>
            <a:endParaRPr>
              <a:solidFill>
                <a:schemeClr val="accent1"/>
              </a:solidFill>
            </a:endParaRPr>
          </a:p>
        </p:txBody>
      </p:sp>
      <p:pic>
        <p:nvPicPr>
          <p:cNvPr id="1080" name="Google Shape;1080;p140"/>
          <p:cNvPicPr preferRelativeResize="0"/>
          <p:nvPr/>
        </p:nvPicPr>
        <p:blipFill>
          <a:blip r:embed="rId3">
            <a:alphaModFix/>
          </a:blip>
          <a:stretch>
            <a:fillRect/>
          </a:stretch>
        </p:blipFill>
        <p:spPr>
          <a:xfrm>
            <a:off x="1981201" y="1580953"/>
            <a:ext cx="7051151" cy="36961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141"/>
          <p:cNvSpPr txBox="1">
            <a:spLocks noGrp="1"/>
          </p:cNvSpPr>
          <p:nvPr>
            <p:ph type="title"/>
          </p:nvPr>
        </p:nvSpPr>
        <p:spPr>
          <a:xfrm>
            <a:off x="1981200" y="2863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Application activity:</a:t>
            </a:r>
            <a:endParaRPr>
              <a:solidFill>
                <a:schemeClr val="accent1"/>
              </a:solidFill>
            </a:endParaRPr>
          </a:p>
          <a:p>
            <a:r>
              <a:rPr lang="en">
                <a:solidFill>
                  <a:schemeClr val="accent1"/>
                </a:solidFill>
              </a:rPr>
              <a:t>inverting probabilities (cont.)</a:t>
            </a:r>
            <a:endParaRPr>
              <a:solidFill>
                <a:schemeClr val="accent1"/>
              </a:solidFill>
            </a:endParaRPr>
          </a:p>
        </p:txBody>
      </p:sp>
      <p:pic>
        <p:nvPicPr>
          <p:cNvPr id="1086" name="Google Shape;1086;p141"/>
          <p:cNvPicPr preferRelativeResize="0"/>
          <p:nvPr/>
        </p:nvPicPr>
        <p:blipFill>
          <a:blip r:embed="rId3">
            <a:alphaModFix/>
          </a:blip>
          <a:stretch>
            <a:fillRect/>
          </a:stretch>
        </p:blipFill>
        <p:spPr>
          <a:xfrm>
            <a:off x="2380374" y="5585823"/>
            <a:ext cx="6665501" cy="771350"/>
          </a:xfrm>
          <a:prstGeom prst="rect">
            <a:avLst/>
          </a:prstGeom>
          <a:noFill/>
          <a:ln>
            <a:noFill/>
          </a:ln>
        </p:spPr>
      </p:pic>
      <p:pic>
        <p:nvPicPr>
          <p:cNvPr id="1087" name="Google Shape;1087;p141"/>
          <p:cNvPicPr preferRelativeResize="0"/>
          <p:nvPr/>
        </p:nvPicPr>
        <p:blipFill>
          <a:blip r:embed="rId4">
            <a:alphaModFix/>
          </a:blip>
          <a:stretch>
            <a:fillRect/>
          </a:stretch>
        </p:blipFill>
        <p:spPr>
          <a:xfrm>
            <a:off x="1981201" y="1580953"/>
            <a:ext cx="7051151" cy="36961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6"/>
                                        </p:tgtEl>
                                        <p:attrNameLst>
                                          <p:attrName>style.visibility</p:attrName>
                                        </p:attrNameLst>
                                      </p:cBhvr>
                                      <p:to>
                                        <p:strVal val="visible"/>
                                      </p:to>
                                    </p:set>
                                    <p:animEffect transition="in" filter="fade">
                                      <p:cBhvr>
                                        <p:cTn id="7" dur="1000"/>
                                        <p:tgtEl>
                                          <p:spTgt spid="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pic>
        <p:nvPicPr>
          <p:cNvPr id="713" name="Google Shape;713;p99"/>
          <p:cNvPicPr preferRelativeResize="0"/>
          <p:nvPr/>
        </p:nvPicPr>
        <p:blipFill rotWithShape="1">
          <a:blip r:embed="rId3">
            <a:alphaModFix/>
          </a:blip>
          <a:srcRect l="6792" t="34515" r="25885" b="15878"/>
          <a:stretch/>
        </p:blipFill>
        <p:spPr>
          <a:xfrm>
            <a:off x="3663525" y="3264620"/>
            <a:ext cx="4617000" cy="1913625"/>
          </a:xfrm>
          <a:prstGeom prst="rect">
            <a:avLst/>
          </a:prstGeom>
          <a:noFill/>
          <a:ln>
            <a:noFill/>
          </a:ln>
        </p:spPr>
      </p:pic>
      <p:sp>
        <p:nvSpPr>
          <p:cNvPr id="715" name="Google Shape;715;p99"/>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pPr>
              <a:buClr>
                <a:schemeClr val="dk1"/>
              </a:buClr>
              <a:buSzPts val="1100"/>
            </a:pPr>
            <a:r>
              <a:rPr lang="en" dirty="0">
                <a:solidFill>
                  <a:schemeClr val="accent1"/>
                </a:solidFill>
              </a:rPr>
              <a:t>Practice</a:t>
            </a:r>
            <a:endParaRPr dirty="0">
              <a:solidFill>
                <a:schemeClr val="accent1"/>
              </a:solidFill>
            </a:endParaRPr>
          </a:p>
        </p:txBody>
      </p:sp>
      <p:sp>
        <p:nvSpPr>
          <p:cNvPr id="716" name="Google Shape;716;p99"/>
          <p:cNvSpPr/>
          <p:nvPr/>
        </p:nvSpPr>
        <p:spPr>
          <a:xfrm>
            <a:off x="5384606" y="4833544"/>
            <a:ext cx="623700" cy="344700"/>
          </a:xfrm>
          <a:prstGeom prst="ellipse">
            <a:avLst/>
          </a:prstGeom>
          <a:noFill/>
          <a:ln w="2857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a:buClr>
                <a:srgbClr val="000000"/>
              </a:buClr>
            </a:pPr>
            <a:endParaRPr sz="1050" kern="0">
              <a:solidFill>
                <a:srgbClr val="000000"/>
              </a:solidFill>
              <a:latin typeface="Arial"/>
              <a:cs typeface="Arial"/>
              <a:sym typeface="Arial"/>
            </a:endParaRPr>
          </a:p>
        </p:txBody>
      </p:sp>
      <p:sp>
        <p:nvSpPr>
          <p:cNvPr id="8" name="Google Shape;707;p98">
            <a:extLst>
              <a:ext uri="{FF2B5EF4-FFF2-40B4-BE49-F238E27FC236}">
                <a16:creationId xmlns:a16="http://schemas.microsoft.com/office/drawing/2014/main" id="{6AED3B31-2EE3-460F-93A2-C9F3D9D76AF7}"/>
              </a:ext>
            </a:extLst>
          </p:cNvPr>
          <p:cNvSpPr txBox="1">
            <a:spLocks/>
          </p:cNvSpPr>
          <p:nvPr/>
        </p:nvSpPr>
        <p:spPr>
          <a:xfrm>
            <a:off x="1749225" y="1817255"/>
            <a:ext cx="8445600" cy="672300"/>
          </a:xfrm>
          <a:prstGeom prst="rect">
            <a:avLst/>
          </a:prstGeom>
          <a:noFill/>
          <a:ln>
            <a:noFill/>
          </a:ln>
        </p:spPr>
        <p:txBody>
          <a:bodyPr spcFirstLastPara="1" vert="horz" wrap="square" lIns="68569" tIns="68569" rIns="68569" bIns="68569" rtlCol="0"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15000"/>
              </a:lnSpc>
              <a:buSzPts val="1100"/>
              <a:buFont typeface="Arial"/>
              <a:buNone/>
            </a:pPr>
            <a:r>
              <a:rPr lang="en-GB" sz="2100" kern="0">
                <a:solidFill>
                  <a:schemeClr val="accent1"/>
                </a:solidFill>
              </a:rPr>
              <a:t>What is the (marginal) probability that a photo is about fashion? </a:t>
            </a:r>
            <a:endParaRPr lang="en-GB" sz="2100" kern="0">
              <a:solidFill>
                <a:srgbClr val="000000"/>
              </a:solidFill>
            </a:endParaRPr>
          </a:p>
          <a:p>
            <a:pPr marL="0" indent="0">
              <a:lnSpc>
                <a:spcPct val="115000"/>
              </a:lnSpc>
              <a:buFont typeface="Arial"/>
              <a:buNone/>
            </a:pPr>
            <a:endParaRPr lang="en-GB" sz="2100" kern="0">
              <a:solidFill>
                <a:srgbClr val="000000"/>
              </a:solidFill>
            </a:endParaRPr>
          </a:p>
          <a:p>
            <a:pPr marL="0" indent="0">
              <a:lnSpc>
                <a:spcPct val="115000"/>
              </a:lnSpc>
              <a:buFont typeface="Arial"/>
              <a:buNone/>
            </a:pPr>
            <a:endParaRPr lang="en-GB" sz="2100" kern="0" dirty="0">
              <a:solidFill>
                <a:srgbClr val="000000"/>
              </a:solidFill>
            </a:endParaRPr>
          </a:p>
        </p:txBody>
      </p:sp>
    </p:spTree>
    <p:extLst>
      <p:ext uri="{BB962C8B-B14F-4D97-AF65-F5344CB8AC3E}">
        <p14:creationId xmlns:p14="http://schemas.microsoft.com/office/powerpoint/2010/main" val="4040373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pic>
        <p:nvPicPr>
          <p:cNvPr id="721" name="Google Shape;721;p100"/>
          <p:cNvPicPr preferRelativeResize="0"/>
          <p:nvPr/>
        </p:nvPicPr>
        <p:blipFill rotWithShape="1">
          <a:blip r:embed="rId3">
            <a:alphaModFix/>
          </a:blip>
          <a:srcRect l="6792" t="34515" r="25885" b="15878"/>
          <a:stretch/>
        </p:blipFill>
        <p:spPr>
          <a:xfrm>
            <a:off x="3663525" y="3264620"/>
            <a:ext cx="4617000" cy="1913625"/>
          </a:xfrm>
          <a:prstGeom prst="rect">
            <a:avLst/>
          </a:prstGeom>
          <a:noFill/>
          <a:ln>
            <a:noFill/>
          </a:ln>
        </p:spPr>
      </p:pic>
      <p:sp>
        <p:nvSpPr>
          <p:cNvPr id="722" name="Google Shape;722;p100"/>
          <p:cNvSpPr txBox="1">
            <a:spLocks noGrp="1"/>
          </p:cNvSpPr>
          <p:nvPr>
            <p:ph type="body" idx="1"/>
          </p:nvPr>
        </p:nvSpPr>
        <p:spPr>
          <a:xfrm>
            <a:off x="1873200" y="1889478"/>
            <a:ext cx="8445600" cy="672300"/>
          </a:xfrm>
          <a:prstGeom prst="rect">
            <a:avLst/>
          </a:prstGeom>
        </p:spPr>
        <p:txBody>
          <a:bodyPr spcFirstLastPara="1" vert="horz" wrap="square" lIns="68569" tIns="68569" rIns="68569" bIns="68569" rtlCol="0" anchor="t" anchorCtr="0">
            <a:noAutofit/>
          </a:bodyPr>
          <a:lstStyle/>
          <a:p>
            <a:pPr marL="0" indent="0">
              <a:lnSpc>
                <a:spcPct val="115000"/>
              </a:lnSpc>
              <a:buNone/>
            </a:pPr>
            <a:r>
              <a:rPr lang="en" sz="2100" dirty="0">
                <a:solidFill>
                  <a:schemeClr val="accent1"/>
                </a:solidFill>
              </a:rPr>
              <a:t>What is the joint probability that a photo is about fashion and the classifier predicts it correctly? </a:t>
            </a:r>
            <a:endParaRPr sz="2100" dirty="0">
              <a:solidFill>
                <a:srgbClr val="000000"/>
              </a:solidFill>
            </a:endParaRP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
        <p:nvSpPr>
          <p:cNvPr id="723" name="Google Shape;723;p100"/>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pPr>
              <a:buClr>
                <a:schemeClr val="dk1"/>
              </a:buClr>
              <a:buSzPts val="1100"/>
            </a:pPr>
            <a:r>
              <a:rPr lang="en" dirty="0">
                <a:solidFill>
                  <a:schemeClr val="accent1"/>
                </a:solidFill>
              </a:rPr>
              <a:t>Practice</a:t>
            </a:r>
            <a:endParaRPr dirty="0">
              <a:solidFill>
                <a:schemeClr val="accent1"/>
              </a:solidFill>
            </a:endParaRPr>
          </a:p>
        </p:txBody>
      </p:sp>
    </p:spTree>
    <p:extLst>
      <p:ext uri="{BB962C8B-B14F-4D97-AF65-F5344CB8AC3E}">
        <p14:creationId xmlns:p14="http://schemas.microsoft.com/office/powerpoint/2010/main" val="254695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pic>
        <p:nvPicPr>
          <p:cNvPr id="728" name="Google Shape;728;p101"/>
          <p:cNvPicPr preferRelativeResize="0"/>
          <p:nvPr/>
        </p:nvPicPr>
        <p:blipFill rotWithShape="1">
          <a:blip r:embed="rId3">
            <a:alphaModFix/>
          </a:blip>
          <a:srcRect l="6792" t="34515" r="25885" b="15878"/>
          <a:stretch/>
        </p:blipFill>
        <p:spPr>
          <a:xfrm>
            <a:off x="3663525" y="3264620"/>
            <a:ext cx="4617000" cy="1913625"/>
          </a:xfrm>
          <a:prstGeom prst="rect">
            <a:avLst/>
          </a:prstGeom>
          <a:noFill/>
          <a:ln>
            <a:noFill/>
          </a:ln>
        </p:spPr>
      </p:pic>
      <p:sp>
        <p:nvSpPr>
          <p:cNvPr id="730" name="Google Shape;730;p101"/>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r>
              <a:rPr lang="en" dirty="0">
                <a:solidFill>
                  <a:schemeClr val="accent1"/>
                </a:solidFill>
              </a:rPr>
              <a:t>Practice</a:t>
            </a:r>
            <a:endParaRPr dirty="0">
              <a:solidFill>
                <a:schemeClr val="accent1"/>
              </a:solidFill>
            </a:endParaRPr>
          </a:p>
        </p:txBody>
      </p:sp>
      <p:sp>
        <p:nvSpPr>
          <p:cNvPr id="731" name="Google Shape;731;p101"/>
          <p:cNvSpPr/>
          <p:nvPr/>
        </p:nvSpPr>
        <p:spPr>
          <a:xfrm>
            <a:off x="5404856" y="3922294"/>
            <a:ext cx="623700" cy="344700"/>
          </a:xfrm>
          <a:prstGeom prst="ellipse">
            <a:avLst/>
          </a:prstGeom>
          <a:noFill/>
          <a:ln w="2857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a:buClr>
                <a:srgbClr val="000000"/>
              </a:buClr>
            </a:pPr>
            <a:endParaRPr sz="1050" kern="0">
              <a:solidFill>
                <a:srgbClr val="000000"/>
              </a:solidFill>
              <a:latin typeface="Arial"/>
              <a:cs typeface="Arial"/>
              <a:sym typeface="Arial"/>
            </a:endParaRPr>
          </a:p>
        </p:txBody>
      </p:sp>
      <p:sp>
        <p:nvSpPr>
          <p:cNvPr id="8" name="Google Shape;722;p100">
            <a:extLst>
              <a:ext uri="{FF2B5EF4-FFF2-40B4-BE49-F238E27FC236}">
                <a16:creationId xmlns:a16="http://schemas.microsoft.com/office/drawing/2014/main" id="{5709E065-FB0B-49F7-B947-873183A28DE7}"/>
              </a:ext>
            </a:extLst>
          </p:cNvPr>
          <p:cNvSpPr txBox="1">
            <a:spLocks noGrp="1"/>
          </p:cNvSpPr>
          <p:nvPr>
            <p:ph type="body" idx="1"/>
          </p:nvPr>
        </p:nvSpPr>
        <p:spPr>
          <a:xfrm>
            <a:off x="1873200" y="1889478"/>
            <a:ext cx="8445600" cy="672300"/>
          </a:xfrm>
          <a:prstGeom prst="rect">
            <a:avLst/>
          </a:prstGeom>
        </p:spPr>
        <p:txBody>
          <a:bodyPr spcFirstLastPara="1" vert="horz" wrap="square" lIns="68569" tIns="68569" rIns="68569" bIns="68569" rtlCol="0" anchor="t" anchorCtr="0">
            <a:noAutofit/>
          </a:bodyPr>
          <a:lstStyle/>
          <a:p>
            <a:pPr marL="0" indent="0">
              <a:lnSpc>
                <a:spcPct val="115000"/>
              </a:lnSpc>
              <a:buNone/>
            </a:pPr>
            <a:r>
              <a:rPr lang="en" sz="2100" dirty="0">
                <a:solidFill>
                  <a:schemeClr val="accent1"/>
                </a:solidFill>
              </a:rPr>
              <a:t>What is the joint probability that a photo is about fashion and the classifier predicts it correctly? </a:t>
            </a:r>
            <a:endParaRPr sz="2100" dirty="0">
              <a:solidFill>
                <a:srgbClr val="000000"/>
              </a:solidFill>
            </a:endParaRP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Tree>
    <p:extLst>
      <p:ext uri="{BB962C8B-B14F-4D97-AF65-F5344CB8AC3E}">
        <p14:creationId xmlns:p14="http://schemas.microsoft.com/office/powerpoint/2010/main" val="4137885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5"/>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r>
              <a:rPr lang="en" dirty="0">
                <a:solidFill>
                  <a:schemeClr val="accent1"/>
                </a:solidFill>
              </a:rPr>
              <a:t>Independent random variables</a:t>
            </a:r>
            <a:endParaRPr dirty="0">
              <a:solidFill>
                <a:schemeClr val="accent1"/>
              </a:solidFill>
            </a:endParaRPr>
          </a:p>
        </p:txBody>
      </p:sp>
      <p:sp>
        <p:nvSpPr>
          <p:cNvPr id="682" name="Google Shape;682;p95"/>
          <p:cNvSpPr txBox="1">
            <a:spLocks noGrp="1"/>
          </p:cNvSpPr>
          <p:nvPr>
            <p:ph type="body" idx="1"/>
          </p:nvPr>
        </p:nvSpPr>
        <p:spPr>
          <a:xfrm>
            <a:off x="1853400" y="3908056"/>
            <a:ext cx="8485200" cy="1183050"/>
          </a:xfrm>
          <a:prstGeom prst="rect">
            <a:avLst/>
          </a:prstGeom>
        </p:spPr>
        <p:txBody>
          <a:bodyPr spcFirstLastPara="1" vert="horz" wrap="square" lIns="68569" tIns="68569" rIns="68569" bIns="68569" rtlCol="0" anchor="t" anchorCtr="0">
            <a:noAutofit/>
          </a:bodyPr>
          <a:lstStyle/>
          <a:p>
            <a:pPr indent="-261938">
              <a:lnSpc>
                <a:spcPct val="115000"/>
              </a:lnSpc>
              <a:buSzPts val="1900"/>
            </a:pPr>
            <a:r>
              <a:rPr lang="en" sz="2100" dirty="0">
                <a:solidFill>
                  <a:srgbClr val="000000"/>
                </a:solidFill>
              </a:rPr>
              <a:t>Notice that each joint probability in the table can be obtained as the product of the corresponding marginal probabilities.</a:t>
            </a:r>
            <a:endParaRPr sz="2100" dirty="0">
              <a:solidFill>
                <a:srgbClr val="000000"/>
              </a:solidFill>
            </a:endParaRPr>
          </a:p>
          <a:p>
            <a:pPr indent="-261938">
              <a:lnSpc>
                <a:spcPct val="115000"/>
              </a:lnSpc>
              <a:spcBef>
                <a:spcPts val="0"/>
              </a:spcBef>
              <a:buClr>
                <a:srgbClr val="000000"/>
              </a:buClr>
              <a:buSzPts val="1900"/>
            </a:pPr>
            <a:r>
              <a:rPr lang="en" sz="2100" dirty="0">
                <a:solidFill>
                  <a:srgbClr val="000000"/>
                </a:solidFill>
              </a:rPr>
              <a:t>This is because the variables “sex of the first child”  and “ sex of the second child” are independent.</a:t>
            </a:r>
            <a:endParaRPr sz="2100" dirty="0">
              <a:solidFill>
                <a:srgbClr val="000000"/>
              </a:solidFill>
            </a:endParaRPr>
          </a:p>
        </p:txBody>
      </p:sp>
      <p:pic>
        <p:nvPicPr>
          <p:cNvPr id="683" name="Google Shape;683;p95"/>
          <p:cNvPicPr preferRelativeResize="0"/>
          <p:nvPr/>
        </p:nvPicPr>
        <p:blipFill rotWithShape="1">
          <a:blip r:embed="rId3">
            <a:alphaModFix/>
          </a:blip>
          <a:srcRect l="6041" t="41591" r="51082" b="16046"/>
          <a:stretch/>
        </p:blipFill>
        <p:spPr>
          <a:xfrm>
            <a:off x="4608798" y="1926901"/>
            <a:ext cx="2860125" cy="1589625"/>
          </a:xfrm>
          <a:prstGeom prst="rect">
            <a:avLst/>
          </a:prstGeom>
          <a:noFill/>
          <a:ln>
            <a:noFill/>
          </a:ln>
        </p:spPr>
      </p:pic>
    </p:spTree>
    <p:extLst>
      <p:ext uri="{BB962C8B-B14F-4D97-AF65-F5344CB8AC3E}">
        <p14:creationId xmlns:p14="http://schemas.microsoft.com/office/powerpoint/2010/main" val="23405599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3040</Words>
  <Application>Microsoft Macintosh PowerPoint</Application>
  <PresentationFormat>Widescreen</PresentationFormat>
  <Paragraphs>284</Paragraphs>
  <Slides>56</Slides>
  <Notes>56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Arial</vt:lpstr>
      <vt:lpstr>Calibri</vt:lpstr>
      <vt:lpstr>Calibri Light</vt:lpstr>
      <vt:lpstr>Cambria Math</vt:lpstr>
      <vt:lpstr>Tema di Office</vt:lpstr>
      <vt:lpstr>Simple Light</vt:lpstr>
      <vt:lpstr>Joint probability </vt:lpstr>
      <vt:lpstr>Joint probabilities</vt:lpstr>
      <vt:lpstr>Joint probability mass function</vt:lpstr>
      <vt:lpstr>Marginal probabilities</vt:lpstr>
      <vt:lpstr>Practice</vt:lpstr>
      <vt:lpstr>Practice</vt:lpstr>
      <vt:lpstr>Practice</vt:lpstr>
      <vt:lpstr>Practice</vt:lpstr>
      <vt:lpstr>Independent random variables</vt:lpstr>
      <vt:lpstr> Independent random variables</vt:lpstr>
      <vt:lpstr>PowerPoint Presentation</vt:lpstr>
      <vt:lpstr>Conditional Probability </vt:lpstr>
      <vt:lpstr>Conditional probability</vt:lpstr>
      <vt:lpstr>Conditional probability</vt:lpstr>
      <vt:lpstr>Conditional probability</vt:lpstr>
      <vt:lpstr>Conditional probability</vt:lpstr>
      <vt:lpstr>Conditional probability</vt:lpstr>
      <vt:lpstr>Conditional probability (cont.)</vt:lpstr>
      <vt:lpstr>Conditional probability (cont.)</vt:lpstr>
      <vt:lpstr>Conditional probability (cont.)</vt:lpstr>
      <vt:lpstr>Conditional probability (cont.)</vt:lpstr>
      <vt:lpstr>Conditional probability (cont.)</vt:lpstr>
      <vt:lpstr>Factorization and  law of total probability </vt:lpstr>
      <vt:lpstr>General multiplication rule</vt:lpstr>
      <vt:lpstr>General multiplication rule</vt:lpstr>
      <vt:lpstr>General multiplication rule</vt:lpstr>
      <vt:lpstr>Independence and conditional probabilities</vt:lpstr>
      <vt:lpstr>Independence and conditional probabilities</vt:lpstr>
      <vt:lpstr>Independence and conditional probabilities</vt:lpstr>
      <vt:lpstr>Independence and conditional probabilities</vt:lpstr>
      <vt:lpstr>Independence and conditional probabilities</vt:lpstr>
      <vt:lpstr>Independence and conditional probabilities</vt:lpstr>
      <vt:lpstr>Independence and conditional probabilities (cont.)</vt:lpstr>
      <vt:lpstr>Independence and conditional probabilities (cont.)</vt:lpstr>
      <vt:lpstr>Independence and conditional probabilities (cont.)</vt:lpstr>
      <vt:lpstr>General multiplication rule for more than 2 variables - example</vt:lpstr>
      <vt:lpstr>General multiplication rule for more than 2 variables - example</vt:lpstr>
      <vt:lpstr>General multiplication rule for more than 2 variables - example</vt:lpstr>
      <vt:lpstr>General multiplication rule for more than 2 variables</vt:lpstr>
      <vt:lpstr>Law of total probability</vt:lpstr>
      <vt:lpstr>Bayes theorem </vt:lpstr>
      <vt:lpstr>Inverting probabilities</vt:lpstr>
      <vt:lpstr>Inverting probabilities</vt:lpstr>
      <vt:lpstr>Inverting probabilities</vt:lpstr>
      <vt:lpstr>Inverting probabilities</vt:lpstr>
      <vt:lpstr>Reference for the breast cancer screening example</vt:lpstr>
      <vt:lpstr>Practice</vt:lpstr>
      <vt:lpstr>Practice</vt:lpstr>
      <vt:lpstr>Practice</vt:lpstr>
      <vt:lpstr>Practice</vt:lpstr>
      <vt:lpstr>Law of total probability</vt:lpstr>
      <vt:lpstr>Bayes' Theorem</vt:lpstr>
      <vt:lpstr>Bayes' Theorem</vt:lpstr>
      <vt:lpstr>Application activity: inverting probabilities</vt:lpstr>
      <vt:lpstr>Application activity: inverting probabilities (cont.)</vt:lpstr>
      <vt:lpstr>Application activity: inverting probabilities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Probability </dc:title>
  <dc:creator>Mangili Francesca</dc:creator>
  <cp:lastModifiedBy>Corani Giorgio</cp:lastModifiedBy>
  <cp:revision>6</cp:revision>
  <dcterms:created xsi:type="dcterms:W3CDTF">2021-10-19T15:18:29Z</dcterms:created>
  <dcterms:modified xsi:type="dcterms:W3CDTF">2022-05-02T09:23:13Z</dcterms:modified>
</cp:coreProperties>
</file>