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6707C0-DC17-4559-82CA-CF55AE0FF4BD}">
  <a:tblStyle styleId="{126707C0-DC17-4559-82CA-CF55AE0FF4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5"/>
  </p:normalViewPr>
  <p:slideViewPr>
    <p:cSldViewPr snapToGrid="0">
      <p:cViewPr varScale="1">
        <p:scale>
          <a:sx n="107" d="100"/>
          <a:sy n="107" d="100"/>
        </p:scale>
        <p:origin x="2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fc3caad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fc3caad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97bdd559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97bdd559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97bdd559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97bdd559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97bdd559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97bdd559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8fb7f98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8fb7f98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8fb7f98a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8fb7f98a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f8fb7f98a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f8fb7f98a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8fb7f98a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8fb7f98a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f8fb7f98a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f8fb7f98a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8fb7f98a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f8fb7f98a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f8fb7f98a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f8fb7f98a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fc3caad2_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gfc3caad2_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8fb7f98a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f8fb7f98a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f8fb7f98a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f8fb7f98a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8fb7f98a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f8fb7f98a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8fb7f98a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f8fb7f98a2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f8fb7f98a2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f8fb7f98a2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8fb7f98a2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8fb7f98a2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8fb7f98a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8fb7f98a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8fb7f98a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f8fb7f98a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f8fb7f98a2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f8fb7f98a2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8fb7f98a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8fb7f98a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6c7214b1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16c7214b1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f8fb7f98a2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f8fb7f98a2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8fb7f98a2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f8fb7f98a2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8fb7f98a2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8fb7f98a2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947a18a675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947a18a675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f7ade3926d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f7ade3926d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9300e814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9300e814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6c7214b1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6c7214b1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97bdd559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97bdd559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97bdd559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97bdd559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lefoot.com/math/discrete/counting/cardfreq.ht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lefoot.com/math/discrete/counting/cardfreq.ht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lefoot.com/math/discrete/counting/cardfreq.ht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ctrTitle"/>
          </p:nvPr>
        </p:nvSpPr>
        <p:spPr>
          <a:xfrm>
            <a:off x="685800" y="2111124"/>
            <a:ext cx="7772400" cy="40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Introduction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to Probability</a:t>
            </a:r>
            <a:endParaRPr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chemeClr val="accent1"/>
                </a:solidFill>
              </a:rPr>
              <a:t>Slides adapted from OpenIntro </a:t>
            </a:r>
            <a:br>
              <a:rPr lang="en" sz="2400" b="0">
                <a:solidFill>
                  <a:schemeClr val="accent1"/>
                </a:solidFill>
              </a:rPr>
            </a:br>
            <a:r>
              <a:rPr lang="en" sz="2400" b="0">
                <a:solidFill>
                  <a:schemeClr val="accent1"/>
                </a:solidFill>
              </a:rPr>
              <a:t>by Francesca Mangili</a:t>
            </a:r>
            <a:endParaRPr sz="2400" b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23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From the probability distribution defined over </a:t>
            </a:r>
            <a:r>
              <a:rPr lang="en" sz="1900"/>
              <a:t>Ω, we can derive the </a:t>
            </a:r>
            <a:r>
              <a:rPr lang="en" sz="2100" i="1">
                <a:solidFill>
                  <a:schemeClr val="accent1"/>
                </a:solidFill>
              </a:rPr>
              <a:t>probability distribution </a:t>
            </a:r>
            <a:r>
              <a:rPr lang="en" sz="2100"/>
              <a:t>of X which assigns a probability to all possible events defined as statements on X</a:t>
            </a:r>
            <a:r>
              <a:rPr lang="en" sz="1900"/>
              <a:t> (e.g., X ∊ E)</a:t>
            </a:r>
            <a:r>
              <a:rPr lang="en" sz="2100"/>
              <a:t>.</a:t>
            </a: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Distribution of a random variable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57" name="Google Shape;157;p27" descr="Prob[X \in E] = Prob[ \{\omega: X(\omega) \in E\}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675" y="2943125"/>
            <a:ext cx="5238750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23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 sz="1800" dirty="0"/>
              <a:t>Experiment: we toss a dice and look at the number of dots in the upper face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 </a:t>
            </a:r>
            <a:r>
              <a:rPr lang="en" sz="1800" dirty="0"/>
              <a:t>Ω</a:t>
            </a:r>
            <a:r>
              <a:rPr lang="en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= {1,2,3,4,5,6}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-US" sz="1800" dirty="0">
                <a:solidFill>
                  <a:srgbClr val="000000"/>
                </a:solidFill>
              </a:rPr>
              <a:t>Assuming that all faces are equally likely to come up </a:t>
            </a:r>
            <a:br>
              <a:rPr lang="en-US" sz="1800" dirty="0">
                <a:solidFill>
                  <a:srgbClr val="000000"/>
                </a:solidFill>
              </a:rPr>
            </a:br>
            <a:r>
              <a:rPr lang="en-US" sz="1800" dirty="0">
                <a:solidFill>
                  <a:srgbClr val="000000"/>
                </a:solidFill>
              </a:rPr>
              <a:t>p(</a:t>
            </a:r>
            <a:r>
              <a:rPr lang="en" sz="1800" dirty="0"/>
              <a:t>ω) = 1/6 for all </a:t>
            </a:r>
            <a:r>
              <a:rPr lang="en" sz="1800" dirty="0">
                <a:solidFill>
                  <a:srgbClr val="000000"/>
                </a:solidFill>
              </a:rPr>
              <a:t>ω ∈ </a:t>
            </a:r>
            <a:r>
              <a:rPr lang="en" sz="1800" dirty="0"/>
              <a:t>Ω</a:t>
            </a:r>
            <a:r>
              <a:rPr lang="en" sz="1800" dirty="0">
                <a:solidFill>
                  <a:srgbClr val="000000"/>
                </a:solidFill>
              </a:rPr>
              <a:t> 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Let’s define the random variable X taking value 1 if the outcome is larger than 1 and 0 otherwise. 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All possible events over X are {0},{1},{0,1}. 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1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From the probability distribution over </a:t>
            </a:r>
            <a:r>
              <a:rPr lang="en" sz="1800" dirty="0"/>
              <a:t>Ω we can derive the probability of all events:</a:t>
            </a:r>
          </a:p>
          <a:p>
            <a:pPr marL="9525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</a:pPr>
            <a:r>
              <a:rPr lang="en" sz="1800" dirty="0">
                <a:solidFill>
                  <a:srgbClr val="000000"/>
                </a:solidFill>
              </a:rPr>
              <a:t>	Prob({0})= Prob(ω ∈ {2,3,4,5,6}) = 5/6, </a:t>
            </a:r>
          </a:p>
          <a:p>
            <a:pPr marL="95250" indent="0">
              <a:lnSpc>
                <a:spcPct val="115000"/>
              </a:lnSpc>
              <a:buSzPts val="2100"/>
              <a:buNone/>
            </a:pPr>
            <a:r>
              <a:rPr lang="en" sz="1800" dirty="0">
                <a:solidFill>
                  <a:srgbClr val="000000"/>
                </a:solidFill>
              </a:rPr>
              <a:t>	Prob({1})= Prob(ω ∈ {1}) = 1/6,</a:t>
            </a:r>
          </a:p>
          <a:p>
            <a:pPr marL="95250" indent="0">
              <a:lnSpc>
                <a:spcPct val="115000"/>
              </a:lnSpc>
              <a:buSzPts val="2100"/>
              <a:buNone/>
            </a:pPr>
            <a:r>
              <a:rPr lang="en" sz="1800" dirty="0">
                <a:solidFill>
                  <a:srgbClr val="000000"/>
                </a:solidFill>
              </a:rPr>
              <a:t>	P({0,1}) = Prob(ω ∈ {1,2,3,4,5,6}) = 1</a:t>
            </a:r>
            <a:endParaRPr sz="18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</a:endParaRPr>
          </a:p>
        </p:txBody>
      </p:sp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Example: finite sample space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Google Shape;169;p2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64450"/>
                <a:ext cx="7899000" cy="2362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6195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SzPts val="2100"/>
                  <a:buChar char="●"/>
                </a:pPr>
                <a:r>
                  <a:rPr lang="en-GB" sz="1800" dirty="0"/>
                  <a:t>Experiment: we run a R function that uniformly sample a number a number between 0 and 10 included.</a:t>
                </a:r>
              </a:p>
              <a:p>
                <a:pPr marL="457200" lvl="0" indent="-36195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SzPts val="2100"/>
                  <a:buChar char="●"/>
                </a:pPr>
                <a:r>
                  <a:rPr lang="en-GB" sz="1800" dirty="0"/>
                  <a:t>Ω</a:t>
                </a:r>
                <a:r>
                  <a:rPr lang="en-GB" sz="1800" dirty="0">
                    <a:solidFill>
                      <a:srgbClr val="000000"/>
                    </a:solidFill>
                  </a:rPr>
                  <a:t> = [0,10]</a:t>
                </a:r>
              </a:p>
              <a:p>
                <a:pPr indent="-361950">
                  <a:lnSpc>
                    <a:spcPct val="115000"/>
                  </a:lnSpc>
                  <a:buSzPts val="2100"/>
                </a:pPr>
                <a:r>
                  <a:rPr lang="en-GB" sz="1800" dirty="0">
                    <a:solidFill>
                      <a:srgbClr val="000000"/>
                    </a:solidFill>
                  </a:rPr>
                  <a:t>All possible events on </a:t>
                </a:r>
                <a:r>
                  <a:rPr lang="en-GB" sz="1800" dirty="0"/>
                  <a:t>Ω can be defined as sub-intervals or combinations of sub-intervals of </a:t>
                </a:r>
                <a:r>
                  <a:rPr lang="en-GB" sz="1800" dirty="0">
                    <a:solidFill>
                      <a:srgbClr val="000000"/>
                    </a:solidFill>
                  </a:rPr>
                  <a:t>[0,10]</a:t>
                </a:r>
                <a:r>
                  <a:rPr lang="en-GB" sz="1800" dirty="0"/>
                  <a:t>. </a:t>
                </a:r>
              </a:p>
              <a:p>
                <a:pPr marL="457200" lvl="0" indent="-36195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SzPts val="2100"/>
                  <a:buChar char="●"/>
                </a:pPr>
                <a:r>
                  <a:rPr lang="en-GB" sz="1800" dirty="0">
                    <a:solidFill>
                      <a:srgbClr val="000000"/>
                    </a:solidFill>
                  </a:rPr>
                  <a:t>Setting the probability of an interval [a,b] included in </a:t>
                </a:r>
                <a:r>
                  <a:rPr lang="en-GB" sz="1800" dirty="0"/>
                  <a:t>Ω </a:t>
                </a:r>
                <a:r>
                  <a:rPr lang="en-GB" sz="1800" dirty="0">
                    <a:solidFill>
                      <a:srgbClr val="000000"/>
                    </a:solidFill>
                  </a:rPr>
                  <a:t>as equal to its normalized width defines a probability measure over </a:t>
                </a:r>
                <a:r>
                  <a:rPr lang="en-GB" sz="1800" dirty="0"/>
                  <a:t>Ω:</a:t>
                </a:r>
                <a:br>
                  <a:rPr lang="en-GB" sz="800" dirty="0"/>
                </a:br>
                <a:r>
                  <a:rPr lang="en-GB" sz="800" dirty="0"/>
                  <a:t>	</a:t>
                </a:r>
                <a:br>
                  <a:rPr lang="en-GB" sz="800" dirty="0"/>
                </a:br>
                <a:r>
                  <a:rPr lang="en-GB" sz="1800" dirty="0"/>
                  <a:t>	Prob(</a:t>
                </a:r>
                <a:r>
                  <a:rPr lang="en-GB" sz="1800" dirty="0">
                    <a:solidFill>
                      <a:srgbClr val="000000"/>
                    </a:solidFill>
                  </a:rPr>
                  <a:t>ω ∈ [a,b]) = (b-a)/10</a:t>
                </a:r>
              </a:p>
              <a:p>
                <a:pPr marL="457200" lvl="0" indent="-36195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SzPts val="2100"/>
                  <a:buChar char="●"/>
                </a:pPr>
                <a:r>
                  <a:rPr lang="en-GB" sz="1800" dirty="0">
                    <a:solidFill>
                      <a:srgbClr val="000000"/>
                    </a:solidFill>
                  </a:rPr>
                  <a:t>We can define the random variable X = ω</a:t>
                </a:r>
                <a:r>
                  <a:rPr lang="en-GB" sz="1800" baseline="30000" dirty="0">
                    <a:solidFill>
                      <a:srgbClr val="000000"/>
                    </a:solidFill>
                  </a:rPr>
                  <a:t>2</a:t>
                </a:r>
              </a:p>
              <a:p>
                <a:pPr indent="-361950">
                  <a:lnSpc>
                    <a:spcPct val="115000"/>
                  </a:lnSpc>
                  <a:buSzPts val="2100"/>
                </a:pPr>
                <a:r>
                  <a:rPr lang="en-GB" sz="1800" dirty="0">
                    <a:solidFill>
                      <a:srgbClr val="000000"/>
                    </a:solidFill>
                  </a:rPr>
                  <a:t>All possible events on X(</a:t>
                </a:r>
                <a:r>
                  <a:rPr lang="en-GB" sz="1800" dirty="0"/>
                  <a:t>Ω) can be defined as sub-intervals or combinations of sub-intervals of </a:t>
                </a:r>
                <a:r>
                  <a:rPr lang="en-GB" sz="1800" dirty="0">
                    <a:solidFill>
                      <a:srgbClr val="000000"/>
                    </a:solidFill>
                  </a:rPr>
                  <a:t>[0,100]</a:t>
                </a:r>
                <a:r>
                  <a:rPr lang="en-GB" sz="1800" dirty="0"/>
                  <a:t>. </a:t>
                </a:r>
              </a:p>
              <a:p>
                <a:pPr indent="-361950">
                  <a:lnSpc>
                    <a:spcPct val="115000"/>
                  </a:lnSpc>
                  <a:buSzPts val="2100"/>
                </a:pPr>
                <a:r>
                  <a:rPr lang="en-GB" sz="1800" dirty="0"/>
                  <a:t>Their probability can be computed as</a:t>
                </a:r>
                <a:br>
                  <a:rPr lang="en-GB" sz="1800" dirty="0"/>
                </a:br>
                <a:r>
                  <a:rPr lang="en-GB" sz="1800" dirty="0"/>
                  <a:t>Prob(</a:t>
                </a:r>
                <a:r>
                  <a:rPr lang="en-GB" sz="1800" dirty="0">
                    <a:solidFill>
                      <a:srgbClr val="000000"/>
                    </a:solidFill>
                  </a:rPr>
                  <a:t>X ∈ [c,d]) = </a:t>
                </a:r>
                <a:r>
                  <a:rPr lang="en-GB" sz="1800" dirty="0"/>
                  <a:t>Prob(</a:t>
                </a:r>
                <a:r>
                  <a:rPr lang="en-GB" sz="1800" dirty="0">
                    <a:solidFill>
                      <a:srgbClr val="000000"/>
                    </a:solidFill>
                  </a:rPr>
                  <a:t>ω ∈ [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800" dirty="0">
                    <a:solidFill>
                      <a:srgbClr val="0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GB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1800" dirty="0">
                    <a:solidFill>
                      <a:srgbClr val="000000"/>
                    </a:solidFill>
                  </a:rPr>
                  <a:t>]) =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GB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√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)/10</m:t>
                    </m:r>
                  </m:oMath>
                </a14:m>
                <a:endParaRPr lang="en-GB" sz="1800" dirty="0"/>
              </a:p>
              <a:p>
                <a:pPr marL="0" lvl="0" indent="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GB" sz="1900" dirty="0"/>
              </a:p>
              <a:p>
                <a:pPr marL="0" lvl="0" indent="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GB" sz="1900" dirty="0"/>
              </a:p>
              <a:p>
                <a:pPr marL="0" lvl="0" indent="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sz="19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69" name="Google Shape;169;p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64450"/>
                <a:ext cx="7899000" cy="2362200"/>
              </a:xfrm>
              <a:prstGeom prst="rect">
                <a:avLst/>
              </a:prstGeom>
              <a:blipFill>
                <a:blip r:embed="rId3"/>
                <a:stretch>
                  <a:fillRect b="-11185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Example: infinite sample space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ctrTitle"/>
          </p:nvPr>
        </p:nvSpPr>
        <p:spPr>
          <a:xfrm>
            <a:off x="685800" y="2111126"/>
            <a:ext cx="7772400" cy="22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Combining events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/>
          <p:nvPr/>
        </p:nvSpPr>
        <p:spPr>
          <a:xfrm>
            <a:off x="945000" y="2322000"/>
            <a:ext cx="1971000" cy="136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457200" y="1188250"/>
            <a:ext cx="79536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In many cases, events can be described in terms of other events through the use of the standard constructions of set theory.</a:t>
            </a: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183" name="Google Shape;183;p31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Probability - set theory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84" name="Google Shape;184;p31"/>
          <p:cNvSpPr txBox="1"/>
          <p:nvPr/>
        </p:nvSpPr>
        <p:spPr>
          <a:xfrm>
            <a:off x="894900" y="2200500"/>
            <a:ext cx="4185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Ω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2233800" y="3000000"/>
            <a:ext cx="4185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</a:rPr>
              <a:t>B</a:t>
            </a:r>
            <a:endParaRPr sz="1800" b="1">
              <a:solidFill>
                <a:srgbClr val="0000FF"/>
              </a:solidFill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945000" y="4684200"/>
            <a:ext cx="1971000" cy="136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1"/>
          <p:cNvSpPr txBox="1"/>
          <p:nvPr/>
        </p:nvSpPr>
        <p:spPr>
          <a:xfrm>
            <a:off x="894900" y="4562700"/>
            <a:ext cx="4185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Ω</a:t>
            </a:r>
            <a:endParaRPr sz="1800">
              <a:solidFill>
                <a:srgbClr val="666666"/>
              </a:solidFill>
            </a:endParaRPr>
          </a:p>
        </p:txBody>
      </p:sp>
      <p:sp>
        <p:nvSpPr>
          <p:cNvPr id="188" name="Google Shape;188;p31"/>
          <p:cNvSpPr/>
          <p:nvPr/>
        </p:nvSpPr>
        <p:spPr>
          <a:xfrm>
            <a:off x="1196700" y="4981200"/>
            <a:ext cx="891000" cy="9045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9900"/>
              </a:highlight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1826400" y="4981200"/>
            <a:ext cx="891000" cy="904500"/>
          </a:xfrm>
          <a:prstGeom prst="ellipse">
            <a:avLst/>
          </a:prstGeom>
          <a:solidFill>
            <a:srgbClr val="666666"/>
          </a:solidFill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9900"/>
              </a:highlight>
            </a:endParaRPr>
          </a:p>
        </p:txBody>
      </p:sp>
      <p:sp>
        <p:nvSpPr>
          <p:cNvPr id="190" name="Google Shape;190;p31"/>
          <p:cNvSpPr/>
          <p:nvPr/>
        </p:nvSpPr>
        <p:spPr>
          <a:xfrm>
            <a:off x="5059800" y="2322000"/>
            <a:ext cx="1971000" cy="1363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1"/>
          <p:cNvSpPr txBox="1"/>
          <p:nvPr/>
        </p:nvSpPr>
        <p:spPr>
          <a:xfrm>
            <a:off x="5009700" y="2200500"/>
            <a:ext cx="4185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</a:rPr>
              <a:t>Ω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5311500" y="2619000"/>
            <a:ext cx="891000" cy="904500"/>
          </a:xfrm>
          <a:prstGeom prst="ellipse">
            <a:avLst/>
          </a:prstGeom>
          <a:solidFill>
            <a:srgbClr val="CCCCCC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9900"/>
              </a:highlight>
            </a:endParaRPr>
          </a:p>
        </p:txBody>
      </p:sp>
      <p:sp>
        <p:nvSpPr>
          <p:cNvPr id="193" name="Google Shape;193;p31"/>
          <p:cNvSpPr/>
          <p:nvPr/>
        </p:nvSpPr>
        <p:spPr>
          <a:xfrm>
            <a:off x="5941200" y="2619000"/>
            <a:ext cx="891000" cy="904500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9900"/>
              </a:highlight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5434200" y="3000000"/>
            <a:ext cx="4185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A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6348600" y="3000000"/>
            <a:ext cx="4185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</a:rPr>
              <a:t>B</a:t>
            </a:r>
            <a:endParaRPr sz="1800" b="1">
              <a:solidFill>
                <a:srgbClr val="0000FF"/>
              </a:solidFill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1319400" y="5362200"/>
            <a:ext cx="4185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A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2233800" y="5362200"/>
            <a:ext cx="4185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</a:rPr>
              <a:t>B</a:t>
            </a:r>
            <a:endParaRPr sz="1800" b="1">
              <a:solidFill>
                <a:srgbClr val="0000FF"/>
              </a:solidFill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1196700" y="4981200"/>
            <a:ext cx="891000" cy="9045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9900"/>
              </a:highlight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1821938" y="2765250"/>
            <a:ext cx="285200" cy="624375"/>
          </a:xfrm>
          <a:custGeom>
            <a:avLst/>
            <a:gdLst/>
            <a:ahLst/>
            <a:cxnLst/>
            <a:rect l="l" t="t" r="r" b="b"/>
            <a:pathLst>
              <a:path w="11408" h="24975" extrusionOk="0">
                <a:moveTo>
                  <a:pt x="6503" y="90"/>
                </a:moveTo>
                <a:cubicBezTo>
                  <a:pt x="5063" y="450"/>
                  <a:pt x="1553" y="4950"/>
                  <a:pt x="563" y="7110"/>
                </a:cubicBezTo>
                <a:cubicBezTo>
                  <a:pt x="-427" y="9270"/>
                  <a:pt x="293" y="11070"/>
                  <a:pt x="563" y="13050"/>
                </a:cubicBezTo>
                <a:cubicBezTo>
                  <a:pt x="833" y="15030"/>
                  <a:pt x="1373" y="17010"/>
                  <a:pt x="2183" y="18990"/>
                </a:cubicBezTo>
                <a:cubicBezTo>
                  <a:pt x="2993" y="20970"/>
                  <a:pt x="4163" y="25020"/>
                  <a:pt x="5423" y="24930"/>
                </a:cubicBezTo>
                <a:cubicBezTo>
                  <a:pt x="6683" y="24840"/>
                  <a:pt x="8753" y="20700"/>
                  <a:pt x="9743" y="18450"/>
                </a:cubicBezTo>
                <a:cubicBezTo>
                  <a:pt x="10733" y="16200"/>
                  <a:pt x="11453" y="13680"/>
                  <a:pt x="11363" y="11430"/>
                </a:cubicBezTo>
                <a:cubicBezTo>
                  <a:pt x="11273" y="9180"/>
                  <a:pt x="10013" y="6840"/>
                  <a:pt x="9203" y="4950"/>
                </a:cubicBezTo>
                <a:cubicBezTo>
                  <a:pt x="8393" y="3060"/>
                  <a:pt x="7943" y="-270"/>
                  <a:pt x="6503" y="90"/>
                </a:cubicBezTo>
                <a:close/>
              </a:path>
            </a:pathLst>
          </a:cu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Google Shape;200;p31"/>
          <p:cNvSpPr/>
          <p:nvPr/>
        </p:nvSpPr>
        <p:spPr>
          <a:xfrm>
            <a:off x="1826400" y="2619000"/>
            <a:ext cx="891000" cy="904500"/>
          </a:xfrm>
          <a:prstGeom prst="ellipse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9900"/>
              </a:highlight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1319400" y="3000000"/>
            <a:ext cx="4185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A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1196700" y="2619000"/>
            <a:ext cx="891000" cy="9045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9900"/>
              </a:highlight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3497100" y="2551500"/>
            <a:ext cx="8910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 A⋂B</a:t>
            </a:r>
            <a:endParaRPr sz="1800"/>
          </a:p>
        </p:txBody>
      </p:sp>
      <p:sp>
        <p:nvSpPr>
          <p:cNvPr id="204" name="Google Shape;204;p31"/>
          <p:cNvSpPr/>
          <p:nvPr/>
        </p:nvSpPr>
        <p:spPr>
          <a:xfrm>
            <a:off x="3273900" y="2637300"/>
            <a:ext cx="285300" cy="2652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1"/>
          <p:cNvSpPr txBox="1"/>
          <p:nvPr/>
        </p:nvSpPr>
        <p:spPr>
          <a:xfrm>
            <a:off x="3427050" y="4738200"/>
            <a:ext cx="8910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 A</a:t>
            </a:r>
            <a:r>
              <a:rPr lang="en" sz="1800">
                <a:solidFill>
                  <a:schemeClr val="dk1"/>
                </a:solidFill>
              </a:rPr>
              <a:t>⋃</a:t>
            </a:r>
            <a:r>
              <a:rPr lang="en" sz="1800"/>
              <a:t>B</a:t>
            </a:r>
            <a:endParaRPr sz="1800"/>
          </a:p>
        </p:txBody>
      </p:sp>
      <p:sp>
        <p:nvSpPr>
          <p:cNvPr id="206" name="Google Shape;206;p31"/>
          <p:cNvSpPr/>
          <p:nvPr/>
        </p:nvSpPr>
        <p:spPr>
          <a:xfrm>
            <a:off x="3203850" y="4824000"/>
            <a:ext cx="285300" cy="2652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7486200" y="2381700"/>
            <a:ext cx="14508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 </a:t>
            </a:r>
            <a:r>
              <a:rPr lang="en" sz="1900">
                <a:solidFill>
                  <a:schemeClr val="dk1"/>
                </a:solidFill>
              </a:rPr>
              <a:t>Ω</a:t>
            </a:r>
            <a:r>
              <a:rPr lang="en" sz="1800"/>
              <a:t>\A=</a:t>
            </a:r>
            <a:r>
              <a:rPr lang="en" sz="1800">
                <a:solidFill>
                  <a:schemeClr val="dk1"/>
                </a:solidFill>
              </a:rPr>
              <a:t>¬A</a:t>
            </a:r>
            <a:endParaRPr sz="1800"/>
          </a:p>
        </p:txBody>
      </p:sp>
      <p:sp>
        <p:nvSpPr>
          <p:cNvPr id="208" name="Google Shape;208;p31"/>
          <p:cNvSpPr/>
          <p:nvPr/>
        </p:nvSpPr>
        <p:spPr>
          <a:xfrm>
            <a:off x="7263000" y="2467500"/>
            <a:ext cx="285300" cy="2652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1"/>
          <p:cNvSpPr txBox="1"/>
          <p:nvPr/>
        </p:nvSpPr>
        <p:spPr>
          <a:xfrm>
            <a:off x="3185700" y="3105000"/>
            <a:ext cx="18123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Both A and B happen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3081750" y="5224200"/>
            <a:ext cx="18123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Either event A or B (or both) happen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7263000" y="2975700"/>
            <a:ext cx="1674000" cy="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Event A does not happen.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5059800" y="3838550"/>
            <a:ext cx="3701700" cy="12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Ω</a:t>
            </a:r>
            <a:r>
              <a:rPr lang="en" sz="1800">
                <a:solidFill>
                  <a:schemeClr val="dk1"/>
                </a:solidFill>
              </a:rPr>
              <a:t>\A is also called the </a:t>
            </a:r>
            <a:r>
              <a:rPr lang="en" sz="1800" i="1">
                <a:solidFill>
                  <a:schemeClr val="accent1"/>
                </a:solidFill>
              </a:rPr>
              <a:t>complementary</a:t>
            </a:r>
            <a:r>
              <a:rPr lang="en" sz="1800" i="1">
                <a:solidFill>
                  <a:schemeClr val="dk1"/>
                </a:solidFill>
              </a:rPr>
              <a:t> event of A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>
            <a:spLocks noGrp="1"/>
          </p:cNvSpPr>
          <p:nvPr>
            <p:ph type="body" idx="1"/>
          </p:nvPr>
        </p:nvSpPr>
        <p:spPr>
          <a:xfrm>
            <a:off x="457200" y="1223950"/>
            <a:ext cx="79536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900"/>
              <a:t>How do you interpret event A\B?</a:t>
            </a: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Probability - set theory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19" name="Google Shape;219;p32"/>
          <p:cNvGrpSpPr/>
          <p:nvPr/>
        </p:nvGrpSpPr>
        <p:grpSpPr>
          <a:xfrm>
            <a:off x="1835975" y="2160500"/>
            <a:ext cx="2756371" cy="1905946"/>
            <a:chOff x="2571304" y="2642026"/>
            <a:chExt cx="2021096" cy="1424474"/>
          </a:xfrm>
        </p:grpSpPr>
        <p:sp>
          <p:nvSpPr>
            <p:cNvPr id="220" name="Google Shape;220;p32"/>
            <p:cNvSpPr/>
            <p:nvPr/>
          </p:nvSpPr>
          <p:spPr>
            <a:xfrm>
              <a:off x="2621400" y="2703000"/>
              <a:ext cx="1971000" cy="1363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2"/>
            <p:cNvSpPr txBox="1"/>
            <p:nvPr/>
          </p:nvSpPr>
          <p:spPr>
            <a:xfrm>
              <a:off x="2571304" y="2642026"/>
              <a:ext cx="418500" cy="41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66666"/>
                  </a:solidFill>
                </a:rPr>
                <a:t>S</a:t>
              </a:r>
              <a:endParaRPr sz="1800">
                <a:solidFill>
                  <a:srgbClr val="666666"/>
                </a:solidFill>
              </a:endParaRPr>
            </a:p>
          </p:txBody>
        </p:sp>
        <p:sp>
          <p:nvSpPr>
            <p:cNvPr id="222" name="Google Shape;222;p32"/>
            <p:cNvSpPr/>
            <p:nvPr/>
          </p:nvSpPr>
          <p:spPr>
            <a:xfrm>
              <a:off x="2873100" y="3000000"/>
              <a:ext cx="891000" cy="904500"/>
            </a:xfrm>
            <a:prstGeom prst="ellipse">
              <a:avLst/>
            </a:prstGeom>
            <a:solidFill>
              <a:srgbClr val="666666"/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9900"/>
                </a:highlight>
              </a:endParaRPr>
            </a:p>
          </p:txBody>
        </p:sp>
        <p:sp>
          <p:nvSpPr>
            <p:cNvPr id="223" name="Google Shape;223;p32"/>
            <p:cNvSpPr txBox="1"/>
            <p:nvPr/>
          </p:nvSpPr>
          <p:spPr>
            <a:xfrm>
              <a:off x="2995800" y="3381000"/>
              <a:ext cx="418500" cy="41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0000"/>
                  </a:solidFill>
                </a:rPr>
                <a:t>A</a:t>
              </a:r>
              <a:endParaRPr sz="1800" b="1">
                <a:solidFill>
                  <a:srgbClr val="FF0000"/>
                </a:solidFill>
              </a:endParaRPr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3502800" y="3000000"/>
              <a:ext cx="891000" cy="904500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9900"/>
                </a:highlight>
              </a:endParaRPr>
            </a:p>
          </p:txBody>
        </p:sp>
        <p:sp>
          <p:nvSpPr>
            <p:cNvPr id="225" name="Google Shape;225;p32"/>
            <p:cNvSpPr txBox="1"/>
            <p:nvPr/>
          </p:nvSpPr>
          <p:spPr>
            <a:xfrm>
              <a:off x="3910200" y="3381000"/>
              <a:ext cx="418500" cy="41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00FF"/>
                  </a:solidFill>
                </a:rPr>
                <a:t>B</a:t>
              </a:r>
              <a:endParaRPr sz="1800" b="1">
                <a:solidFill>
                  <a:srgbClr val="0000FF"/>
                </a:solidFill>
              </a:endParaRPr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2873100" y="2990850"/>
              <a:ext cx="891000" cy="9045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9900"/>
                </a:highlight>
              </a:endParaRPr>
            </a:p>
          </p:txBody>
        </p:sp>
      </p:grpSp>
      <p:sp>
        <p:nvSpPr>
          <p:cNvPr id="227" name="Google Shape;227;p32"/>
          <p:cNvSpPr txBox="1"/>
          <p:nvPr/>
        </p:nvSpPr>
        <p:spPr>
          <a:xfrm>
            <a:off x="5159400" y="2919000"/>
            <a:ext cx="14508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 A\B</a:t>
            </a:r>
            <a:endParaRPr sz="1800"/>
          </a:p>
        </p:txBody>
      </p:sp>
      <p:sp>
        <p:nvSpPr>
          <p:cNvPr id="228" name="Google Shape;228;p32"/>
          <p:cNvSpPr/>
          <p:nvPr/>
        </p:nvSpPr>
        <p:spPr>
          <a:xfrm>
            <a:off x="4936200" y="3004800"/>
            <a:ext cx="285300" cy="2652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body" idx="1"/>
          </p:nvPr>
        </p:nvSpPr>
        <p:spPr>
          <a:xfrm>
            <a:off x="457200" y="1223950"/>
            <a:ext cx="7953600" cy="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lang="en" sz="1900"/>
              <a:t>How do you interpret event A\B?</a:t>
            </a:r>
            <a:endParaRPr sz="1900"/>
          </a:p>
          <a:p>
            <a:pPr marL="0" lvl="0" indent="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234" name="Google Shape;234;p33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Probability - set theory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35" name="Google Shape;235;p33"/>
          <p:cNvGrpSpPr/>
          <p:nvPr/>
        </p:nvGrpSpPr>
        <p:grpSpPr>
          <a:xfrm>
            <a:off x="1835970" y="2160490"/>
            <a:ext cx="2756376" cy="1905955"/>
            <a:chOff x="2571300" y="2642019"/>
            <a:chExt cx="2021100" cy="1424481"/>
          </a:xfrm>
        </p:grpSpPr>
        <p:sp>
          <p:nvSpPr>
            <p:cNvPr id="236" name="Google Shape;236;p33"/>
            <p:cNvSpPr/>
            <p:nvPr/>
          </p:nvSpPr>
          <p:spPr>
            <a:xfrm>
              <a:off x="2621400" y="2703000"/>
              <a:ext cx="1971000" cy="1363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3"/>
            <p:cNvSpPr txBox="1"/>
            <p:nvPr/>
          </p:nvSpPr>
          <p:spPr>
            <a:xfrm>
              <a:off x="2571300" y="2642019"/>
              <a:ext cx="418500" cy="41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66666"/>
                  </a:solidFill>
                </a:rPr>
                <a:t>S</a:t>
              </a:r>
              <a:endParaRPr sz="1800">
                <a:solidFill>
                  <a:srgbClr val="666666"/>
                </a:solidFill>
              </a:endParaRPr>
            </a:p>
          </p:txBody>
        </p:sp>
        <p:sp>
          <p:nvSpPr>
            <p:cNvPr id="238" name="Google Shape;238;p33"/>
            <p:cNvSpPr/>
            <p:nvPr/>
          </p:nvSpPr>
          <p:spPr>
            <a:xfrm>
              <a:off x="2873100" y="3000000"/>
              <a:ext cx="891000" cy="904500"/>
            </a:xfrm>
            <a:prstGeom prst="ellipse">
              <a:avLst/>
            </a:prstGeom>
            <a:solidFill>
              <a:srgbClr val="666666"/>
            </a:solidFill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9900"/>
                </a:highlight>
              </a:endParaRPr>
            </a:p>
          </p:txBody>
        </p:sp>
        <p:sp>
          <p:nvSpPr>
            <p:cNvPr id="239" name="Google Shape;239;p33"/>
            <p:cNvSpPr txBox="1"/>
            <p:nvPr/>
          </p:nvSpPr>
          <p:spPr>
            <a:xfrm>
              <a:off x="2995800" y="3381000"/>
              <a:ext cx="418500" cy="41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FF0000"/>
                  </a:solidFill>
                </a:rPr>
                <a:t>A</a:t>
              </a:r>
              <a:endParaRPr sz="1800" b="1">
                <a:solidFill>
                  <a:srgbClr val="FF0000"/>
                </a:solidFill>
              </a:endParaRPr>
            </a:p>
          </p:txBody>
        </p:sp>
        <p:sp>
          <p:nvSpPr>
            <p:cNvPr id="240" name="Google Shape;240;p33"/>
            <p:cNvSpPr/>
            <p:nvPr/>
          </p:nvSpPr>
          <p:spPr>
            <a:xfrm>
              <a:off x="3502800" y="3000000"/>
              <a:ext cx="891000" cy="904500"/>
            </a:xfrm>
            <a:prstGeom prst="ellipse">
              <a:avLst/>
            </a:prstGeom>
            <a:solidFill>
              <a:srgbClr val="CCCCCC"/>
            </a:solidFill>
            <a:ln w="2857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9900"/>
                </a:highlight>
              </a:endParaRPr>
            </a:p>
          </p:txBody>
        </p:sp>
        <p:sp>
          <p:nvSpPr>
            <p:cNvPr id="241" name="Google Shape;241;p33"/>
            <p:cNvSpPr txBox="1"/>
            <p:nvPr/>
          </p:nvSpPr>
          <p:spPr>
            <a:xfrm>
              <a:off x="3910200" y="3381000"/>
              <a:ext cx="418500" cy="41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rgbClr val="0000FF"/>
                  </a:solidFill>
                </a:rPr>
                <a:t>B</a:t>
              </a:r>
              <a:endParaRPr sz="1800" b="1">
                <a:solidFill>
                  <a:srgbClr val="0000FF"/>
                </a:solidFill>
              </a:endParaRPr>
            </a:p>
          </p:txBody>
        </p:sp>
        <p:sp>
          <p:nvSpPr>
            <p:cNvPr id="242" name="Google Shape;242;p33"/>
            <p:cNvSpPr/>
            <p:nvPr/>
          </p:nvSpPr>
          <p:spPr>
            <a:xfrm>
              <a:off x="2873100" y="2990850"/>
              <a:ext cx="891000" cy="904500"/>
            </a:xfrm>
            <a:prstGeom prst="ellipse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9900"/>
                </a:highlight>
              </a:endParaRPr>
            </a:p>
          </p:txBody>
        </p:sp>
      </p:grpSp>
      <p:sp>
        <p:nvSpPr>
          <p:cNvPr id="243" name="Google Shape;243;p33"/>
          <p:cNvSpPr txBox="1"/>
          <p:nvPr/>
        </p:nvSpPr>
        <p:spPr>
          <a:xfrm>
            <a:off x="5159400" y="2919000"/>
            <a:ext cx="14508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= A\B</a:t>
            </a:r>
            <a:endParaRPr sz="1800"/>
          </a:p>
        </p:txBody>
      </p:sp>
      <p:sp>
        <p:nvSpPr>
          <p:cNvPr id="244" name="Google Shape;244;p33"/>
          <p:cNvSpPr/>
          <p:nvPr/>
        </p:nvSpPr>
        <p:spPr>
          <a:xfrm>
            <a:off x="4936200" y="3004800"/>
            <a:ext cx="285300" cy="2652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3"/>
          <p:cNvSpPr txBox="1"/>
          <p:nvPr/>
        </p:nvSpPr>
        <p:spPr>
          <a:xfrm>
            <a:off x="985500" y="4995000"/>
            <a:ext cx="61830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>
                <a:solidFill>
                  <a:srgbClr val="FF9900"/>
                </a:solidFill>
              </a:rPr>
              <a:t>Event A happens while B does not happen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Disjoint and non-disjoint events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51" name="Google Shape;251;p34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21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 i="1" dirty="0">
                <a:solidFill>
                  <a:schemeClr val="accent1"/>
                </a:solidFill>
              </a:rPr>
              <a:t>Disjoint (mutually exclusive) events</a:t>
            </a:r>
            <a:r>
              <a:rPr lang="en" sz="2100" dirty="0">
                <a:solidFill>
                  <a:schemeClr val="accent1"/>
                </a:solidFill>
              </a:rPr>
              <a:t>:</a:t>
            </a:r>
            <a:r>
              <a:rPr lang="en" sz="2100" dirty="0">
                <a:solidFill>
                  <a:srgbClr val="000000"/>
                </a:solidFill>
              </a:rPr>
              <a:t> Cannot happen at the same time.</a:t>
            </a:r>
            <a:endParaRPr sz="2100" dirty="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 dirty="0">
                <a:solidFill>
                  <a:srgbClr val="000000"/>
                </a:solidFill>
              </a:rPr>
              <a:t>The outcome of a single coin toss cannot be a head and</a:t>
            </a:r>
            <a:br>
              <a:rPr lang="en" sz="2100" dirty="0">
                <a:solidFill>
                  <a:srgbClr val="000000"/>
                </a:solidFill>
              </a:rPr>
            </a:br>
            <a:r>
              <a:rPr lang="en" sz="2100" dirty="0">
                <a:solidFill>
                  <a:srgbClr val="000000"/>
                </a:solidFill>
              </a:rPr>
              <a:t>a tail.</a:t>
            </a:r>
            <a:endParaRPr sz="2100" dirty="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 dirty="0">
                <a:solidFill>
                  <a:srgbClr val="000000"/>
                </a:solidFill>
              </a:rPr>
              <a:t>A student both cannot fail and pass a class.</a:t>
            </a:r>
            <a:endParaRPr sz="2100" dirty="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 dirty="0">
                <a:solidFill>
                  <a:srgbClr val="000000"/>
                </a:solidFill>
              </a:rPr>
              <a:t>A single card drawn from a deck cannot be an ace and</a:t>
            </a:r>
            <a:br>
              <a:rPr lang="en" sz="2100" dirty="0">
                <a:solidFill>
                  <a:srgbClr val="000000"/>
                </a:solidFill>
              </a:rPr>
            </a:br>
            <a:r>
              <a:rPr lang="en" sz="2100" dirty="0">
                <a:solidFill>
                  <a:srgbClr val="000000"/>
                </a:solidFill>
              </a:rPr>
              <a:t>a queen.</a:t>
            </a: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000000"/>
                </a:solidFill>
              </a:rPr>
              <a:t>Two events A and B are disjoint if A</a:t>
            </a:r>
            <a:r>
              <a:rPr lang="en" sz="2100" b="1" dirty="0"/>
              <a:t>⋂B = ∅</a:t>
            </a:r>
            <a:endParaRPr sz="2100" b="1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Disjoint and non-disjoint outcomes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7" name="Google Shape;257;p35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21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100" i="1">
                <a:solidFill>
                  <a:schemeClr val="accent1"/>
                </a:solidFill>
              </a:rPr>
              <a:t>Disjoint (mutually exclusive) events</a:t>
            </a:r>
            <a:r>
              <a:rPr lang="en" sz="2100">
                <a:solidFill>
                  <a:schemeClr val="accent1"/>
                </a:solidFill>
              </a:rPr>
              <a:t>:</a:t>
            </a:r>
            <a:r>
              <a:rPr lang="en" sz="2100">
                <a:solidFill>
                  <a:srgbClr val="000000"/>
                </a:solidFill>
              </a:rPr>
              <a:t> Cannot happen at the same time.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The outcome of a single coin toss cannot be a head and</a:t>
            </a:r>
            <a:br>
              <a:rPr lang="en" sz="2100">
                <a:solidFill>
                  <a:srgbClr val="000000"/>
                </a:solidFill>
              </a:rPr>
            </a:br>
            <a:r>
              <a:rPr lang="en" sz="2100">
                <a:solidFill>
                  <a:srgbClr val="000000"/>
                </a:solidFill>
              </a:rPr>
              <a:t>a tail.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A student both cannot fail and pass a class.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A single card drawn from a deck cannot be an ace and</a:t>
            </a:r>
            <a:br>
              <a:rPr lang="en" sz="2100">
                <a:solidFill>
                  <a:srgbClr val="000000"/>
                </a:solidFill>
              </a:rPr>
            </a:br>
            <a:r>
              <a:rPr lang="en" sz="2100">
                <a:solidFill>
                  <a:srgbClr val="000000"/>
                </a:solidFill>
              </a:rPr>
              <a:t>a queen.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000000"/>
                </a:solidFill>
              </a:rPr>
              <a:t>Two events A and B are disjoint if A</a:t>
            </a:r>
            <a:r>
              <a:rPr lang="en" sz="2100" b="1"/>
              <a:t>⋂B = ∅</a:t>
            </a:r>
            <a:endParaRPr sz="2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If A⋂B ≠ ∅ it means that A and B are </a:t>
            </a:r>
            <a:r>
              <a:rPr lang="en" sz="2000" i="1">
                <a:solidFill>
                  <a:schemeClr val="accent1"/>
                </a:solidFill>
              </a:rPr>
              <a:t>non-disjoint events</a:t>
            </a:r>
            <a:r>
              <a:rPr lang="en" sz="2100"/>
              <a:t>, i.e., they can happen together:</a:t>
            </a:r>
            <a:endParaRPr sz="2100"/>
          </a:p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student can get an A in Stats and A in Econ in the same semester.</a:t>
            </a:r>
            <a:endParaRPr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457200" y="6011250"/>
            <a:ext cx="79536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Figure from </a:t>
            </a:r>
            <a:r>
              <a:rPr lang="en" sz="1500" i="1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http://www.milefoot.com/math/discrete/counting/cardfreq.htm</a:t>
            </a:r>
            <a:endParaRPr sz="1500" i="1">
              <a:solidFill>
                <a:srgbClr val="000000"/>
              </a:solidFill>
            </a:endParaRPr>
          </a:p>
        </p:txBody>
      </p:sp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Union of disjoint events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4" name="Google Shape;264;p36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21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What is the probability of drawing a jack or a queen from a well shuffled full deck?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265" name="Google Shape;26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159" y="2184875"/>
            <a:ext cx="6717816" cy="277198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6"/>
          <p:cNvSpPr/>
          <p:nvPr/>
        </p:nvSpPr>
        <p:spPr>
          <a:xfrm>
            <a:off x="6358500" y="2133000"/>
            <a:ext cx="580500" cy="2823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6"/>
          <p:cNvSpPr/>
          <p:nvPr/>
        </p:nvSpPr>
        <p:spPr>
          <a:xfrm>
            <a:off x="6891900" y="2133000"/>
            <a:ext cx="580500" cy="28239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6"/>
          <p:cNvSpPr txBox="1"/>
          <p:nvPr/>
        </p:nvSpPr>
        <p:spPr>
          <a:xfrm>
            <a:off x="1012500" y="5319000"/>
            <a:ext cx="72225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P(jack or queen) = P(J⋃Q) = P(J) + P(Q) = 4/52 + 4/52 </a:t>
            </a:r>
            <a:endParaRPr sz="2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656300" cy="55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 dirty="0">
                <a:solidFill>
                  <a:srgbClr val="000000"/>
                </a:solidFill>
              </a:rPr>
              <a:t>A </a:t>
            </a:r>
            <a:r>
              <a:rPr lang="en" sz="1900" i="1" dirty="0">
                <a:solidFill>
                  <a:schemeClr val="accent1"/>
                </a:solidFill>
              </a:rPr>
              <a:t>random experiment</a:t>
            </a:r>
            <a:r>
              <a:rPr lang="en" sz="1900" dirty="0">
                <a:solidFill>
                  <a:srgbClr val="000000"/>
                </a:solidFill>
              </a:rPr>
              <a:t> is an experiment in which we know what outcomes could happen, but we don't know which particular outcome will happen.</a:t>
            </a:r>
            <a:endParaRPr sz="1900" dirty="0">
              <a:solidFill>
                <a:srgbClr val="000000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 dirty="0">
                <a:solidFill>
                  <a:srgbClr val="000000"/>
                </a:solidFill>
              </a:rPr>
              <a:t>Examples: coin tosses, die rolls, iTunes shuffle, whether the stock market goes up or down tomorrow, etc.</a:t>
            </a:r>
            <a:endParaRPr sz="1900" dirty="0">
              <a:solidFill>
                <a:srgbClr val="000000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 dirty="0"/>
              <a:t>The set of all possible outcomes of a random process is called Sample space </a:t>
            </a:r>
            <a:r>
              <a:rPr lang="en" sz="1900" dirty="0" err="1"/>
              <a:t>Ω</a:t>
            </a:r>
            <a:r>
              <a:rPr lang="en" sz="1900" dirty="0"/>
              <a:t>.</a:t>
            </a:r>
            <a:endParaRPr sz="1900"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dirty="0"/>
              <a:t>A subset of </a:t>
            </a:r>
            <a:r>
              <a:rPr lang="en" sz="1900" dirty="0" err="1"/>
              <a:t>Ω</a:t>
            </a:r>
            <a:r>
              <a:rPr lang="en" sz="1900" dirty="0"/>
              <a:t> is called </a:t>
            </a:r>
            <a:r>
              <a:rPr lang="en" sz="1900" i="1" dirty="0">
                <a:solidFill>
                  <a:schemeClr val="accent1"/>
                </a:solidFill>
              </a:rPr>
              <a:t>event</a:t>
            </a:r>
            <a:r>
              <a:rPr lang="en" sz="1900" dirty="0"/>
              <a:t>. An event can also be described as a statement about an attribute of the outcome (e.g., the event A:= “the outcome of the die roll is odd” corresponds to the subset {1,3,5} of the sample space </a:t>
            </a:r>
            <a:r>
              <a:rPr lang="en" sz="1900" dirty="0" err="1"/>
              <a:t>Ω</a:t>
            </a:r>
            <a:r>
              <a:rPr lang="en" sz="1900" dirty="0"/>
              <a:t>={1,2,3,4,5,6}.</a:t>
            </a:r>
            <a:endParaRPr sz="1900" dirty="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 dirty="0">
                <a:solidFill>
                  <a:srgbClr val="000000"/>
                </a:solidFill>
              </a:rPr>
              <a:t>We may wish to describe the likelihood of the different possible outcomes of an experiment → We introduce the notion of </a:t>
            </a:r>
            <a:r>
              <a:rPr lang="en" sz="1900" i="1" dirty="0">
                <a:solidFill>
                  <a:schemeClr val="accent1"/>
                </a:solidFill>
              </a:rPr>
              <a:t>probability</a:t>
            </a: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</a:endParaRPr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Random experiment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>
            <a:spLocks noGrp="1"/>
          </p:cNvSpPr>
          <p:nvPr>
            <p:ph type="body" idx="1"/>
          </p:nvPr>
        </p:nvSpPr>
        <p:spPr>
          <a:xfrm>
            <a:off x="457200" y="6011250"/>
            <a:ext cx="79536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Figure from </a:t>
            </a:r>
            <a:r>
              <a:rPr lang="en" sz="1500" i="1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http://www.milefoot.com/math/discrete/counting/cardfreq.htm</a:t>
            </a:r>
            <a:endParaRPr sz="1500" i="1">
              <a:solidFill>
                <a:srgbClr val="000000"/>
              </a:solidFill>
            </a:endParaRPr>
          </a:p>
        </p:txBody>
      </p:sp>
      <p:sp>
        <p:nvSpPr>
          <p:cNvPr id="274" name="Google Shape;274;p3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Union of non-disjoint events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5" name="Google Shape;275;p37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21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What is the probability of drawing a jack or a red card from a well shuffled full deck?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276" name="Google Shape;27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450" y="2029524"/>
            <a:ext cx="6681024" cy="29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>
            <a:spLocks noGrp="1"/>
          </p:cNvSpPr>
          <p:nvPr>
            <p:ph type="body" idx="1"/>
          </p:nvPr>
        </p:nvSpPr>
        <p:spPr>
          <a:xfrm>
            <a:off x="457200" y="6011250"/>
            <a:ext cx="7953600" cy="5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Figure from </a:t>
            </a:r>
            <a:r>
              <a:rPr lang="en" sz="1500" i="1" u="sng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http://www.milefoot.com/math/discrete/counting/cardfreq.htm</a:t>
            </a:r>
            <a:endParaRPr sz="1500" i="1">
              <a:solidFill>
                <a:srgbClr val="000000"/>
              </a:solidFill>
            </a:endParaRPr>
          </a:p>
        </p:txBody>
      </p:sp>
      <p:sp>
        <p:nvSpPr>
          <p:cNvPr id="282" name="Google Shape;282;p38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Union of non-disjoint events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3" name="Google Shape;283;p38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21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What is the probability of drawing a jack or a red card from a well shuffled full deck?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284" name="Google Shape;28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450" y="2029524"/>
            <a:ext cx="6681024" cy="296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5600" y="5006725"/>
            <a:ext cx="5128975" cy="10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1" name="Google Shape;291;p39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50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What is the probability that a student randomly sampled from the 165 considered in the table thinks marijuana should be legalized </a:t>
            </a:r>
            <a:r>
              <a:rPr lang="en" sz="2100" u="sng">
                <a:solidFill>
                  <a:schemeClr val="accent1"/>
                </a:solidFill>
              </a:rPr>
              <a:t>or</a:t>
            </a:r>
            <a:r>
              <a:rPr lang="en" sz="2100">
                <a:solidFill>
                  <a:schemeClr val="accent1"/>
                </a:solidFill>
              </a:rPr>
              <a:t> agrees with his/her parents' political views?</a:t>
            </a:r>
            <a:endParaRPr sz="21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(a) (40 + 36 - 78) / 165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(b) (114 + 118 - 78) / 165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(c) 78 / 165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(d) 78 / 188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(e) 11 / 47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292" name="Google Shape;2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062" y="2706675"/>
            <a:ext cx="5232676" cy="1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98" name="Google Shape;298;p40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50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What is the probability that a student randomly sampled from the 165 considered in the table thinks marijuana should be legalized </a:t>
            </a:r>
            <a:r>
              <a:rPr lang="en" sz="2100" u="sng">
                <a:solidFill>
                  <a:schemeClr val="accent1"/>
                </a:solidFill>
              </a:rPr>
              <a:t>or</a:t>
            </a:r>
            <a:r>
              <a:rPr lang="en" sz="2100">
                <a:solidFill>
                  <a:schemeClr val="accent1"/>
                </a:solidFill>
              </a:rPr>
              <a:t> agrees with his/her parents' political views?</a:t>
            </a:r>
            <a:endParaRPr sz="21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(a) (40 + 36 - 78) / 165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i="1">
                <a:solidFill>
                  <a:srgbClr val="FF9900"/>
                </a:solidFill>
              </a:rPr>
              <a:t>(b) (114 + 118 - 78) / 165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(c) 78 / 165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(d) 78 / 188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(e) 11 / 47</a:t>
            </a:r>
            <a:endParaRPr sz="2100">
              <a:solidFill>
                <a:srgbClr val="000000"/>
              </a:solidFill>
            </a:endParaRPr>
          </a:p>
        </p:txBody>
      </p:sp>
      <p:pic>
        <p:nvPicPr>
          <p:cNvPr id="299" name="Google Shape;29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062" y="2706675"/>
            <a:ext cx="5232676" cy="1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Recap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05" name="Google Shape;305;p41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50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General addition rule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	</a:t>
            </a:r>
            <a:r>
              <a:rPr lang="en" sz="2100" i="1">
                <a:solidFill>
                  <a:srgbClr val="000000"/>
                </a:solidFill>
              </a:rPr>
              <a:t>P(A or B) = P(A) + P(B) - P(A and B)</a:t>
            </a:r>
            <a:endParaRPr sz="2100" i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</a:rPr>
              <a:t>Note:</a:t>
            </a:r>
            <a:r>
              <a:rPr lang="en" sz="2100">
                <a:solidFill>
                  <a:srgbClr val="000000"/>
                </a:solidFill>
              </a:rPr>
              <a:t> For disjoint events </a:t>
            </a:r>
            <a:r>
              <a:rPr lang="en" sz="2100" i="1">
                <a:solidFill>
                  <a:srgbClr val="000000"/>
                </a:solidFill>
              </a:rPr>
              <a:t>P(A and B)</a:t>
            </a:r>
            <a:r>
              <a:rPr lang="en" sz="2100">
                <a:solidFill>
                  <a:srgbClr val="000000"/>
                </a:solidFill>
              </a:rPr>
              <a:t> = 0, so the above formula simplifies to </a:t>
            </a:r>
            <a:r>
              <a:rPr lang="en" sz="2100" i="1">
                <a:solidFill>
                  <a:srgbClr val="000000"/>
                </a:solidFill>
              </a:rPr>
              <a:t>P(A or B) = P(A) + P(B)</a:t>
            </a:r>
            <a:endParaRPr sz="2100" i="1">
              <a:solidFill>
                <a:srgbClr val="000000"/>
              </a:solidFill>
            </a:endParaRPr>
          </a:p>
        </p:txBody>
      </p:sp>
      <p:cxnSp>
        <p:nvCxnSpPr>
          <p:cNvPr id="306" name="Google Shape;306;p41"/>
          <p:cNvCxnSpPr/>
          <p:nvPr/>
        </p:nvCxnSpPr>
        <p:spPr>
          <a:xfrm>
            <a:off x="583100" y="3968600"/>
            <a:ext cx="218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10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Two processes are </a:t>
            </a:r>
            <a:r>
              <a:rPr lang="en" sz="2100" i="1">
                <a:solidFill>
                  <a:schemeClr val="accent1"/>
                </a:solidFill>
              </a:rPr>
              <a:t>independent</a:t>
            </a:r>
            <a:r>
              <a:rPr lang="en" sz="2100" i="1">
                <a:solidFill>
                  <a:srgbClr val="000000"/>
                </a:solidFill>
              </a:rPr>
              <a:t> </a:t>
            </a:r>
            <a:r>
              <a:rPr lang="en" sz="2100">
                <a:solidFill>
                  <a:srgbClr val="000000"/>
                </a:solidFill>
              </a:rPr>
              <a:t>if knowing the outcome of one provides no useful information about the outcome of the other.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312" name="Google Shape;312;p42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Independence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>
            <a:spLocks noGrp="1"/>
          </p:cNvSpPr>
          <p:nvPr>
            <p:ph type="body" idx="1"/>
          </p:nvPr>
        </p:nvSpPr>
        <p:spPr>
          <a:xfrm>
            <a:off x="457200" y="2317450"/>
            <a:ext cx="7953600" cy="3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Knowing that the coin landed on a head on the first toss </a:t>
            </a:r>
            <a:r>
              <a:rPr lang="en" sz="2100" u="sng">
                <a:solidFill>
                  <a:srgbClr val="000000"/>
                </a:solidFill>
              </a:rPr>
              <a:t>does not</a:t>
            </a:r>
            <a:r>
              <a:rPr lang="en" sz="2100">
                <a:solidFill>
                  <a:srgbClr val="000000"/>
                </a:solidFill>
              </a:rPr>
              <a:t> provide any useful information for determining what the coin will land on in the second toss.</a:t>
            </a:r>
            <a:br>
              <a:rPr lang="en" sz="2100">
                <a:solidFill>
                  <a:srgbClr val="000000"/>
                </a:solidFill>
              </a:rPr>
            </a:br>
            <a:r>
              <a:rPr lang="en" sz="2100">
                <a:solidFill>
                  <a:srgbClr val="000000"/>
                </a:solidFill>
              </a:rPr>
              <a:t>&gt;&gt; Outcomes of two tosses of a coin are independent.</a:t>
            </a:r>
            <a:endParaRPr sz="21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</p:txBody>
      </p:sp>
      <p:sp>
        <p:nvSpPr>
          <p:cNvPr id="318" name="Google Shape;318;p43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10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Two experiments are </a:t>
            </a:r>
            <a:r>
              <a:rPr lang="en" sz="2100" i="1">
                <a:solidFill>
                  <a:schemeClr val="accent1"/>
                </a:solidFill>
              </a:rPr>
              <a:t>independent</a:t>
            </a:r>
            <a:r>
              <a:rPr lang="en" sz="2100" i="1">
                <a:solidFill>
                  <a:srgbClr val="000000"/>
                </a:solidFill>
              </a:rPr>
              <a:t> </a:t>
            </a:r>
            <a:r>
              <a:rPr lang="en" sz="2100">
                <a:solidFill>
                  <a:srgbClr val="000000"/>
                </a:solidFill>
              </a:rPr>
              <a:t>if knowing the outcome of one provides no useful information about the outcome of the other.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319" name="Google Shape;319;p43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Independence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>
            <a:spLocks noGrp="1"/>
          </p:cNvSpPr>
          <p:nvPr>
            <p:ph type="body" idx="1"/>
          </p:nvPr>
        </p:nvSpPr>
        <p:spPr>
          <a:xfrm>
            <a:off x="457200" y="2317450"/>
            <a:ext cx="7953600" cy="3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Knowing that the coin landed on a head on the first toss </a:t>
            </a:r>
            <a:r>
              <a:rPr lang="en" sz="2100" u="sng">
                <a:solidFill>
                  <a:srgbClr val="000000"/>
                </a:solidFill>
              </a:rPr>
              <a:t>does not</a:t>
            </a:r>
            <a:r>
              <a:rPr lang="en" sz="2100">
                <a:solidFill>
                  <a:srgbClr val="000000"/>
                </a:solidFill>
              </a:rPr>
              <a:t> provide any useful information for determining what the coin will land on in the second toss.</a:t>
            </a:r>
            <a:br>
              <a:rPr lang="en" sz="2100">
                <a:solidFill>
                  <a:srgbClr val="000000"/>
                </a:solidFill>
              </a:rPr>
            </a:br>
            <a:r>
              <a:rPr lang="en" sz="2100">
                <a:solidFill>
                  <a:srgbClr val="000000"/>
                </a:solidFill>
              </a:rPr>
              <a:t>&gt;&gt; Outcomes of two tosses of a coin are independent.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Knowing that the first card drawn from a deck is an ace </a:t>
            </a:r>
            <a:r>
              <a:rPr lang="en" sz="2100" u="sng">
                <a:solidFill>
                  <a:srgbClr val="000000"/>
                </a:solidFill>
              </a:rPr>
              <a:t>does</a:t>
            </a:r>
            <a:r>
              <a:rPr lang="en" sz="2100">
                <a:solidFill>
                  <a:srgbClr val="000000"/>
                </a:solidFill>
              </a:rPr>
              <a:t> provide useful information for determining the probability of drawing an ace in the second draw.</a:t>
            </a:r>
            <a:br>
              <a:rPr lang="en" sz="2100">
                <a:solidFill>
                  <a:srgbClr val="000000"/>
                </a:solidFill>
              </a:rPr>
            </a:br>
            <a:r>
              <a:rPr lang="en" sz="2100">
                <a:solidFill>
                  <a:srgbClr val="000000"/>
                </a:solidFill>
              </a:rPr>
              <a:t>&gt;&gt; Outcomes of two draws from a deck of cards (without replacement) are dependent.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325" name="Google Shape;325;p44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10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Two experiments are </a:t>
            </a:r>
            <a:r>
              <a:rPr lang="en" sz="2100" i="1">
                <a:solidFill>
                  <a:schemeClr val="accent1"/>
                </a:solidFill>
              </a:rPr>
              <a:t>independent</a:t>
            </a:r>
            <a:r>
              <a:rPr lang="en" sz="2100" i="1">
                <a:solidFill>
                  <a:srgbClr val="000000"/>
                </a:solidFill>
              </a:rPr>
              <a:t> </a:t>
            </a:r>
            <a:r>
              <a:rPr lang="en" sz="2100">
                <a:solidFill>
                  <a:srgbClr val="000000"/>
                </a:solidFill>
              </a:rPr>
              <a:t>if knowing the outcome of one provides no useful information about the outcome of the other.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326" name="Google Shape;326;p44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Independence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2" name="Google Shape;332;p45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1"/>
                </a:solidFill>
              </a:rPr>
              <a:t>Between January 9-12, 2013, SurveyUSA interviewed a random sample of 500 NC residents asking them whether they think widespread gun ownership protects law abiding citizens from crime, or makes society more dangerous. 58% of all respondents said it protects citizens. 67% of  White respondents, 28% of Black respondents, and 64% of Hispanic respondents shared this view. Which of the below is true?</a:t>
            </a:r>
            <a:endParaRPr sz="19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00000"/>
                </a:solidFill>
              </a:rPr>
              <a:t>Opinion on gun ownership and race ethnicity are most likely</a:t>
            </a: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00000"/>
                </a:solidFill>
              </a:rPr>
              <a:t>(a) complementary</a:t>
            </a: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00000"/>
                </a:solidFill>
              </a:rPr>
              <a:t>(b) mutually exclusive</a:t>
            </a: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00000"/>
                </a:solidFill>
              </a:rPr>
              <a:t>(c) independent</a:t>
            </a: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00000"/>
                </a:solidFill>
              </a:rPr>
              <a:t>(d) dependent</a:t>
            </a: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(e) disjoint</a:t>
            </a:r>
            <a:endParaRPr sz="1900" i="1">
              <a:solidFill>
                <a:schemeClr val="accent1"/>
              </a:solidFill>
            </a:endParaRPr>
          </a:p>
        </p:txBody>
      </p:sp>
      <p:sp>
        <p:nvSpPr>
          <p:cNvPr id="333" name="Google Shape;333;p45"/>
          <p:cNvSpPr txBox="1">
            <a:spLocks noGrp="1"/>
          </p:cNvSpPr>
          <p:nvPr>
            <p:ph type="body" idx="1"/>
          </p:nvPr>
        </p:nvSpPr>
        <p:spPr>
          <a:xfrm>
            <a:off x="457200" y="5944228"/>
            <a:ext cx="79536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i="1">
                <a:solidFill>
                  <a:srgbClr val="000000"/>
                </a:solidFill>
              </a:rPr>
              <a:t>http://www.surveyusa.com/client/PollReport.aspx?g=a5f460ef-bba9-484b-8579-1101ea26421b</a:t>
            </a:r>
            <a:endParaRPr sz="1400" i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9" name="Google Shape;339;p46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30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1"/>
                </a:solidFill>
              </a:rPr>
              <a:t>Between January 9-12, 2013, SurveyUSA interviewed a random sample of 500 NC residents asking them whether they think widespread gun ownership protects law abiding citizens from crime, or makes society more dangerous. 58% of all respondents said it protects citizens. 67% of  White respondents, 28% of Black respondents, and 64% of Hispanic respondents shared this view. Which of the below is true?</a:t>
            </a:r>
            <a:endParaRPr sz="19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Opinion on gun ownership and race ethnicity are most likely</a:t>
            </a: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(a) complementary</a:t>
            </a: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(b) mutually exclusive</a:t>
            </a: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(c) independent</a:t>
            </a:r>
            <a:endParaRPr sz="19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i="1">
                <a:solidFill>
                  <a:srgbClr val="FF9900"/>
                </a:solidFill>
              </a:rPr>
              <a:t>(d) dependent</a:t>
            </a:r>
            <a:endParaRPr sz="1900" i="1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(e) disjoint</a:t>
            </a:r>
            <a:endParaRPr sz="1900" i="1">
              <a:solidFill>
                <a:schemeClr val="accent1"/>
              </a:solidFill>
            </a:endParaRPr>
          </a:p>
        </p:txBody>
      </p:sp>
      <p:sp>
        <p:nvSpPr>
          <p:cNvPr id="340" name="Google Shape;340;p46"/>
          <p:cNvSpPr txBox="1">
            <a:spLocks noGrp="1"/>
          </p:cNvSpPr>
          <p:nvPr>
            <p:ph type="body" idx="1"/>
          </p:nvPr>
        </p:nvSpPr>
        <p:spPr>
          <a:xfrm>
            <a:off x="457200" y="5944228"/>
            <a:ext cx="79536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i="1">
                <a:solidFill>
                  <a:srgbClr val="000000"/>
                </a:solidFill>
              </a:rPr>
              <a:t>http://www.surveyusa.com/client/PollReport.aspx?g=a5f460ef-bba9-484b-8579-1101ea26421b</a:t>
            </a:r>
            <a:endParaRPr sz="1400" i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15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Probability is a mathematical concept used to describe uncertain events.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Ther</a:t>
            </a:r>
            <a:r>
              <a:rPr lang="en" sz="1900">
                <a:solidFill>
                  <a:srgbClr val="000000"/>
                </a:solidFill>
              </a:rPr>
              <a:t>e are several possible interpretations of probability but they agree on the mathematical rules probability must follow:</a:t>
            </a:r>
            <a:endParaRPr sz="1900">
              <a:solidFill>
                <a:srgbClr val="000000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" sz="1900">
                <a:solidFill>
                  <a:srgbClr val="000000"/>
                </a:solidFill>
              </a:rPr>
              <a:t>Let P(A) be the probability of event A. It holds,</a:t>
            </a:r>
            <a:endParaRPr sz="1900">
              <a:solidFill>
                <a:srgbClr val="000000"/>
              </a:solidFill>
            </a:endParaRPr>
          </a:p>
          <a:p>
            <a:pPr marL="91440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0 ≤ P(A) ≤ 1</a:t>
            </a:r>
            <a:endParaRPr sz="1900">
              <a:solidFill>
                <a:srgbClr val="000000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" sz="1900">
                <a:solidFill>
                  <a:srgbClr val="000000"/>
                </a:solidFill>
              </a:rPr>
              <a:t>P(A) = 0 means that A cannot happen</a:t>
            </a:r>
            <a:endParaRPr sz="1900">
              <a:solidFill>
                <a:srgbClr val="000000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" sz="1900">
                <a:solidFill>
                  <a:srgbClr val="000000"/>
                </a:solidFill>
              </a:rPr>
              <a:t>P(A) = 1 means that A will certainly happen.</a:t>
            </a:r>
            <a:endParaRPr sz="1900">
              <a:solidFill>
                <a:srgbClr val="000000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" sz="1900">
                <a:solidFill>
                  <a:srgbClr val="000000"/>
                </a:solidFill>
              </a:rPr>
              <a:t>The probability assigned to the set of all possible outcomes </a:t>
            </a:r>
            <a:r>
              <a:rPr lang="en" sz="1900"/>
              <a:t>Ω</a:t>
            </a:r>
            <a:r>
              <a:rPr lang="en" sz="1900">
                <a:solidFill>
                  <a:srgbClr val="000000"/>
                </a:solidFill>
              </a:rPr>
              <a:t> is P(</a:t>
            </a:r>
            <a:r>
              <a:rPr lang="en" sz="1900"/>
              <a:t>Ω) = 1.</a:t>
            </a:r>
            <a:r>
              <a:rPr lang="en" sz="1900">
                <a:solidFill>
                  <a:srgbClr val="000000"/>
                </a:solidFill>
              </a:rPr>
              <a:t> </a:t>
            </a:r>
            <a:endParaRPr sz="1900">
              <a:solidFill>
                <a:srgbClr val="000000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Probability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8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i="1">
                <a:solidFill>
                  <a:srgbClr val="000000"/>
                </a:solidFill>
              </a:rPr>
              <a:t>P(A and B) = P(A) x P(B)</a:t>
            </a:r>
            <a:endParaRPr sz="2100" i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Or more generally, P(A</a:t>
            </a:r>
            <a:r>
              <a:rPr lang="en" sz="2100" baseline="-25000">
                <a:solidFill>
                  <a:srgbClr val="000000"/>
                </a:solidFill>
              </a:rPr>
              <a:t>1</a:t>
            </a:r>
            <a:r>
              <a:rPr lang="en" sz="2100">
                <a:solidFill>
                  <a:srgbClr val="000000"/>
                </a:solidFill>
              </a:rPr>
              <a:t> and </a:t>
            </a:r>
            <a:r>
              <a:rPr lang="en" sz="2100"/>
              <a:t>A</a:t>
            </a:r>
            <a:r>
              <a:rPr lang="en" sz="2100" baseline="-25000"/>
              <a:t>2</a:t>
            </a:r>
            <a:r>
              <a:rPr lang="en" sz="2100">
                <a:solidFill>
                  <a:srgbClr val="000000"/>
                </a:solidFill>
              </a:rPr>
              <a:t>  … and A</a:t>
            </a:r>
            <a:r>
              <a:rPr lang="en" sz="2100" baseline="-25000">
                <a:solidFill>
                  <a:srgbClr val="000000"/>
                </a:solidFill>
              </a:rPr>
              <a:t>k</a:t>
            </a:r>
            <a:r>
              <a:rPr lang="en" sz="2100">
                <a:solidFill>
                  <a:srgbClr val="000000"/>
                </a:solidFill>
              </a:rPr>
              <a:t>) = P(A</a:t>
            </a:r>
            <a:r>
              <a:rPr lang="en" sz="2100" baseline="-25000">
                <a:solidFill>
                  <a:srgbClr val="000000"/>
                </a:solidFill>
              </a:rPr>
              <a:t>1</a:t>
            </a:r>
            <a:r>
              <a:rPr lang="en" sz="2100">
                <a:solidFill>
                  <a:srgbClr val="000000"/>
                </a:solidFill>
              </a:rPr>
              <a:t>)P(</a:t>
            </a:r>
            <a:r>
              <a:rPr lang="en" sz="2100"/>
              <a:t>A</a:t>
            </a:r>
            <a:r>
              <a:rPr lang="en" sz="2100" baseline="-25000"/>
              <a:t>2</a:t>
            </a:r>
            <a:r>
              <a:rPr lang="en" sz="2100">
                <a:solidFill>
                  <a:srgbClr val="000000"/>
                </a:solidFill>
              </a:rPr>
              <a:t>)…P(A</a:t>
            </a:r>
            <a:r>
              <a:rPr lang="en" sz="2100" baseline="-25000">
                <a:solidFill>
                  <a:srgbClr val="000000"/>
                </a:solidFill>
              </a:rPr>
              <a:t>k</a:t>
            </a:r>
            <a:r>
              <a:rPr lang="en" sz="2100">
                <a:solidFill>
                  <a:srgbClr val="000000"/>
                </a:solidFill>
              </a:rPr>
              <a:t>)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346" name="Google Shape;346;p47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Product rule for independent events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11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i="1">
                <a:solidFill>
                  <a:srgbClr val="000000"/>
                </a:solidFill>
              </a:rPr>
              <a:t>P(A and B) = P(A) x P(B)</a:t>
            </a:r>
            <a:endParaRPr sz="2100" i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Or more generally, P(A</a:t>
            </a:r>
            <a:r>
              <a:rPr lang="en" sz="2100" baseline="-25000">
                <a:solidFill>
                  <a:srgbClr val="000000"/>
                </a:solidFill>
              </a:rPr>
              <a:t>1</a:t>
            </a:r>
            <a:r>
              <a:rPr lang="en" sz="2100">
                <a:solidFill>
                  <a:srgbClr val="000000"/>
                </a:solidFill>
              </a:rPr>
              <a:t> and </a:t>
            </a:r>
            <a:r>
              <a:rPr lang="en" sz="2100"/>
              <a:t>A</a:t>
            </a:r>
            <a:r>
              <a:rPr lang="en" sz="2100" baseline="-25000"/>
              <a:t>2</a:t>
            </a:r>
            <a:r>
              <a:rPr lang="en" sz="2100">
                <a:solidFill>
                  <a:srgbClr val="000000"/>
                </a:solidFill>
              </a:rPr>
              <a:t>  … and A</a:t>
            </a:r>
            <a:r>
              <a:rPr lang="en" sz="2100" baseline="-25000">
                <a:solidFill>
                  <a:srgbClr val="000000"/>
                </a:solidFill>
              </a:rPr>
              <a:t>k</a:t>
            </a:r>
            <a:r>
              <a:rPr lang="en" sz="2100">
                <a:solidFill>
                  <a:srgbClr val="000000"/>
                </a:solidFill>
              </a:rPr>
              <a:t>) = P(A</a:t>
            </a:r>
            <a:r>
              <a:rPr lang="en" sz="2100" baseline="-25000">
                <a:solidFill>
                  <a:srgbClr val="000000"/>
                </a:solidFill>
              </a:rPr>
              <a:t>1</a:t>
            </a:r>
            <a:r>
              <a:rPr lang="en" sz="2100">
                <a:solidFill>
                  <a:srgbClr val="000000"/>
                </a:solidFill>
              </a:rPr>
              <a:t>)P(</a:t>
            </a:r>
            <a:r>
              <a:rPr lang="en" sz="2100"/>
              <a:t>A</a:t>
            </a:r>
            <a:r>
              <a:rPr lang="en" sz="2100" baseline="-25000"/>
              <a:t>2</a:t>
            </a:r>
            <a:r>
              <a:rPr lang="en" sz="2100">
                <a:solidFill>
                  <a:srgbClr val="000000"/>
                </a:solidFill>
              </a:rPr>
              <a:t>)…P(A</a:t>
            </a:r>
            <a:r>
              <a:rPr lang="en" sz="2100" baseline="-25000">
                <a:solidFill>
                  <a:srgbClr val="000000"/>
                </a:solidFill>
              </a:rPr>
              <a:t>k</a:t>
            </a:r>
            <a:r>
              <a:rPr lang="en" sz="2100">
                <a:solidFill>
                  <a:srgbClr val="000000"/>
                </a:solidFill>
              </a:rPr>
              <a:t>)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352" name="Google Shape;352;p48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Product rule for independent events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53" name="Google Shape;353;p48"/>
          <p:cNvSpPr txBox="1">
            <a:spLocks noGrp="1"/>
          </p:cNvSpPr>
          <p:nvPr>
            <p:ph type="body" idx="1"/>
          </p:nvPr>
        </p:nvSpPr>
        <p:spPr>
          <a:xfrm>
            <a:off x="457200" y="2407550"/>
            <a:ext cx="7953600" cy="8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You toss a coin twice, what is the probability of getting two tails</a:t>
            </a:r>
            <a:br>
              <a:rPr lang="en" sz="2100">
                <a:solidFill>
                  <a:schemeClr val="accent1"/>
                </a:solidFill>
              </a:rPr>
            </a:br>
            <a:r>
              <a:rPr lang="en" sz="2100">
                <a:solidFill>
                  <a:schemeClr val="accent1"/>
                </a:solidFill>
              </a:rPr>
              <a:t>in a row?</a:t>
            </a:r>
            <a:endParaRPr sz="2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8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i="1">
                <a:solidFill>
                  <a:srgbClr val="000000"/>
                </a:solidFill>
              </a:rPr>
              <a:t>P(A and B) = P(A) x P(B)</a:t>
            </a:r>
            <a:endParaRPr sz="2100" i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Or more generally, P(A</a:t>
            </a:r>
            <a:r>
              <a:rPr lang="en" sz="2100" baseline="-25000">
                <a:solidFill>
                  <a:srgbClr val="000000"/>
                </a:solidFill>
              </a:rPr>
              <a:t>1</a:t>
            </a:r>
            <a:r>
              <a:rPr lang="en" sz="2100">
                <a:solidFill>
                  <a:srgbClr val="000000"/>
                </a:solidFill>
              </a:rPr>
              <a:t> and </a:t>
            </a:r>
            <a:r>
              <a:rPr lang="en" sz="2100"/>
              <a:t>A</a:t>
            </a:r>
            <a:r>
              <a:rPr lang="en" sz="2100" baseline="-25000"/>
              <a:t>2</a:t>
            </a:r>
            <a:r>
              <a:rPr lang="en" sz="2100">
                <a:solidFill>
                  <a:srgbClr val="000000"/>
                </a:solidFill>
              </a:rPr>
              <a:t>  … and A</a:t>
            </a:r>
            <a:r>
              <a:rPr lang="en" sz="2100" baseline="-25000">
                <a:solidFill>
                  <a:srgbClr val="000000"/>
                </a:solidFill>
              </a:rPr>
              <a:t>k</a:t>
            </a:r>
            <a:r>
              <a:rPr lang="en" sz="2100">
                <a:solidFill>
                  <a:srgbClr val="000000"/>
                </a:solidFill>
              </a:rPr>
              <a:t>) = P(A</a:t>
            </a:r>
            <a:r>
              <a:rPr lang="en" sz="2100" baseline="-25000">
                <a:solidFill>
                  <a:srgbClr val="000000"/>
                </a:solidFill>
              </a:rPr>
              <a:t>1</a:t>
            </a:r>
            <a:r>
              <a:rPr lang="en" sz="2100">
                <a:solidFill>
                  <a:srgbClr val="000000"/>
                </a:solidFill>
              </a:rPr>
              <a:t>)P(</a:t>
            </a:r>
            <a:r>
              <a:rPr lang="en" sz="2100"/>
              <a:t>A</a:t>
            </a:r>
            <a:r>
              <a:rPr lang="en" sz="2100" baseline="-25000"/>
              <a:t>2</a:t>
            </a:r>
            <a:r>
              <a:rPr lang="en" sz="2100">
                <a:solidFill>
                  <a:srgbClr val="000000"/>
                </a:solidFill>
              </a:rPr>
              <a:t>)…P(A</a:t>
            </a:r>
            <a:r>
              <a:rPr lang="en" sz="2100" baseline="-25000">
                <a:solidFill>
                  <a:srgbClr val="000000"/>
                </a:solidFill>
              </a:rPr>
              <a:t>k</a:t>
            </a:r>
            <a:r>
              <a:rPr lang="en" sz="2100">
                <a:solidFill>
                  <a:srgbClr val="000000"/>
                </a:solidFill>
              </a:rPr>
              <a:t>)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Product rule for independent events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60" name="Google Shape;360;p49"/>
          <p:cNvSpPr txBox="1">
            <a:spLocks noGrp="1"/>
          </p:cNvSpPr>
          <p:nvPr>
            <p:ph type="body" idx="1"/>
          </p:nvPr>
        </p:nvSpPr>
        <p:spPr>
          <a:xfrm>
            <a:off x="457200" y="2407550"/>
            <a:ext cx="7953600" cy="8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You toss a coin twice, what is the probability of getting two tails</a:t>
            </a:r>
            <a:br>
              <a:rPr lang="en" sz="2100">
                <a:solidFill>
                  <a:schemeClr val="accent1"/>
                </a:solidFill>
              </a:rPr>
            </a:br>
            <a:r>
              <a:rPr lang="en" sz="2100">
                <a:solidFill>
                  <a:schemeClr val="accent1"/>
                </a:solidFill>
              </a:rPr>
              <a:t>in a row?</a:t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361" name="Google Shape;361;p49"/>
          <p:cNvSpPr txBox="1"/>
          <p:nvPr/>
        </p:nvSpPr>
        <p:spPr>
          <a:xfrm>
            <a:off x="1484250" y="4306650"/>
            <a:ext cx="58995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 i="1">
                <a:solidFill>
                  <a:schemeClr val="dk1"/>
                </a:solidFill>
              </a:rPr>
              <a:t>P(T on the first toss) x P(T on the second toss) </a:t>
            </a:r>
            <a:r>
              <a:rPr lang="en" sz="2100">
                <a:solidFill>
                  <a:schemeClr val="dk1"/>
                </a:solidFill>
              </a:rPr>
              <a:t>= ½ x ½ =¼ 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953600" cy="32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Let’s consider the process of tossing a coin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Ω = {</a:t>
            </a:r>
            <a:r>
              <a:rPr lang="en" sz="1900" i="1"/>
              <a:t>head</a:t>
            </a:r>
            <a:r>
              <a:rPr lang="en" sz="1900"/>
              <a:t>, </a:t>
            </a:r>
            <a:r>
              <a:rPr lang="en" sz="1900" i="1"/>
              <a:t>tail</a:t>
            </a:r>
            <a:r>
              <a:rPr lang="en" sz="1900"/>
              <a:t>}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Consider the two events A = ‘</a:t>
            </a:r>
            <a:r>
              <a:rPr lang="en" sz="1900" i="1"/>
              <a:t>tail </a:t>
            </a:r>
            <a:r>
              <a:rPr lang="en" sz="1900"/>
              <a:t>at the next die roll’, and B = ‘</a:t>
            </a:r>
            <a:r>
              <a:rPr lang="en" sz="1900" i="1"/>
              <a:t>head </a:t>
            </a:r>
            <a:r>
              <a:rPr lang="en" sz="1900"/>
              <a:t>at the next die roll’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For a fair coin P(A) = P(B) = 0.5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P(A and B) = 0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P(A or B) = P(𝛺) = 1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Probability - example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19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If </a:t>
            </a:r>
            <a:r>
              <a:rPr lang="en" sz="1900"/>
              <a:t>Ω is finite (i.e., the random experiment has a finite number of possible outcomes) we can define the </a:t>
            </a:r>
            <a:r>
              <a:rPr lang="en" sz="2100">
                <a:solidFill>
                  <a:srgbClr val="000000"/>
                </a:solidFill>
              </a:rPr>
              <a:t>function p(ω): </a:t>
            </a:r>
            <a:r>
              <a:rPr lang="en" sz="1900"/>
              <a:t>Ω </a:t>
            </a:r>
            <a:r>
              <a:rPr lang="en" sz="2100">
                <a:solidFill>
                  <a:srgbClr val="000000"/>
                </a:solidFill>
              </a:rPr>
              <a:t>→ [0,1] which assigns to all possible outcome its probability. </a:t>
            </a: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We call such function discrete </a:t>
            </a:r>
            <a:r>
              <a:rPr lang="en" sz="2100" i="1">
                <a:solidFill>
                  <a:schemeClr val="accent1"/>
                </a:solidFill>
              </a:rPr>
              <a:t>distribution function </a:t>
            </a:r>
            <a:r>
              <a:rPr lang="en" sz="1900"/>
              <a:t>or</a:t>
            </a:r>
            <a:r>
              <a:rPr lang="en" sz="2100" i="1">
                <a:solidFill>
                  <a:schemeClr val="accent1"/>
                </a:solidFill>
              </a:rPr>
              <a:t> probability mass function </a:t>
            </a:r>
            <a:r>
              <a:rPr lang="en" sz="2100">
                <a:solidFill>
                  <a:schemeClr val="accent1"/>
                </a:solidFill>
              </a:rPr>
              <a:t>(pmf)</a:t>
            </a:r>
            <a:r>
              <a:rPr lang="en" sz="2100">
                <a:solidFill>
                  <a:srgbClr val="000000"/>
                </a:solidFill>
              </a:rPr>
              <a:t> over </a:t>
            </a:r>
            <a:r>
              <a:rPr lang="en" sz="1900"/>
              <a:t>Ω. </a:t>
            </a:r>
            <a:endParaRPr sz="21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10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The pmf satisfies the following contraint:</a:t>
            </a:r>
            <a:endParaRPr sz="2100">
              <a:solidFill>
                <a:srgbClr val="000000"/>
              </a:solidFill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" sz="2100">
                <a:solidFill>
                  <a:srgbClr val="000000"/>
                </a:solidFill>
              </a:rPr>
              <a:t>non negativity: p(</a:t>
            </a:r>
            <a:r>
              <a:rPr lang="en" sz="2100"/>
              <a:t>ω)≥0</a:t>
            </a:r>
            <a:r>
              <a:rPr lang="en" sz="2100">
                <a:solidFill>
                  <a:srgbClr val="000000"/>
                </a:solidFill>
              </a:rPr>
              <a:t> </a:t>
            </a:r>
            <a:endParaRPr sz="2100">
              <a:solidFill>
                <a:srgbClr val="000000"/>
              </a:solidFill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" sz="2100" i="1">
                <a:solidFill>
                  <a:schemeClr val="accent1"/>
                </a:solidFill>
              </a:rPr>
              <a:t>normalization</a:t>
            </a:r>
            <a:r>
              <a:rPr lang="en" sz="2100"/>
              <a:t>:</a:t>
            </a:r>
            <a:endParaRPr sz="2100">
              <a:solidFill>
                <a:srgbClr val="000000"/>
              </a:solidFill>
            </a:endParaRPr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Distribution function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2" name="Google Shape;52;p12" descr="\sum_{\omega \in \Omega} p(\omega) = 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950" y="5344800"/>
            <a:ext cx="175260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6223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1"/>
                </a:solidFill>
              </a:rPr>
              <a:t>Probabilities from thought experiments </a:t>
            </a:r>
            <a:endParaRPr sz="3500">
              <a:solidFill>
                <a:schemeClr val="accent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64300" y="1221775"/>
            <a:ext cx="8015400" cy="45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Sometimes the probability of a event can be derived theoretically given some assumptions.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Examples: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 the case of a fair coin, we assume (since it is fair) that the probability of head is the same as the probability of tail: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P(H) = P(T)</a:t>
            </a:r>
            <a:r>
              <a:rPr lang="en" sz="1800"/>
              <a:t>. Since head and tail are the only two possible outcomes, i.e., </a:t>
            </a:r>
            <a:r>
              <a:rPr lang="en" sz="1900">
                <a:solidFill>
                  <a:schemeClr val="dk1"/>
                </a:solidFill>
              </a:rPr>
              <a:t>Ω</a:t>
            </a:r>
            <a:r>
              <a:rPr lang="en" sz="1800"/>
              <a:t> = {H, T}, it also hold: P(H) + P(T) = 1.</a:t>
            </a:r>
            <a:br>
              <a:rPr lang="en" sz="1800"/>
            </a:br>
            <a:r>
              <a:rPr lang="en" sz="1800"/>
              <a:t>Then, P(H) = P(T) = 0.5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we random sample from a population and assume each individual has the same probability of being sampled, the probability of an event (e.g., the event A:= “the individual is taller than 1.7m”) is equal to the relative frequency of the individuals satisfying the proposition.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general, given a set of </a:t>
            </a:r>
            <a:r>
              <a:rPr lang="en" sz="1800" i="1">
                <a:solidFill>
                  <a:schemeClr val="accent1"/>
                </a:solidFill>
              </a:rPr>
              <a:t>n </a:t>
            </a:r>
            <a:r>
              <a:rPr lang="en" sz="1800">
                <a:solidFill>
                  <a:schemeClr val="accent1"/>
                </a:solidFill>
              </a:rPr>
              <a:t>equally probable possible outcomes</a:t>
            </a:r>
            <a:r>
              <a:rPr lang="en" sz="1800"/>
              <a:t>, the probability of the event A can be computed by considering the number </a:t>
            </a:r>
            <a:r>
              <a:rPr lang="en" sz="1800">
                <a:solidFill>
                  <a:schemeClr val="accent1"/>
                </a:solidFill>
              </a:rPr>
              <a:t>n</a:t>
            </a:r>
            <a:r>
              <a:rPr lang="en" sz="1800" baseline="-25000">
                <a:solidFill>
                  <a:schemeClr val="accent1"/>
                </a:solidFill>
              </a:rPr>
              <a:t>A</a:t>
            </a:r>
            <a:r>
              <a:rPr lang="en" sz="1800">
                <a:solidFill>
                  <a:schemeClr val="accent1"/>
                </a:solidFill>
              </a:rPr>
              <a:t> </a:t>
            </a:r>
            <a:r>
              <a:rPr lang="en" sz="1800"/>
              <a:t>of </a:t>
            </a:r>
            <a:r>
              <a:rPr lang="en" sz="1800">
                <a:solidFill>
                  <a:schemeClr val="accent1"/>
                </a:solidFill>
              </a:rPr>
              <a:t>outcomes favorable to A</a:t>
            </a:r>
            <a:r>
              <a:rPr lang="en" sz="1800"/>
              <a:t>:</a:t>
            </a:r>
            <a:endParaRPr sz="18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59" name="Google Shape;59;p13"/>
          <p:cNvSpPr txBox="1"/>
          <p:nvPr/>
        </p:nvSpPr>
        <p:spPr>
          <a:xfrm>
            <a:off x="3338150" y="5991275"/>
            <a:ext cx="30000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</a:rPr>
              <a:t>P(A) = n</a:t>
            </a:r>
            <a:r>
              <a:rPr lang="en" sz="1800" b="1" baseline="-25000">
                <a:solidFill>
                  <a:schemeClr val="dk1"/>
                </a:solidFill>
              </a:rPr>
              <a:t>A</a:t>
            </a:r>
            <a:r>
              <a:rPr lang="en" sz="1800" b="1">
                <a:solidFill>
                  <a:schemeClr val="dk1"/>
                </a:solidFill>
              </a:rPr>
              <a:t>/n = f</a:t>
            </a:r>
            <a:r>
              <a:rPr lang="en" sz="1800" b="1" baseline="-25000">
                <a:solidFill>
                  <a:schemeClr val="dk1"/>
                </a:solidFill>
              </a:rPr>
              <a:t>A</a:t>
            </a:r>
            <a:endParaRPr sz="18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457200" y="1249150"/>
            <a:ext cx="7953600" cy="15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>
                <a:solidFill>
                  <a:srgbClr val="000000"/>
                </a:solidFill>
              </a:rPr>
              <a:t>The probability of an outcome is the proportion of times the outcome would occur if we observed the random process an infinite number of times.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5452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1"/>
                </a:solidFill>
              </a:rPr>
              <a:t>Frequentist interpretation of probability</a:t>
            </a:r>
            <a:endParaRPr sz="3500">
              <a:solidFill>
                <a:schemeClr val="accent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75" y="2940200"/>
            <a:ext cx="8058830" cy="37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457200" y="3626650"/>
            <a:ext cx="7899000" cy="29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There are two types of random variables:</a:t>
            </a:r>
            <a:endParaRPr sz="1900">
              <a:solidFill>
                <a:srgbClr val="000000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 i="1">
                <a:solidFill>
                  <a:schemeClr val="accent1"/>
                </a:solidFill>
              </a:rPr>
              <a:t>Discrete random variables</a:t>
            </a:r>
            <a:r>
              <a:rPr lang="en" sz="1900">
                <a:solidFill>
                  <a:srgbClr val="000000"/>
                </a:solidFill>
              </a:rPr>
              <a:t> often take only integer values</a:t>
            </a:r>
            <a:endParaRPr sz="1900">
              <a:solidFill>
                <a:srgbClr val="000000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" sz="1900">
                <a:solidFill>
                  <a:srgbClr val="000000"/>
                </a:solidFill>
              </a:rPr>
              <a:t>Example: number of sons, outcome of a dice roll,...</a:t>
            </a:r>
            <a:endParaRPr sz="1900">
              <a:solidFill>
                <a:srgbClr val="000000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" sz="1900" i="1">
                <a:solidFill>
                  <a:schemeClr val="accent1"/>
                </a:solidFill>
              </a:rPr>
              <a:t>Continuous random variables</a:t>
            </a:r>
            <a:r>
              <a:rPr lang="en" sz="1900">
                <a:solidFill>
                  <a:srgbClr val="000000"/>
                </a:solidFill>
              </a:rPr>
              <a:t> take real values</a:t>
            </a:r>
            <a:endParaRPr sz="1900">
              <a:solidFill>
                <a:srgbClr val="000000"/>
              </a:solidFill>
            </a:endParaRPr>
          </a:p>
          <a:p>
            <a:pPr marL="914400" lvl="1" indent="-3492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900"/>
              <a:buChar char="○"/>
            </a:pPr>
            <a:r>
              <a:rPr lang="en" sz="1900">
                <a:solidFill>
                  <a:srgbClr val="000000"/>
                </a:solidFill>
              </a:rPr>
              <a:t>Example: Cost of books this term, Difference in cost of books this term vs last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23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00000"/>
                </a:solidFill>
              </a:rPr>
              <a:t>A </a:t>
            </a:r>
            <a:r>
              <a:rPr lang="en" sz="1900" i="1" dirty="0">
                <a:solidFill>
                  <a:schemeClr val="accent1"/>
                </a:solidFill>
              </a:rPr>
              <a:t>random variable</a:t>
            </a:r>
            <a:r>
              <a:rPr lang="en" sz="1900" dirty="0">
                <a:solidFill>
                  <a:srgbClr val="000000"/>
                </a:solidFill>
              </a:rPr>
              <a:t> is a function associating a numerical value to the outcome of an experiment/random process</a:t>
            </a:r>
            <a:endParaRPr sz="1900" dirty="0">
              <a:solidFill>
                <a:srgbClr val="000000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 dirty="0">
                <a:solidFill>
                  <a:srgbClr val="000000"/>
                </a:solidFill>
              </a:rPr>
              <a:t>We use a capital letter, like X, to denote the random variable</a:t>
            </a:r>
            <a:endParaRPr sz="1900" dirty="0">
              <a:solidFill>
                <a:srgbClr val="000000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" sz="1900" dirty="0">
                <a:solidFill>
                  <a:srgbClr val="000000"/>
                </a:solidFill>
              </a:rPr>
              <a:t>The numerical value assumed by the random variable when the outcome is ω ∈ </a:t>
            </a:r>
            <a:r>
              <a:rPr lang="en" sz="1900" dirty="0"/>
              <a:t>Ω</a:t>
            </a:r>
            <a:r>
              <a:rPr lang="en" sz="1900" dirty="0">
                <a:solidFill>
                  <a:srgbClr val="000000"/>
                </a:solidFill>
              </a:rPr>
              <a:t> is denoted with the lowercase letter: x = X(</a:t>
            </a:r>
            <a:r>
              <a:rPr lang="en" sz="1900" dirty="0"/>
              <a:t>ω)</a:t>
            </a: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 i="1" dirty="0">
              <a:solidFill>
                <a:srgbClr val="000000"/>
              </a:solidFill>
            </a:endParaRPr>
          </a:p>
        </p:txBody>
      </p:sp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Random variables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457200" y="1264450"/>
            <a:ext cx="7899000" cy="23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00000"/>
                </a:solidFill>
              </a:rPr>
              <a:t>Experiment: rolling two dice</a:t>
            </a: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00000"/>
                </a:solidFill>
              </a:rPr>
              <a:t>X: number of dots on the first die</a:t>
            </a: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00000"/>
                </a:solidFill>
              </a:rPr>
              <a:t>Y: number of dots on the second die</a:t>
            </a: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00000"/>
                </a:solidFill>
              </a:rPr>
              <a:t>Z = X+Y: total number of dots on the two dice</a:t>
            </a: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00000"/>
                </a:solidFill>
              </a:rPr>
              <a:t>Outcome </a:t>
            </a:r>
            <a:r>
              <a:rPr lang="en" sz="1900" dirty="0"/>
              <a:t>ω =  </a:t>
            </a:r>
            <a:endParaRPr sz="19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 i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 i="1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000000"/>
                </a:solidFill>
              </a:rPr>
              <a:t>X(         ) = x = 4           </a:t>
            </a:r>
            <a:r>
              <a:rPr lang="en" sz="1900" dirty="0"/>
              <a:t>Y(         ) = y = 2            Z(         ) = x + y = 6</a:t>
            </a:r>
            <a:endParaRPr sz="19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 dirty="0">
              <a:solidFill>
                <a:srgbClr val="000000"/>
              </a:solidFill>
            </a:endParaRPr>
          </a:p>
        </p:txBody>
      </p:sp>
      <p:sp>
        <p:nvSpPr>
          <p:cNvPr id="146" name="Google Shape;146;p26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Random variables - example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0200" y="3074650"/>
            <a:ext cx="1524275" cy="15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775" y="4675125"/>
            <a:ext cx="436924" cy="4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175" y="4675125"/>
            <a:ext cx="436925" cy="4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775" y="4675125"/>
            <a:ext cx="436925" cy="43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2510</Words>
  <Application>Microsoft Macintosh PowerPoint</Application>
  <PresentationFormat>On-screen Show (4:3)</PresentationFormat>
  <Paragraphs>216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Cambria Math</vt:lpstr>
      <vt:lpstr>Simple Light</vt:lpstr>
      <vt:lpstr>Introduction to Probability  Slides adapted from OpenIntro  by Francesca Mangili </vt:lpstr>
      <vt:lpstr>Random experiment</vt:lpstr>
      <vt:lpstr>Probability</vt:lpstr>
      <vt:lpstr>Probability - example</vt:lpstr>
      <vt:lpstr>Distribution function</vt:lpstr>
      <vt:lpstr>Probabilities from thought experiments </vt:lpstr>
      <vt:lpstr>Frequentist interpretation of probability</vt:lpstr>
      <vt:lpstr>Random variables</vt:lpstr>
      <vt:lpstr>Random variables - example</vt:lpstr>
      <vt:lpstr>Distribution of a random variable</vt:lpstr>
      <vt:lpstr>Example: finite sample space</vt:lpstr>
      <vt:lpstr>Example: infinite sample space</vt:lpstr>
      <vt:lpstr>Combining events </vt:lpstr>
      <vt:lpstr>Probability - set theory</vt:lpstr>
      <vt:lpstr>Probability - set theory</vt:lpstr>
      <vt:lpstr>Probability - set theory</vt:lpstr>
      <vt:lpstr>Disjoint and non-disjoint events</vt:lpstr>
      <vt:lpstr>Disjoint and non-disjoint outcomes</vt:lpstr>
      <vt:lpstr>Union of disjoint events</vt:lpstr>
      <vt:lpstr>Union of non-disjoint events</vt:lpstr>
      <vt:lpstr>Union of non-disjoint events</vt:lpstr>
      <vt:lpstr>Practice</vt:lpstr>
      <vt:lpstr>Practice</vt:lpstr>
      <vt:lpstr>Recap</vt:lpstr>
      <vt:lpstr>Independence</vt:lpstr>
      <vt:lpstr>Independence</vt:lpstr>
      <vt:lpstr>Independence</vt:lpstr>
      <vt:lpstr>Practice</vt:lpstr>
      <vt:lpstr>Practice</vt:lpstr>
      <vt:lpstr>Product rule for independent events</vt:lpstr>
      <vt:lpstr>Product rule for independent events</vt:lpstr>
      <vt:lpstr>Product rule for independent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Probability  Slides adapted from OpenIntro  by Francesca Mangili </dc:title>
  <dc:creator>Francesca</dc:creator>
  <cp:lastModifiedBy>Corani Giorgio</cp:lastModifiedBy>
  <cp:revision>6</cp:revision>
  <dcterms:modified xsi:type="dcterms:W3CDTF">2022-03-18T14:09:47Z</dcterms:modified>
</cp:coreProperties>
</file>