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5"/>
  </p:normalViewPr>
  <p:slideViewPr>
    <p:cSldViewPr snapToGrid="0">
      <p:cViewPr varScale="1">
        <p:scale>
          <a:sx n="107" d="100"/>
          <a:sy n="107" d="100"/>
        </p:scale>
        <p:origin x="23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9febca6c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9febca6c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b066a1b_0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b066a1b_01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caa2d6741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caa2d674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e366dda6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e366dda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b066a1b_0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b066a1b_0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b066a1b_0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72e17bb70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e85cae5a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caa2d6741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caa2d674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29b066a1b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e85cae5a4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e85cae5a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b066a1b_01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85cae5a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e85cae5a4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caa2d6741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caa2d674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e85cae5a4_0_2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e85cae5a4_0_2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d0436fd8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d0436fd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9b135fca_0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acaa2d674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acaa2d67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72e17bb70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9b135fca_0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9b135fca_0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9b135fca_0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9b135fca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caa2d6741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caa2d674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ce366dda6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ce366dda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ce366dda6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ce366dda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ce366dda6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ce366dda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ace366dda6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ace366dda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ce366dda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ce366dda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ce366dda6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ce366dda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caa2d6741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caa2d67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ce366dda6_0_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ce366dd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ce366dda6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ce366dda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ce366dda6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ce366dda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ce366dda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ce366dda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ce366dda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ce366dda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ce366dda6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ce366dda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348775fc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348775f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cf0f2de6c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cf0f2de6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caa2d6741_0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caa2d674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febca6cbf_1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febca6cbf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b066a1b_0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b066a1b_0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b066a1b_0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gif"/><Relationship Id="rId4" Type="http://schemas.openxmlformats.org/officeDocument/2006/relationships/image" Target="../media/image22.gif"/></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Probability models</a:t>
            </a:r>
            <a:br>
              <a:rPr lang="en" dirty="0">
                <a:solidFill>
                  <a:schemeClr val="accent1"/>
                </a:solidFill>
              </a:rPr>
            </a:br>
            <a:r>
              <a:rPr lang="en" sz="3200" dirty="0">
                <a:solidFill>
                  <a:schemeClr val="accent1"/>
                </a:solidFill>
              </a:rPr>
              <a:t>Uniform and Gaussian distributions</a:t>
            </a:r>
            <a:endParaRPr sz="3200" dirty="0">
              <a:solidFill>
                <a:schemeClr val="accent1"/>
              </a:solidFill>
            </a:endParaRPr>
          </a:p>
          <a:p>
            <a:pPr marL="0" lvl="0" indent="0" algn="l" rtl="0">
              <a:spcBef>
                <a:spcPts val="0"/>
              </a:spcBef>
              <a:spcAft>
                <a:spcPts val="0"/>
              </a:spcAft>
              <a:buNone/>
            </a:pP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Since we cannot just compare these two raw scores, we instead compare how many standard deviations beyond the mean each observation is.</a:t>
            </a:r>
            <a:endParaRPr sz="1900"/>
          </a:p>
          <a:p>
            <a:pPr marL="457200" lvl="0" indent="-349250" algn="l" rtl="0">
              <a:lnSpc>
                <a:spcPct val="115000"/>
              </a:lnSpc>
              <a:spcBef>
                <a:spcPts val="0"/>
              </a:spcBef>
              <a:spcAft>
                <a:spcPts val="0"/>
              </a:spcAft>
              <a:buSzPts val="1900"/>
              <a:buChar char="●"/>
            </a:pPr>
            <a:r>
              <a:rPr lang="en" sz="1900"/>
              <a:t>Pam's score is (1800 - 1500) / 300 = 1 standard deviation above the mean.</a:t>
            </a:r>
            <a:endParaRPr sz="1900"/>
          </a:p>
          <a:p>
            <a:pPr marL="457200" lvl="0" indent="-349250" algn="l" rtl="0">
              <a:lnSpc>
                <a:spcPct val="115000"/>
              </a:lnSpc>
              <a:spcBef>
                <a:spcPts val="0"/>
              </a:spcBef>
              <a:spcAft>
                <a:spcPts val="0"/>
              </a:spcAft>
              <a:buSzPts val="1900"/>
              <a:buChar char="●"/>
            </a:pPr>
            <a:r>
              <a:rPr lang="en" sz="1900"/>
              <a:t>Jim's score is (24 - 21) / 5 = 0.6 standard deviations above the mean.</a:t>
            </a:r>
            <a:endParaRPr sz="1900">
              <a:solidFill>
                <a:srgbClr val="000000"/>
              </a:solidFill>
            </a:endParaRPr>
          </a:p>
        </p:txBody>
      </p:sp>
      <p:sp>
        <p:nvSpPr>
          <p:cNvPr id="113" name="Google Shape;113;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a:t>
            </a:r>
            <a:endParaRPr>
              <a:solidFill>
                <a:schemeClr val="accent1"/>
              </a:solidFill>
            </a:endParaRPr>
          </a:p>
        </p:txBody>
      </p:sp>
      <p:pic>
        <p:nvPicPr>
          <p:cNvPr id="114" name="Google Shape;114;p17"/>
          <p:cNvPicPr preferRelativeResize="0"/>
          <p:nvPr/>
        </p:nvPicPr>
        <p:blipFill>
          <a:blip r:embed="rId3">
            <a:alphaModFix/>
          </a:blip>
          <a:stretch>
            <a:fillRect/>
          </a:stretch>
        </p:blipFill>
        <p:spPr>
          <a:xfrm>
            <a:off x="1524452" y="3352977"/>
            <a:ext cx="6006775" cy="30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a:t>These are called </a:t>
            </a:r>
            <a:r>
              <a:rPr lang="en" sz="2300" i="1">
                <a:solidFill>
                  <a:schemeClr val="accent1"/>
                </a:solidFill>
              </a:rPr>
              <a:t>standardized</a:t>
            </a:r>
            <a:r>
              <a:rPr lang="en" sz="2300"/>
              <a:t> scores, or </a:t>
            </a:r>
            <a:r>
              <a:rPr lang="en" sz="2300" i="1">
                <a:solidFill>
                  <a:schemeClr val="accent1"/>
                </a:solidFill>
              </a:rPr>
              <a:t>Z scores</a:t>
            </a:r>
            <a:r>
              <a:rPr lang="en" sz="2300"/>
              <a:t>.</a:t>
            </a:r>
            <a:endParaRPr sz="2300"/>
          </a:p>
          <a:p>
            <a:pPr marL="457200" lvl="0" indent="-374650" algn="l" rtl="0">
              <a:lnSpc>
                <a:spcPct val="115000"/>
              </a:lnSpc>
              <a:spcBef>
                <a:spcPts val="0"/>
              </a:spcBef>
              <a:spcAft>
                <a:spcPts val="0"/>
              </a:spcAft>
              <a:buSzPts val="2300"/>
              <a:buChar char="●"/>
            </a:pPr>
            <a:r>
              <a:rPr lang="en" sz="2300"/>
              <a:t>Z score of an observation is the number of standard deviations it falls above or below the mean.</a:t>
            </a:r>
            <a:endParaRPr sz="2300"/>
          </a:p>
          <a:p>
            <a:pPr marL="914400" lvl="0" indent="0" algn="l" rtl="0">
              <a:lnSpc>
                <a:spcPct val="115000"/>
              </a:lnSpc>
              <a:spcBef>
                <a:spcPts val="1000"/>
              </a:spcBef>
              <a:spcAft>
                <a:spcPts val="0"/>
              </a:spcAft>
              <a:buNone/>
            </a:pPr>
            <a:endParaRPr sz="2300"/>
          </a:p>
          <a:p>
            <a:pPr marL="457200" lvl="0" indent="-374650" algn="l" rtl="0">
              <a:lnSpc>
                <a:spcPct val="115000"/>
              </a:lnSpc>
              <a:spcBef>
                <a:spcPts val="1000"/>
              </a:spcBef>
              <a:spcAft>
                <a:spcPts val="0"/>
              </a:spcAft>
              <a:buSzPts val="2300"/>
              <a:buChar char="●"/>
            </a:pPr>
            <a:r>
              <a:rPr lang="en" sz="2300"/>
              <a:t>Z scores are defined for distributions of any shape, but only when the distribution is normal can we use Z scores to calculate probabilities and quantiles.</a:t>
            </a:r>
            <a:endParaRPr sz="2300"/>
          </a:p>
        </p:txBody>
      </p:sp>
      <p:sp>
        <p:nvSpPr>
          <p:cNvPr id="120" name="Google Shape;120;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 (cont.)</a:t>
            </a:r>
            <a:endParaRPr>
              <a:solidFill>
                <a:schemeClr val="accent1"/>
              </a:solidFill>
            </a:endParaRPr>
          </a:p>
        </p:txBody>
      </p:sp>
      <p:pic>
        <p:nvPicPr>
          <p:cNvPr id="121" name="Google Shape;121;p18"/>
          <p:cNvPicPr preferRelativeResize="0"/>
          <p:nvPr/>
        </p:nvPicPr>
        <p:blipFill>
          <a:blip r:embed="rId3">
            <a:alphaModFix/>
          </a:blip>
          <a:stretch>
            <a:fillRect/>
          </a:stretch>
        </p:blipFill>
        <p:spPr>
          <a:xfrm>
            <a:off x="3315200" y="2534850"/>
            <a:ext cx="2513600" cy="70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Probabilities</a:t>
            </a:r>
            <a:endParaRPr>
              <a:solidFill>
                <a:schemeClr val="accent1"/>
              </a:solidFill>
            </a:endParaRPr>
          </a:p>
        </p:txBody>
      </p:sp>
      <p:sp>
        <p:nvSpPr>
          <p:cNvPr id="127" name="Google Shape;127;p19"/>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a:t>Probabilities, i.e. areas below the Gaussian pdf cannot be computed analytically. </a:t>
            </a:r>
            <a:endParaRPr sz="2200" dirty="0"/>
          </a:p>
          <a:p>
            <a:pPr marL="457200" marR="0" lvl="0" indent="-368300" algn="l" rtl="0">
              <a:lnSpc>
                <a:spcPct val="115000"/>
              </a:lnSpc>
              <a:spcBef>
                <a:spcPts val="0"/>
              </a:spcBef>
              <a:spcAft>
                <a:spcPts val="0"/>
              </a:spcAft>
              <a:buSzPts val="2200"/>
              <a:buChar char="●"/>
            </a:pPr>
            <a:r>
              <a:rPr lang="en" sz="2200" dirty="0"/>
              <a:t>The CDF F(x) = P(X≤x) is computed by Softwares</a:t>
            </a:r>
            <a:endParaRPr sz="2200" dirty="0"/>
          </a:p>
          <a:p>
            <a:pPr marL="457200" marR="0" lvl="0" indent="-368300" algn="l" rtl="0">
              <a:lnSpc>
                <a:spcPct val="115000"/>
              </a:lnSpc>
              <a:spcBef>
                <a:spcPts val="0"/>
              </a:spcBef>
              <a:spcAft>
                <a:spcPts val="0"/>
              </a:spcAft>
              <a:buSzPts val="2200"/>
              <a:buChar char="●"/>
            </a:pPr>
            <a:r>
              <a:rPr lang="en" sz="2200" dirty="0"/>
              <a:t>For the special case of the standard normal distribution, the CDF is usually represented by the greek letter </a:t>
            </a:r>
            <a:r>
              <a:rPr lang="en" sz="2200" dirty="0">
                <a:solidFill>
                  <a:schemeClr val="accent1"/>
                </a:solidFill>
              </a:rPr>
              <a:t>Φ(z) = P(Z≤z)</a:t>
            </a:r>
            <a:r>
              <a:rPr lang="en" sz="2200" dirty="0"/>
              <a:t> and is given in tables</a:t>
            </a:r>
            <a:endParaRPr sz="2200" dirty="0">
              <a:solidFill>
                <a:srgbClr val="1C4587"/>
              </a:solidFill>
            </a:endParaRPr>
          </a:p>
        </p:txBody>
      </p:sp>
      <p:pic>
        <p:nvPicPr>
          <p:cNvPr id="128" name="Google Shape;128;p19"/>
          <p:cNvPicPr preferRelativeResize="0"/>
          <p:nvPr/>
        </p:nvPicPr>
        <p:blipFill>
          <a:blip r:embed="rId3">
            <a:alphaModFix/>
          </a:blip>
          <a:stretch>
            <a:fillRect/>
          </a:stretch>
        </p:blipFill>
        <p:spPr>
          <a:xfrm>
            <a:off x="2104007" y="3861785"/>
            <a:ext cx="5575918" cy="2383837"/>
          </a:xfrm>
          <a:prstGeom prst="rect">
            <a:avLst/>
          </a:prstGeom>
          <a:noFill/>
          <a:ln>
            <a:noFill/>
          </a:ln>
        </p:spPr>
      </p:pic>
      <p:sp>
        <p:nvSpPr>
          <p:cNvPr id="129" name="Google Shape;129;p19"/>
          <p:cNvSpPr txBox="1"/>
          <p:nvPr/>
        </p:nvSpPr>
        <p:spPr>
          <a:xfrm>
            <a:off x="4085500" y="4744725"/>
            <a:ext cx="1601700" cy="52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solidFill>
                  <a:srgbClr val="1C4587"/>
                </a:solidFill>
              </a:rPr>
              <a:t>P(X≤1800)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135" name="Google Shape;135;p20"/>
          <p:cNvPicPr preferRelativeResize="0"/>
          <p:nvPr/>
        </p:nvPicPr>
        <p:blipFill>
          <a:blip r:embed="rId3">
            <a:alphaModFix/>
          </a:blip>
          <a:stretch>
            <a:fillRect/>
          </a:stretch>
        </p:blipFill>
        <p:spPr>
          <a:xfrm>
            <a:off x="457200" y="1377575"/>
            <a:ext cx="8229601" cy="4890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body" idx="1"/>
          </p:nvPr>
        </p:nvSpPr>
        <p:spPr>
          <a:xfrm flipH="1">
            <a:off x="457200" y="1498950"/>
            <a:ext cx="8229600" cy="258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There are many ways to compute areas under the curve. </a:t>
            </a:r>
            <a:endParaRPr sz="2200" dirty="0"/>
          </a:p>
          <a:p>
            <a:pPr marL="0" lvl="0" indent="0" algn="l" rtl="0">
              <a:lnSpc>
                <a:spcPct val="115000"/>
              </a:lnSpc>
              <a:spcBef>
                <a:spcPts val="0"/>
              </a:spcBef>
              <a:spcAft>
                <a:spcPts val="0"/>
              </a:spcAft>
              <a:buNone/>
            </a:pPr>
            <a:r>
              <a:rPr lang="en" sz="2200" dirty="0"/>
              <a:t>In Python the probability P(X≤1800) for µ=1500, σ=300 can be found using scipy.stats as follows:</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p:txBody>
      </p:sp>
      <p:sp>
        <p:nvSpPr>
          <p:cNvPr id="141" name="Google Shape;141;p21"/>
          <p:cNvSpPr txBox="1">
            <a:spLocks noGrp="1"/>
          </p:cNvSpPr>
          <p:nvPr>
            <p:ph type="title"/>
          </p:nvPr>
        </p:nvSpPr>
        <p:spPr>
          <a:xfrm>
            <a:off x="457200" y="1931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Calculating probabilities -</a:t>
            </a:r>
            <a:endParaRPr dirty="0">
              <a:solidFill>
                <a:schemeClr val="accent1"/>
              </a:solidFill>
            </a:endParaRPr>
          </a:p>
          <a:p>
            <a:pPr marL="0" lvl="0" indent="0" algn="l" rtl="0">
              <a:spcBef>
                <a:spcPts val="0"/>
              </a:spcBef>
              <a:spcAft>
                <a:spcPts val="0"/>
              </a:spcAft>
              <a:buNone/>
            </a:pPr>
            <a:r>
              <a:rPr lang="en" dirty="0">
                <a:solidFill>
                  <a:schemeClr val="accent1"/>
                </a:solidFill>
              </a:rPr>
              <a:t>using Python</a:t>
            </a:r>
            <a:endParaRPr dirty="0">
              <a:solidFill>
                <a:schemeClr val="accent1"/>
              </a:solidFill>
            </a:endParaRPr>
          </a:p>
        </p:txBody>
      </p:sp>
      <p:pic>
        <p:nvPicPr>
          <p:cNvPr id="3" name="Immagine 2">
            <a:extLst>
              <a:ext uri="{FF2B5EF4-FFF2-40B4-BE49-F238E27FC236}">
                <a16:creationId xmlns:a16="http://schemas.microsoft.com/office/drawing/2014/main" id="{82396DC5-CAB3-48F0-91D5-2EC23326F3D9}"/>
              </a:ext>
            </a:extLst>
          </p:cNvPr>
          <p:cNvPicPr>
            <a:picLocks noChangeAspect="1"/>
          </p:cNvPicPr>
          <p:nvPr/>
        </p:nvPicPr>
        <p:blipFill rotWithShape="1">
          <a:blip r:embed="rId3"/>
          <a:srcRect l="15874" t="58672" r="48560" b="27865"/>
          <a:stretch/>
        </p:blipFill>
        <p:spPr>
          <a:xfrm>
            <a:off x="559292" y="3094490"/>
            <a:ext cx="7213107" cy="15358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probabilities -</a:t>
            </a:r>
            <a:endParaRPr>
              <a:solidFill>
                <a:schemeClr val="accent1"/>
              </a:solidFill>
            </a:endParaRPr>
          </a:p>
          <a:p>
            <a:pPr marL="0" lvl="0" indent="0" algn="l" rtl="0">
              <a:spcBef>
                <a:spcPts val="0"/>
              </a:spcBef>
              <a:spcAft>
                <a:spcPts val="0"/>
              </a:spcAft>
              <a:buNone/>
            </a:pPr>
            <a:r>
              <a:rPr lang="en">
                <a:solidFill>
                  <a:schemeClr val="accent1"/>
                </a:solidFill>
              </a:rPr>
              <a:t>using tables</a:t>
            </a:r>
            <a:endParaRPr>
              <a:solidFill>
                <a:schemeClr val="accent1"/>
              </a:solidFill>
            </a:endParaRPr>
          </a:p>
        </p:txBody>
      </p:sp>
      <p:pic>
        <p:nvPicPr>
          <p:cNvPr id="148" name="Google Shape;148;p22"/>
          <p:cNvPicPr preferRelativeResize="0"/>
          <p:nvPr/>
        </p:nvPicPr>
        <p:blipFill>
          <a:blip r:embed="rId3">
            <a:alphaModFix/>
          </a:blip>
          <a:stretch>
            <a:fillRect/>
          </a:stretch>
        </p:blipFill>
        <p:spPr>
          <a:xfrm>
            <a:off x="457200" y="2618914"/>
            <a:ext cx="7062186" cy="3681188"/>
          </a:xfrm>
          <a:prstGeom prst="rect">
            <a:avLst/>
          </a:prstGeom>
          <a:noFill/>
          <a:ln>
            <a:noFill/>
          </a:ln>
        </p:spPr>
      </p:pic>
      <p:sp>
        <p:nvSpPr>
          <p:cNvPr id="4" name="Google Shape;127;p19">
            <a:extLst>
              <a:ext uri="{FF2B5EF4-FFF2-40B4-BE49-F238E27FC236}">
                <a16:creationId xmlns:a16="http://schemas.microsoft.com/office/drawing/2014/main" id="{49BBE84C-6776-4E08-9324-6654F27B4D2A}"/>
              </a:ext>
            </a:extLst>
          </p:cNvPr>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US" sz="1800" dirty="0">
                <a:solidFill>
                  <a:schemeClr val="tx1"/>
                </a:solidFill>
              </a:rPr>
              <a:t>The standardized value of 1800 is</a:t>
            </a:r>
          </a:p>
          <a:p>
            <a:pPr marL="88900" lvl="0" indent="0" algn="l" rtl="0">
              <a:lnSpc>
                <a:spcPct val="115000"/>
              </a:lnSpc>
              <a:spcBef>
                <a:spcPts val="0"/>
              </a:spcBef>
              <a:spcAft>
                <a:spcPts val="0"/>
              </a:spcAft>
              <a:buSzPts val="2200"/>
              <a:buNone/>
            </a:pPr>
            <a:r>
              <a:rPr lang="en-US" sz="1800" dirty="0">
                <a:solidFill>
                  <a:schemeClr val="tx1"/>
                </a:solidFill>
              </a:rPr>
              <a:t>	z = (1800 – 1500)/300 = 1</a:t>
            </a:r>
          </a:p>
          <a:p>
            <a:pPr marL="88900" lvl="0" indent="0" algn="l" rtl="0">
              <a:lnSpc>
                <a:spcPct val="115000"/>
              </a:lnSpc>
              <a:spcBef>
                <a:spcPts val="0"/>
              </a:spcBef>
              <a:spcAft>
                <a:spcPts val="0"/>
              </a:spcAft>
              <a:buSzPts val="2200"/>
              <a:buNone/>
            </a:pPr>
            <a:r>
              <a:rPr lang="en-US" sz="1800" dirty="0">
                <a:solidFill>
                  <a:schemeClr val="tx1"/>
                </a:solidFill>
              </a:rPr>
              <a:t>	P(X≤1800) = P(z ≤1)</a:t>
            </a:r>
            <a:endParaRPr sz="1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4" name="Google Shape;154;p23"/>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lvl="0" indent="0" algn="l" rtl="0">
              <a:lnSpc>
                <a:spcPct val="115000"/>
              </a:lnSpc>
              <a:spcBef>
                <a:spcPts val="0"/>
              </a:spcBef>
              <a:spcAft>
                <a:spcPts val="0"/>
              </a:spcAft>
              <a:buNone/>
            </a:pPr>
            <a:endParaRPr sz="18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60" name="Google Shape;160;p24"/>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1" name="Google Shape;161;p24"/>
          <p:cNvPicPr preferRelativeResize="0"/>
          <p:nvPr/>
        </p:nvPicPr>
        <p:blipFill>
          <a:blip r:embed="rId3">
            <a:alphaModFix/>
          </a:blip>
          <a:stretch>
            <a:fillRect/>
          </a:stretch>
        </p:blipFill>
        <p:spPr>
          <a:xfrm>
            <a:off x="457198" y="3612100"/>
            <a:ext cx="4027141" cy="2528475"/>
          </a:xfrm>
          <a:prstGeom prst="rect">
            <a:avLst/>
          </a:prstGeom>
          <a:noFill/>
          <a:ln>
            <a:noFill/>
          </a:ln>
        </p:spPr>
      </p:pic>
      <p:pic>
        <p:nvPicPr>
          <p:cNvPr id="162" name="Google Shape;162;p24"/>
          <p:cNvPicPr preferRelativeResize="0"/>
          <p:nvPr/>
        </p:nvPicPr>
        <p:blipFill>
          <a:blip r:embed="rId4">
            <a:alphaModFix/>
          </a:blip>
          <a:stretch>
            <a:fillRect/>
          </a:stretch>
        </p:blipFill>
        <p:spPr>
          <a:xfrm>
            <a:off x="4797456" y="3978462"/>
            <a:ext cx="2606521" cy="673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dirty="0">
                <a:solidFill>
                  <a:schemeClr val="accent1"/>
                </a:solidFill>
              </a:rPr>
              <a:t>Finding the exact probability – </a:t>
            </a:r>
            <a:br>
              <a:rPr lang="en" sz="3400" dirty="0">
                <a:solidFill>
                  <a:schemeClr val="accent1"/>
                </a:solidFill>
              </a:rPr>
            </a:br>
            <a:r>
              <a:rPr lang="en" sz="3400" dirty="0">
                <a:solidFill>
                  <a:schemeClr val="accent1"/>
                </a:solidFill>
              </a:rPr>
              <a:t>using Python</a:t>
            </a:r>
            <a:endParaRPr sz="3400" dirty="0">
              <a:solidFill>
                <a:schemeClr val="accent1"/>
              </a:solidFill>
            </a:endParaRPr>
          </a:p>
        </p:txBody>
      </p:sp>
      <p:pic>
        <p:nvPicPr>
          <p:cNvPr id="9" name="Immagine 8">
            <a:extLst>
              <a:ext uri="{FF2B5EF4-FFF2-40B4-BE49-F238E27FC236}">
                <a16:creationId xmlns:a16="http://schemas.microsoft.com/office/drawing/2014/main" id="{9AEB4D63-614B-41B3-9F74-005EDDF22848}"/>
              </a:ext>
            </a:extLst>
          </p:cNvPr>
          <p:cNvPicPr>
            <a:picLocks noChangeAspect="1"/>
          </p:cNvPicPr>
          <p:nvPr/>
        </p:nvPicPr>
        <p:blipFill rotWithShape="1">
          <a:blip r:embed="rId3"/>
          <a:srcRect l="13495" t="60831" r="43181" b="14445"/>
          <a:stretch/>
        </p:blipFill>
        <p:spPr>
          <a:xfrm>
            <a:off x="683579" y="1757778"/>
            <a:ext cx="7342396" cy="2357022"/>
          </a:xfrm>
          <a:prstGeom prst="rect">
            <a:avLst/>
          </a:prstGeom>
        </p:spPr>
      </p:pic>
      <p:sp>
        <p:nvSpPr>
          <p:cNvPr id="2" name="Callout: linea con bordo e barra in risalto 1">
            <a:extLst>
              <a:ext uri="{FF2B5EF4-FFF2-40B4-BE49-F238E27FC236}">
                <a16:creationId xmlns:a16="http://schemas.microsoft.com/office/drawing/2014/main" id="{97D81844-E49F-43D0-8740-14B30994A5C5}"/>
              </a:ext>
            </a:extLst>
          </p:cNvPr>
          <p:cNvSpPr/>
          <p:nvPr/>
        </p:nvSpPr>
        <p:spPr>
          <a:xfrm>
            <a:off x="3520275" y="1316114"/>
            <a:ext cx="1442341" cy="441664"/>
          </a:xfrm>
          <a:prstGeom prst="accen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Approximated</a:t>
            </a:r>
            <a:endParaRPr lang="en-CH" dirty="0">
              <a:solidFill>
                <a:sysClr val="windowText" lastClr="000000"/>
              </a:solidFill>
            </a:endParaRPr>
          </a:p>
        </p:txBody>
      </p:sp>
      <p:sp>
        <p:nvSpPr>
          <p:cNvPr id="5" name="Callout: linea con bordo e barra in risalto 4">
            <a:extLst>
              <a:ext uri="{FF2B5EF4-FFF2-40B4-BE49-F238E27FC236}">
                <a16:creationId xmlns:a16="http://schemas.microsoft.com/office/drawing/2014/main" id="{7EB161DC-738E-4E98-9B1C-6F967DA9A1E2}"/>
              </a:ext>
            </a:extLst>
          </p:cNvPr>
          <p:cNvSpPr/>
          <p:nvPr/>
        </p:nvSpPr>
        <p:spPr>
          <a:xfrm>
            <a:off x="3520275" y="2796466"/>
            <a:ext cx="1442341" cy="441664"/>
          </a:xfrm>
          <a:prstGeom prst="accen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Exact</a:t>
            </a:r>
            <a:endParaRPr lang="en-CH" dirty="0">
              <a:solidFill>
                <a:sysClr val="windowText" lastClr="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176" name="Google Shape;176;p26"/>
          <p:cNvPicPr preferRelativeResize="0"/>
          <p:nvPr/>
        </p:nvPicPr>
        <p:blipFill>
          <a:blip r:embed="rId3">
            <a:alphaModFix/>
          </a:blip>
          <a:stretch>
            <a:fillRect/>
          </a:stretch>
        </p:blipFill>
        <p:spPr>
          <a:xfrm>
            <a:off x="457200" y="1377575"/>
            <a:ext cx="8229601" cy="4890049"/>
          </a:xfrm>
          <a:prstGeom prst="rect">
            <a:avLst/>
          </a:prstGeom>
          <a:noFill/>
          <a:ln>
            <a:noFill/>
          </a:ln>
        </p:spPr>
      </p:pic>
      <p:sp>
        <p:nvSpPr>
          <p:cNvPr id="177" name="Google Shape;177;p26"/>
          <p:cNvSpPr/>
          <p:nvPr/>
        </p:nvSpPr>
        <p:spPr>
          <a:xfrm>
            <a:off x="457200" y="51435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748700" y="1701300"/>
            <a:ext cx="685800" cy="4566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761900" y="51567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85" name="Google Shape;185;p27"/>
          <p:cNvSpPr txBox="1">
            <a:spLocks noGrp="1"/>
          </p:cNvSpPr>
          <p:nvPr>
            <p:ph type="body" idx="1"/>
          </p:nvPr>
        </p:nvSpPr>
        <p:spPr>
          <a:xfrm flipH="1">
            <a:off x="457200" y="1305775"/>
            <a:ext cx="8229600" cy="274244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chemeClr val="accent1"/>
                </a:solidFill>
              </a:rPr>
              <a:t>What percent of bottles pass the quality control inspection?</a:t>
            </a:r>
            <a:endParaRPr sz="2000" dirty="0">
              <a:solidFill>
                <a:schemeClr val="accent1"/>
              </a:solidFill>
            </a:endParaRPr>
          </a:p>
          <a:p>
            <a:pPr marL="0" lvl="0" indent="0" algn="l" rtl="0">
              <a:lnSpc>
                <a:spcPct val="115000"/>
              </a:lnSpc>
              <a:spcBef>
                <a:spcPts val="0"/>
              </a:spcBef>
              <a:spcAft>
                <a:spcPts val="0"/>
              </a:spcAft>
              <a:buNone/>
            </a:pPr>
            <a:endParaRPr sz="2000" dirty="0">
              <a:solidFill>
                <a:schemeClr val="dk2"/>
              </a:solidFill>
            </a:endParaRPr>
          </a:p>
          <a:p>
            <a:pPr marL="0" lvl="0" indent="0" algn="l" rtl="0">
              <a:lnSpc>
                <a:spcPct val="115000"/>
              </a:lnSpc>
              <a:spcBef>
                <a:spcPts val="0"/>
              </a:spcBef>
              <a:spcAft>
                <a:spcPts val="0"/>
              </a:spcAft>
              <a:buNone/>
            </a:pPr>
            <a:r>
              <a:rPr lang="en" sz="2000" dirty="0">
                <a:solidFill>
                  <a:schemeClr val="dk2"/>
                </a:solidFill>
              </a:rPr>
              <a:t>(a) 1.82%			(c) 6.88%</a:t>
            </a:r>
            <a:r>
              <a:rPr lang="en" sz="2000" i="1" dirty="0">
                <a:solidFill>
                  <a:schemeClr val="dk2"/>
                </a:solidFill>
              </a:rPr>
              <a:t>		</a:t>
            </a:r>
            <a:r>
              <a:rPr lang="en" sz="2000" dirty="0">
                <a:solidFill>
                  <a:schemeClr val="dk2"/>
                </a:solidFill>
              </a:rPr>
              <a:t>(e) 96.56%</a:t>
            </a:r>
            <a:endParaRPr sz="2000" dirty="0">
              <a:solidFill>
                <a:schemeClr val="dk2"/>
              </a:solidFill>
            </a:endParaRPr>
          </a:p>
          <a:p>
            <a:pPr marL="0" lvl="0" indent="0" algn="l" rtl="0">
              <a:lnSpc>
                <a:spcPct val="115000"/>
              </a:lnSpc>
              <a:spcBef>
                <a:spcPts val="0"/>
              </a:spcBef>
              <a:spcAft>
                <a:spcPts val="0"/>
              </a:spcAft>
              <a:buNone/>
            </a:pPr>
            <a:r>
              <a:rPr lang="en" sz="2000" dirty="0">
                <a:solidFill>
                  <a:schemeClr val="dk2"/>
                </a:solidFill>
              </a:rPr>
              <a:t>(b) 3.44%			(d) </a:t>
            </a:r>
            <a:r>
              <a:rPr lang="en" sz="2000" i="1" dirty="0">
                <a:solidFill>
                  <a:schemeClr val="dk2"/>
                </a:solidFill>
              </a:rPr>
              <a:t>93.12%</a:t>
            </a:r>
            <a:endParaRPr sz="2000" dirty="0">
              <a:solidFill>
                <a:schemeClr val="dk2"/>
              </a:solidFill>
            </a:endParaRPr>
          </a:p>
          <a:p>
            <a:pPr marL="0" lvl="0" indent="0" algn="l" rtl="0">
              <a:lnSpc>
                <a:spcPct val="115000"/>
              </a:lnSpc>
              <a:spcBef>
                <a:spcPts val="0"/>
              </a:spcBef>
              <a:spcAft>
                <a:spcPts val="0"/>
              </a:spcAft>
              <a:buNone/>
            </a:pPr>
            <a:endParaRPr sz="20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457200" y="3195075"/>
            <a:ext cx="2602750" cy="1484590"/>
          </a:xfrm>
          <a:prstGeom prst="rect">
            <a:avLst/>
          </a:prstGeom>
          <a:noFill/>
          <a:ln>
            <a:noFill/>
          </a:ln>
        </p:spPr>
      </p:pic>
      <p:sp>
        <p:nvSpPr>
          <p:cNvPr id="191" name="Google Shape;191;p2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92" name="Google Shape;192;p28"/>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rgbClr val="E69138"/>
                </a:solidFill>
              </a:rPr>
              <a:t>		</a:t>
            </a:r>
            <a:r>
              <a:rPr lang="en" sz="2400" dirty="0">
                <a:solidFill>
                  <a:schemeClr val="dk2"/>
                </a:solidFill>
              </a:rPr>
              <a:t>(e) 96.56%</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a:t>
            </a:r>
            <a:r>
              <a:rPr lang="en" sz="2400" dirty="0">
                <a:solidFill>
                  <a:srgbClr val="E69138"/>
                </a:solidFill>
              </a:rPr>
              <a:t>(d) </a:t>
            </a:r>
            <a:r>
              <a:rPr lang="en" sz="2400" i="1" dirty="0">
                <a:solidFill>
                  <a:srgbClr val="E69138"/>
                </a:solidFill>
              </a:rPr>
              <a:t>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accent1"/>
              </a:solidFill>
            </a:endParaRPr>
          </a:p>
        </p:txBody>
      </p:sp>
      <p:sp>
        <p:nvSpPr>
          <p:cNvPr id="193" name="Google Shape;193;p28"/>
          <p:cNvSpPr txBox="1"/>
          <p:nvPr/>
        </p:nvSpPr>
        <p:spPr>
          <a:xfrm>
            <a:off x="3154975" y="3674275"/>
            <a:ext cx="4573500" cy="83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dk1"/>
                </a:solidFill>
              </a:rPr>
              <a:t>1-2*P(left tail) =1-2P(X&lt;35.8) =  1-2*0.0344 </a:t>
            </a:r>
            <a:endParaRPr sz="1800"/>
          </a:p>
        </p:txBody>
      </p:sp>
      <p:pic>
        <p:nvPicPr>
          <p:cNvPr id="194" name="Google Shape;194;p28"/>
          <p:cNvPicPr preferRelativeResize="0"/>
          <p:nvPr/>
        </p:nvPicPr>
        <p:blipFill>
          <a:blip r:embed="rId4">
            <a:alphaModFix/>
          </a:blip>
          <a:stretch>
            <a:fillRect/>
          </a:stretch>
        </p:blipFill>
        <p:spPr>
          <a:xfrm>
            <a:off x="-1035776" y="5561325"/>
            <a:ext cx="4263277" cy="548529"/>
          </a:xfrm>
          <a:prstGeom prst="rect">
            <a:avLst/>
          </a:prstGeom>
          <a:noFill/>
          <a:ln>
            <a:noFill/>
          </a:ln>
        </p:spPr>
      </p:pic>
      <p:pic>
        <p:nvPicPr>
          <p:cNvPr id="195" name="Google Shape;195;p28"/>
          <p:cNvPicPr preferRelativeResize="0"/>
          <p:nvPr/>
        </p:nvPicPr>
        <p:blipFill>
          <a:blip r:embed="rId5">
            <a:alphaModFix/>
          </a:blip>
          <a:stretch>
            <a:fillRect/>
          </a:stretch>
        </p:blipFill>
        <p:spPr>
          <a:xfrm>
            <a:off x="328707" y="4970474"/>
            <a:ext cx="2842119" cy="59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Quantiles</a:t>
            </a:r>
            <a:endParaRPr>
              <a:solidFill>
                <a:schemeClr val="accent1"/>
              </a:solidFill>
            </a:endParaRPr>
          </a:p>
        </p:txBody>
      </p:sp>
      <p:sp>
        <p:nvSpPr>
          <p:cNvPr id="201" name="Google Shape;201;p29"/>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A quantile α </a:t>
            </a:r>
            <a:r>
              <a:rPr lang="en" sz="2200"/>
              <a:t>is the values q</a:t>
            </a:r>
            <a:r>
              <a:rPr lang="en" sz="2200" baseline="-25000"/>
              <a:t>α</a:t>
            </a:r>
            <a:r>
              <a:rPr lang="en" sz="2200"/>
              <a:t> of X such that P(X≤q</a:t>
            </a:r>
            <a:r>
              <a:rPr lang="en" sz="2200" baseline="-25000"/>
              <a:t>α</a:t>
            </a:r>
            <a:r>
              <a:rPr lang="en" sz="2200"/>
              <a:t>) = </a:t>
            </a:r>
            <a:r>
              <a:rPr lang="en" sz="2200">
                <a:solidFill>
                  <a:srgbClr val="000000"/>
                </a:solidFill>
              </a:rPr>
              <a:t>α.</a:t>
            </a:r>
            <a:endParaRPr sz="2200"/>
          </a:p>
          <a:p>
            <a:pPr marL="457200" lvl="0" indent="-368300" algn="l" rtl="0">
              <a:lnSpc>
                <a:spcPct val="115000"/>
              </a:lnSpc>
              <a:spcBef>
                <a:spcPts val="0"/>
              </a:spcBef>
              <a:spcAft>
                <a:spcPts val="0"/>
              </a:spcAft>
              <a:buSzPts val="2200"/>
              <a:buChar char="●"/>
            </a:pPr>
            <a:r>
              <a:rPr lang="en" sz="2200"/>
              <a:t>Graphically, α is the area below the pdf to the left of q</a:t>
            </a:r>
            <a:r>
              <a:rPr lang="en" sz="2200" baseline="-25000"/>
              <a:t>α</a:t>
            </a:r>
            <a:r>
              <a:rPr lang="en" sz="2200"/>
              <a:t>.</a:t>
            </a:r>
            <a:endParaRPr sz="2200"/>
          </a:p>
        </p:txBody>
      </p:sp>
      <p:pic>
        <p:nvPicPr>
          <p:cNvPr id="202" name="Google Shape;202;p29"/>
          <p:cNvPicPr preferRelativeResize="0"/>
          <p:nvPr/>
        </p:nvPicPr>
        <p:blipFill>
          <a:blip r:embed="rId3">
            <a:alphaModFix/>
          </a:blip>
          <a:stretch>
            <a:fillRect/>
          </a:stretch>
        </p:blipFill>
        <p:spPr>
          <a:xfrm>
            <a:off x="914400" y="3054738"/>
            <a:ext cx="6934200" cy="3190875"/>
          </a:xfrm>
          <a:prstGeom prst="rect">
            <a:avLst/>
          </a:prstGeom>
          <a:noFill/>
          <a:ln>
            <a:noFill/>
          </a:ln>
        </p:spPr>
      </p:pic>
      <p:sp>
        <p:nvSpPr>
          <p:cNvPr id="203" name="Google Shape;203;p29"/>
          <p:cNvSpPr txBox="1"/>
          <p:nvPr/>
        </p:nvSpPr>
        <p:spPr>
          <a:xfrm>
            <a:off x="5102475" y="6071575"/>
            <a:ext cx="480600" cy="58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solidFill>
                  <a:srgbClr val="1C4587"/>
                </a:solidFill>
              </a:rPr>
              <a:t>q</a:t>
            </a:r>
            <a:r>
              <a:rPr lang="en" sz="2200" b="1" baseline="-25000">
                <a:solidFill>
                  <a:srgbClr val="1C4587"/>
                </a:solidFill>
              </a:rPr>
              <a:t>α</a:t>
            </a:r>
            <a:endParaRPr b="1">
              <a:solidFill>
                <a:srgbClr val="1C4587"/>
              </a:solidFill>
            </a:endParaRPr>
          </a:p>
        </p:txBody>
      </p:sp>
      <p:sp>
        <p:nvSpPr>
          <p:cNvPr id="204" name="Google Shape;204;p29"/>
          <p:cNvSpPr txBox="1"/>
          <p:nvPr/>
        </p:nvSpPr>
        <p:spPr>
          <a:xfrm>
            <a:off x="3950675" y="4390088"/>
            <a:ext cx="401400" cy="52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solidFill>
                  <a:srgbClr val="1C4587"/>
                </a:solidFill>
              </a:rPr>
              <a:t>α</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quantiles</a:t>
            </a:r>
            <a:endParaRPr>
              <a:solidFill>
                <a:schemeClr val="accent1"/>
              </a:solidFill>
            </a:endParaRPr>
          </a:p>
        </p:txBody>
      </p:sp>
      <p:sp>
        <p:nvSpPr>
          <p:cNvPr id="210" name="Google Shape;210;p30"/>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quantiles</a:t>
            </a:r>
            <a:endParaRPr>
              <a:solidFill>
                <a:schemeClr val="accent1"/>
              </a:solidFill>
            </a:endParaRPr>
          </a:p>
        </p:txBody>
      </p:sp>
      <p:sp>
        <p:nvSpPr>
          <p:cNvPr id="216" name="Google Shape;216;p31"/>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17" name="Google Shape;217;p31"/>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sp>
        <p:nvSpPr>
          <p:cNvPr id="219" name="Google Shape;219;p31"/>
          <p:cNvSpPr txBox="1">
            <a:spLocks noGrp="1"/>
          </p:cNvSpPr>
          <p:nvPr>
            <p:ph type="body" idx="1"/>
          </p:nvPr>
        </p:nvSpPr>
        <p:spPr>
          <a:xfrm flipH="1">
            <a:off x="457200" y="5992600"/>
            <a:ext cx="8229600" cy="77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pic>
        <p:nvPicPr>
          <p:cNvPr id="220" name="Google Shape;220;p31" descr="Z = \frac{X-\mu_X}{\sigma_X} \rightarrow \frac{q_{0.03}-98.2}{0.73} = -1.88"/>
          <p:cNvPicPr preferRelativeResize="0"/>
          <p:nvPr/>
        </p:nvPicPr>
        <p:blipFill>
          <a:blip r:embed="rId4">
            <a:alphaModFix/>
          </a:blip>
          <a:stretch>
            <a:fillRect/>
          </a:stretch>
        </p:blipFill>
        <p:spPr>
          <a:xfrm>
            <a:off x="3514725" y="4323975"/>
            <a:ext cx="4943475" cy="609600"/>
          </a:xfrm>
          <a:prstGeom prst="rect">
            <a:avLst/>
          </a:prstGeom>
          <a:noFill/>
          <a:ln>
            <a:noFill/>
          </a:ln>
        </p:spPr>
      </p:pic>
      <p:pic>
        <p:nvPicPr>
          <p:cNvPr id="221" name="Google Shape;221;p31" descr="P(X \leq q_{0.03}) = 0.03"/>
          <p:cNvPicPr preferRelativeResize="0"/>
          <p:nvPr/>
        </p:nvPicPr>
        <p:blipFill>
          <a:blip r:embed="rId5">
            <a:alphaModFix/>
          </a:blip>
          <a:stretch>
            <a:fillRect/>
          </a:stretch>
        </p:blipFill>
        <p:spPr>
          <a:xfrm>
            <a:off x="3515450" y="2786050"/>
            <a:ext cx="2628900" cy="238125"/>
          </a:xfrm>
          <a:prstGeom prst="rect">
            <a:avLst/>
          </a:prstGeom>
          <a:noFill/>
          <a:ln>
            <a:noFill/>
          </a:ln>
        </p:spPr>
      </p:pic>
      <p:sp>
        <p:nvSpPr>
          <p:cNvPr id="222" name="Google Shape;222;p31"/>
          <p:cNvSpPr txBox="1"/>
          <p:nvPr/>
        </p:nvSpPr>
        <p:spPr>
          <a:xfrm>
            <a:off x="3439250" y="3064550"/>
            <a:ext cx="5568600" cy="60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t>From the table of Φ(z) or from Python we obtain</a:t>
            </a:r>
            <a:endParaRPr sz="2000" dirty="0"/>
          </a:p>
          <a:p>
            <a:pPr marL="0" lvl="0" indent="0" algn="l" rtl="0">
              <a:lnSpc>
                <a:spcPct val="115000"/>
              </a:lnSpc>
              <a:spcBef>
                <a:spcPts val="0"/>
              </a:spcBef>
              <a:spcAft>
                <a:spcPts val="0"/>
              </a:spcAft>
              <a:buNone/>
            </a:pPr>
            <a:r>
              <a:rPr lang="en" sz="2000" i="1" dirty="0"/>
              <a:t>P(Z≤</a:t>
            </a:r>
            <a:r>
              <a:rPr lang="en" sz="2000" i="1" dirty="0">
                <a:solidFill>
                  <a:srgbClr val="FF9900"/>
                </a:solidFill>
              </a:rPr>
              <a:t>-1.88</a:t>
            </a:r>
            <a:r>
              <a:rPr lang="en" sz="2000" i="1" dirty="0"/>
              <a:t>) = 0.03 </a:t>
            </a:r>
            <a:endParaRPr i="1" dirty="0"/>
          </a:p>
        </p:txBody>
      </p:sp>
      <p:pic>
        <p:nvPicPr>
          <p:cNvPr id="223" name="Google Shape;223;p31" descr="q_{0.03} = -1.88 \cdot 0.73 + 98.2 = 96.8"/>
          <p:cNvPicPr preferRelativeResize="0"/>
          <p:nvPr/>
        </p:nvPicPr>
        <p:blipFill>
          <a:blip r:embed="rId6">
            <a:alphaModFix/>
          </a:blip>
          <a:stretch>
            <a:fillRect/>
          </a:stretch>
        </p:blipFill>
        <p:spPr>
          <a:xfrm>
            <a:off x="3483688" y="5338800"/>
            <a:ext cx="4314825" cy="209550"/>
          </a:xfrm>
          <a:prstGeom prst="rect">
            <a:avLst/>
          </a:prstGeom>
          <a:noFill/>
          <a:ln>
            <a:noFill/>
          </a:ln>
        </p:spPr>
      </p:pic>
      <p:pic>
        <p:nvPicPr>
          <p:cNvPr id="5" name="Immagine 4">
            <a:extLst>
              <a:ext uri="{FF2B5EF4-FFF2-40B4-BE49-F238E27FC236}">
                <a16:creationId xmlns:a16="http://schemas.microsoft.com/office/drawing/2014/main" id="{0D798A61-1FE1-4264-B6B6-B1842A4A972D}"/>
              </a:ext>
            </a:extLst>
          </p:cNvPr>
          <p:cNvPicPr>
            <a:picLocks noChangeAspect="1"/>
          </p:cNvPicPr>
          <p:nvPr/>
        </p:nvPicPr>
        <p:blipFill rotWithShape="1">
          <a:blip r:embed="rId7"/>
          <a:srcRect l="19307" t="64695" r="68128" b="25534"/>
          <a:stretch/>
        </p:blipFill>
        <p:spPr>
          <a:xfrm>
            <a:off x="541537" y="4562282"/>
            <a:ext cx="2254337" cy="986068"/>
          </a:xfrm>
          <a:prstGeom prst="rect">
            <a:avLst/>
          </a:prstGeom>
        </p:spPr>
      </p:pic>
      <p:sp>
        <p:nvSpPr>
          <p:cNvPr id="6" name="CasellaDiTesto 5">
            <a:extLst>
              <a:ext uri="{FF2B5EF4-FFF2-40B4-BE49-F238E27FC236}">
                <a16:creationId xmlns:a16="http://schemas.microsoft.com/office/drawing/2014/main" id="{CF3DD458-90B5-40C3-A705-7D2F8AF91378}"/>
              </a:ext>
            </a:extLst>
          </p:cNvPr>
          <p:cNvSpPr txBox="1"/>
          <p:nvPr/>
        </p:nvSpPr>
        <p:spPr>
          <a:xfrm>
            <a:off x="541537" y="4371710"/>
            <a:ext cx="1289135" cy="307777"/>
          </a:xfrm>
          <a:prstGeom prst="rect">
            <a:avLst/>
          </a:prstGeom>
          <a:noFill/>
        </p:spPr>
        <p:txBody>
          <a:bodyPr wrap="none" rtlCol="0">
            <a:spAutoFit/>
          </a:bodyPr>
          <a:lstStyle/>
          <a:p>
            <a:r>
              <a:rPr lang="en-US" b="1" dirty="0"/>
              <a:t>From Python</a:t>
            </a:r>
            <a:endParaRPr lang="en-CH" b="1" dirty="0"/>
          </a:p>
        </p:txBody>
      </p:sp>
      <p:sp>
        <p:nvSpPr>
          <p:cNvPr id="7" name="Rettangolo 6">
            <a:extLst>
              <a:ext uri="{FF2B5EF4-FFF2-40B4-BE49-F238E27FC236}">
                <a16:creationId xmlns:a16="http://schemas.microsoft.com/office/drawing/2014/main" id="{3828E602-F5A1-40B0-9098-3A783E360F21}"/>
              </a:ext>
            </a:extLst>
          </p:cNvPr>
          <p:cNvSpPr/>
          <p:nvPr/>
        </p:nvSpPr>
        <p:spPr>
          <a:xfrm>
            <a:off x="457200" y="4323975"/>
            <a:ext cx="2490186" cy="1224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229" name="Google Shape;229;p32"/>
          <p:cNvPicPr preferRelativeResize="0"/>
          <p:nvPr/>
        </p:nvPicPr>
        <p:blipFill>
          <a:blip r:embed="rId3">
            <a:alphaModFix/>
          </a:blip>
          <a:stretch>
            <a:fillRect/>
          </a:stretch>
        </p:blipFill>
        <p:spPr>
          <a:xfrm>
            <a:off x="457200" y="1377575"/>
            <a:ext cx="8229601" cy="4890049"/>
          </a:xfrm>
          <a:prstGeom prst="rect">
            <a:avLst/>
          </a:prstGeom>
          <a:noFill/>
          <a:ln>
            <a:noFill/>
          </a:ln>
        </p:spPr>
      </p:pic>
      <p:sp>
        <p:nvSpPr>
          <p:cNvPr id="230" name="Google Shape;230;p32"/>
          <p:cNvSpPr/>
          <p:nvPr/>
        </p:nvSpPr>
        <p:spPr>
          <a:xfrm>
            <a:off x="457200" y="51435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1252900" y="1701300"/>
            <a:ext cx="685800" cy="4566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1266100" y="51567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38" name="Google Shape;238;p33"/>
          <p:cNvSpPr txBox="1">
            <a:spLocks noGrp="1"/>
          </p:cNvSpPr>
          <p:nvPr>
            <p:ph type="body" idx="1"/>
          </p:nvPr>
        </p:nvSpPr>
        <p:spPr>
          <a:xfrm flipH="1">
            <a:off x="457200" y="1305775"/>
            <a:ext cx="8229600" cy="227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44" name="Google Shape;244;p34"/>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245" name="Google Shape;245;p34"/>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pic>
        <p:nvPicPr>
          <p:cNvPr id="246" name="Google Shape;246;p34" descr="\begin{array}{l}&#10;P(X &gt; q_{0.9}) = 1-0.9 = 0.1\\&#10;P(Z\leq 1.28) = 0.9\\&#10;\frac{ q_{0.9} - 98.2}{0.73} = 1.28\\&#10;q_{0.9} = 1.28 \cdot 0.73 + 98.2 = 99.1&#10;\end{array}"/>
          <p:cNvPicPr preferRelativeResize="0"/>
          <p:nvPr/>
        </p:nvPicPr>
        <p:blipFill>
          <a:blip r:embed="rId4">
            <a:alphaModFix/>
          </a:blip>
          <a:stretch>
            <a:fillRect/>
          </a:stretch>
        </p:blipFill>
        <p:spPr>
          <a:xfrm>
            <a:off x="3521300" y="3969725"/>
            <a:ext cx="3933825" cy="1152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505550" y="1141088"/>
            <a:ext cx="8229599" cy="5341438"/>
          </a:xfrm>
          <a:prstGeom prst="rect">
            <a:avLst/>
          </a:prstGeom>
          <a:noFill/>
          <a:ln>
            <a:noFill/>
          </a:ln>
        </p:spPr>
      </p:pic>
      <p:sp>
        <p:nvSpPr>
          <p:cNvPr id="252" name="Google Shape;252;p35"/>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253" name="Google Shape;253;p35"/>
          <p:cNvSpPr/>
          <p:nvPr/>
        </p:nvSpPr>
        <p:spPr>
          <a:xfrm>
            <a:off x="427150" y="4380025"/>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7168650" y="1213350"/>
            <a:ext cx="685800" cy="52692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7168650" y="4380025"/>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68-95-99.7 Rule</a:t>
            </a:r>
            <a:endParaRPr>
              <a:solidFill>
                <a:schemeClr val="accent1"/>
              </a:solidFill>
            </a:endParaRPr>
          </a:p>
        </p:txBody>
      </p:sp>
      <p:sp>
        <p:nvSpPr>
          <p:cNvPr id="261" name="Google Shape;261;p36"/>
          <p:cNvSpPr txBox="1">
            <a:spLocks noGrp="1"/>
          </p:cNvSpPr>
          <p:nvPr>
            <p:ph type="body" idx="1"/>
          </p:nvPr>
        </p:nvSpPr>
        <p:spPr>
          <a:xfrm flipH="1">
            <a:off x="457200" y="1305775"/>
            <a:ext cx="8229600" cy="103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Normally distributed data,</a:t>
            </a:r>
            <a:endParaRPr sz="1700"/>
          </a:p>
          <a:p>
            <a:pPr marL="457200" lvl="0" indent="-336550" algn="l" rtl="0">
              <a:lnSpc>
                <a:spcPct val="115000"/>
              </a:lnSpc>
              <a:spcBef>
                <a:spcPts val="0"/>
              </a:spcBef>
              <a:spcAft>
                <a:spcPts val="0"/>
              </a:spcAft>
              <a:buSzPts val="1700"/>
              <a:buChar char="●"/>
            </a:pPr>
            <a:r>
              <a:rPr lang="en" sz="1700"/>
              <a:t>about 68% falls within 1 SD of the mean,</a:t>
            </a:r>
            <a:endParaRPr sz="1700"/>
          </a:p>
          <a:p>
            <a:pPr marL="457200" lvl="0" indent="-336550" algn="l" rtl="0">
              <a:lnSpc>
                <a:spcPct val="115000"/>
              </a:lnSpc>
              <a:spcBef>
                <a:spcPts val="0"/>
              </a:spcBef>
              <a:spcAft>
                <a:spcPts val="0"/>
              </a:spcAft>
              <a:buSzPts val="1700"/>
              <a:buChar char="●"/>
            </a:pPr>
            <a:r>
              <a:rPr lang="en" sz="1700"/>
              <a:t>about 95% falls within 2 SD of the mean,</a:t>
            </a:r>
            <a:endParaRPr sz="1700"/>
          </a:p>
          <a:p>
            <a:pPr marL="457200" lvl="0" indent="-336550" algn="l" rtl="0">
              <a:lnSpc>
                <a:spcPct val="115000"/>
              </a:lnSpc>
              <a:spcBef>
                <a:spcPts val="0"/>
              </a:spcBef>
              <a:spcAft>
                <a:spcPts val="0"/>
              </a:spcAft>
              <a:buSzPts val="1700"/>
              <a:buChar char="●"/>
            </a:pPr>
            <a:r>
              <a:rPr lang="en" sz="1700"/>
              <a:t>about 99.7% falls within 3 SD of the mean.</a:t>
            </a:r>
            <a:endParaRPr sz="1700"/>
          </a:p>
          <a:p>
            <a:pPr marL="0" lvl="0" indent="0" algn="l" rtl="0">
              <a:lnSpc>
                <a:spcPct val="115000"/>
              </a:lnSpc>
              <a:spcBef>
                <a:spcPts val="0"/>
              </a:spcBef>
              <a:spcAft>
                <a:spcPts val="0"/>
              </a:spcAft>
              <a:buNone/>
            </a:pPr>
            <a:r>
              <a:rPr lang="en" sz="1700"/>
              <a:t>It is possible for observations to fall 4, 5, or more standard deviations away from the mean, but these occurrences are very rare if the data are normal.</a:t>
            </a:r>
            <a:endParaRPr sz="1700"/>
          </a:p>
        </p:txBody>
      </p:sp>
      <p:pic>
        <p:nvPicPr>
          <p:cNvPr id="262" name="Google Shape;262;p36"/>
          <p:cNvPicPr preferRelativeResize="0"/>
          <p:nvPr/>
        </p:nvPicPr>
        <p:blipFill>
          <a:blip r:embed="rId3">
            <a:alphaModFix/>
          </a:blip>
          <a:stretch>
            <a:fillRect/>
          </a:stretch>
        </p:blipFill>
        <p:spPr>
          <a:xfrm>
            <a:off x="1308249" y="3201549"/>
            <a:ext cx="6069974" cy="303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p:txBody>
      </p:sp>
      <p:sp>
        <p:nvSpPr>
          <p:cNvPr id="38" name="Google Shape;38;p10"/>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a:solidFill>
                  <a:srgbClr val="000000"/>
                </a:solidFill>
              </a:rPr>
              <a:t>The pdf is constant over the interval [a,b]:</a:t>
            </a:r>
            <a:br>
              <a:rPr lang="en" sz="2300">
                <a:solidFill>
                  <a:srgbClr val="000000"/>
                </a:solidFill>
              </a:rPr>
            </a:br>
            <a:br>
              <a:rPr lang="en" sz="2300">
                <a:solidFill>
                  <a:srgbClr val="000000"/>
                </a:solidFill>
              </a:rPr>
            </a:br>
            <a:endParaRPr sz="2300">
              <a:solidFill>
                <a:srgbClr val="000000"/>
              </a:solidFill>
            </a:endParaRPr>
          </a:p>
          <a:p>
            <a:pPr marL="0" lvl="0" indent="0" algn="l" rtl="0">
              <a:spcBef>
                <a:spcPts val="600"/>
              </a:spcBef>
              <a:spcAft>
                <a:spcPts val="0"/>
              </a:spcAft>
              <a:buNone/>
            </a:pPr>
            <a:endParaRPr sz="2300">
              <a:solidFill>
                <a:srgbClr val="000000"/>
              </a:solidFill>
            </a:endParaRPr>
          </a:p>
          <a:p>
            <a:pPr marL="457200" lvl="0" indent="-374650" algn="l" rtl="0">
              <a:spcBef>
                <a:spcPts val="600"/>
              </a:spcBef>
              <a:spcAft>
                <a:spcPts val="0"/>
              </a:spcAft>
              <a:buSzPts val="2300"/>
              <a:buChar char="●"/>
            </a:pPr>
            <a:r>
              <a:rPr lang="en" sz="2300">
                <a:solidFill>
                  <a:srgbClr val="000000"/>
                </a:solidFill>
              </a:rPr>
              <a:t>CDF: </a:t>
            </a:r>
            <a:br>
              <a:rPr lang="en" sz="2300">
                <a:solidFill>
                  <a:srgbClr val="000000"/>
                </a:solidFill>
              </a:rPr>
            </a:br>
            <a:br>
              <a:rPr lang="en" sz="2300">
                <a:solidFill>
                  <a:srgbClr val="000000"/>
                </a:solidFill>
              </a:rPr>
            </a:br>
            <a:br>
              <a:rPr lang="en" sz="2300">
                <a:solidFill>
                  <a:srgbClr val="000000"/>
                </a:solidFill>
              </a:rPr>
            </a:br>
            <a:endParaRPr sz="2300">
              <a:solidFill>
                <a:srgbClr val="000000"/>
              </a:solidFill>
            </a:endParaRPr>
          </a:p>
          <a:p>
            <a:pPr marL="457200" lvl="0" indent="-374650" algn="l" rtl="0">
              <a:spcBef>
                <a:spcPts val="0"/>
              </a:spcBef>
              <a:spcAft>
                <a:spcPts val="0"/>
              </a:spcAft>
              <a:buSzPts val="2300"/>
              <a:buChar char="●"/>
            </a:pPr>
            <a:r>
              <a:rPr lang="en" sz="2300">
                <a:solidFill>
                  <a:srgbClr val="000000"/>
                </a:solidFill>
              </a:rPr>
              <a:t>Mean and variance</a:t>
            </a:r>
            <a:endParaRPr sz="2300">
              <a:solidFill>
                <a:srgbClr val="000000"/>
              </a:solidFill>
            </a:endParaRPr>
          </a:p>
          <a:p>
            <a:pPr marL="457200" lvl="0" indent="0" algn="l" rtl="0">
              <a:spcBef>
                <a:spcPts val="600"/>
              </a:spcBef>
              <a:spcAft>
                <a:spcPts val="0"/>
              </a:spcAft>
              <a:buNone/>
            </a:pPr>
            <a:r>
              <a:rPr lang="en" sz="2300">
                <a:solidFill>
                  <a:srgbClr val="000000"/>
                </a:solidFill>
              </a:rPr>
              <a:t> </a:t>
            </a:r>
            <a:endParaRPr sz="2300" i="1">
              <a:solidFill>
                <a:srgbClr val="000000"/>
              </a:solidFill>
            </a:endParaRPr>
          </a:p>
        </p:txBody>
      </p:sp>
      <p:cxnSp>
        <p:nvCxnSpPr>
          <p:cNvPr id="39" name="Google Shape;39;p10"/>
          <p:cNvCxnSpPr/>
          <p:nvPr/>
        </p:nvCxnSpPr>
        <p:spPr>
          <a:xfrm>
            <a:off x="6222825" y="3059050"/>
            <a:ext cx="2843700" cy="29400"/>
          </a:xfrm>
          <a:prstGeom prst="straightConnector1">
            <a:avLst/>
          </a:prstGeom>
          <a:noFill/>
          <a:ln w="9525" cap="flat" cmpd="sng">
            <a:solidFill>
              <a:srgbClr val="666666"/>
            </a:solidFill>
            <a:prstDash val="solid"/>
            <a:round/>
            <a:headEnd type="none" w="med" len="med"/>
            <a:tailEnd type="triangle" w="med" len="med"/>
          </a:ln>
        </p:spPr>
      </p:cxnSp>
      <p:cxnSp>
        <p:nvCxnSpPr>
          <p:cNvPr id="40" name="Google Shape;40;p10"/>
          <p:cNvCxnSpPr/>
          <p:nvPr/>
        </p:nvCxnSpPr>
        <p:spPr>
          <a:xfrm rot="10800000" flipH="1">
            <a:off x="6242500" y="1963750"/>
            <a:ext cx="19200" cy="1095300"/>
          </a:xfrm>
          <a:prstGeom prst="straightConnector1">
            <a:avLst/>
          </a:prstGeom>
          <a:noFill/>
          <a:ln w="9525" cap="flat" cmpd="sng">
            <a:solidFill>
              <a:srgbClr val="666666"/>
            </a:solidFill>
            <a:prstDash val="solid"/>
            <a:round/>
            <a:headEnd type="none" w="med" len="med"/>
            <a:tailEnd type="triangle" w="med" len="med"/>
          </a:ln>
        </p:spPr>
      </p:cxnSp>
      <p:sp>
        <p:nvSpPr>
          <p:cNvPr id="41" name="Google Shape;41;p10"/>
          <p:cNvSpPr txBox="1"/>
          <p:nvPr/>
        </p:nvSpPr>
        <p:spPr>
          <a:xfrm>
            <a:off x="6941100" y="30494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
        <p:nvSpPr>
          <p:cNvPr id="42" name="Google Shape;42;p10"/>
          <p:cNvSpPr txBox="1"/>
          <p:nvPr/>
        </p:nvSpPr>
        <p:spPr>
          <a:xfrm>
            <a:off x="8084100" y="31256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cxnSp>
        <p:nvCxnSpPr>
          <p:cNvPr id="43" name="Google Shape;43;p10"/>
          <p:cNvCxnSpPr>
            <a:stCxn id="41" idx="0"/>
            <a:endCxn id="41" idx="0"/>
          </p:cNvCxnSpPr>
          <p:nvPr/>
        </p:nvCxnSpPr>
        <p:spPr>
          <a:xfrm>
            <a:off x="7078800" y="3049425"/>
            <a:ext cx="0" cy="0"/>
          </a:xfrm>
          <a:prstGeom prst="straightConnector1">
            <a:avLst/>
          </a:prstGeom>
          <a:noFill/>
          <a:ln w="9525" cap="flat" cmpd="sng">
            <a:solidFill>
              <a:srgbClr val="666666"/>
            </a:solidFill>
            <a:prstDash val="solid"/>
            <a:round/>
            <a:headEnd type="none" w="med" len="med"/>
            <a:tailEnd type="none" w="med" len="med"/>
          </a:ln>
        </p:spPr>
      </p:cxnSp>
      <p:cxnSp>
        <p:nvCxnSpPr>
          <p:cNvPr id="44" name="Google Shape;44;p10"/>
          <p:cNvCxnSpPr/>
          <p:nvPr/>
        </p:nvCxnSpPr>
        <p:spPr>
          <a:xfrm rot="10800000">
            <a:off x="7108350" y="2439075"/>
            <a:ext cx="0" cy="686100"/>
          </a:xfrm>
          <a:prstGeom prst="straightConnector1">
            <a:avLst/>
          </a:prstGeom>
          <a:noFill/>
          <a:ln w="9525" cap="flat" cmpd="sng">
            <a:solidFill>
              <a:srgbClr val="666666"/>
            </a:solidFill>
            <a:prstDash val="solid"/>
            <a:round/>
            <a:headEnd type="none" w="med" len="med"/>
            <a:tailEnd type="none" w="med" len="med"/>
          </a:ln>
        </p:spPr>
      </p:cxnSp>
      <p:cxnSp>
        <p:nvCxnSpPr>
          <p:cNvPr id="45" name="Google Shape;45;p10"/>
          <p:cNvCxnSpPr/>
          <p:nvPr/>
        </p:nvCxnSpPr>
        <p:spPr>
          <a:xfrm rot="10800000">
            <a:off x="8251350" y="2948175"/>
            <a:ext cx="0" cy="177000"/>
          </a:xfrm>
          <a:prstGeom prst="straightConnector1">
            <a:avLst/>
          </a:prstGeom>
          <a:noFill/>
          <a:ln w="9525" cap="flat" cmpd="sng">
            <a:solidFill>
              <a:srgbClr val="666666"/>
            </a:solidFill>
            <a:prstDash val="solid"/>
            <a:round/>
            <a:headEnd type="none" w="med" len="med"/>
            <a:tailEnd type="none" w="med" len="med"/>
          </a:ln>
        </p:spPr>
      </p:cxnSp>
      <p:cxnSp>
        <p:nvCxnSpPr>
          <p:cNvPr id="46" name="Google Shape;46;p10"/>
          <p:cNvCxnSpPr/>
          <p:nvPr/>
        </p:nvCxnSpPr>
        <p:spPr>
          <a:xfrm rot="10800000">
            <a:off x="6262300" y="2439175"/>
            <a:ext cx="855900" cy="0"/>
          </a:xfrm>
          <a:prstGeom prst="straightConnector1">
            <a:avLst/>
          </a:prstGeom>
          <a:noFill/>
          <a:ln w="9525" cap="flat" cmpd="sng">
            <a:solidFill>
              <a:srgbClr val="666666"/>
            </a:solidFill>
            <a:prstDash val="dot"/>
            <a:round/>
            <a:headEnd type="none" w="med" len="med"/>
            <a:tailEnd type="none" w="med" len="med"/>
          </a:ln>
        </p:spPr>
      </p:cxnSp>
      <p:sp>
        <p:nvSpPr>
          <p:cNvPr id="47" name="Google Shape;47;p10"/>
          <p:cNvSpPr txBox="1"/>
          <p:nvPr/>
        </p:nvSpPr>
        <p:spPr>
          <a:xfrm>
            <a:off x="5493300" y="2211225"/>
            <a:ext cx="7296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1/(b-a)</a:t>
            </a:r>
            <a:endParaRPr/>
          </a:p>
        </p:txBody>
      </p:sp>
      <p:cxnSp>
        <p:nvCxnSpPr>
          <p:cNvPr id="48" name="Google Shape;48;p10"/>
          <p:cNvCxnSpPr/>
          <p:nvPr/>
        </p:nvCxnSpPr>
        <p:spPr>
          <a:xfrm rot="10800000" flipH="1">
            <a:off x="7107936" y="2438275"/>
            <a:ext cx="1161300" cy="900"/>
          </a:xfrm>
          <a:prstGeom prst="straightConnector1">
            <a:avLst/>
          </a:prstGeom>
          <a:noFill/>
          <a:ln w="28575" cap="flat" cmpd="sng">
            <a:solidFill>
              <a:srgbClr val="073763"/>
            </a:solidFill>
            <a:prstDash val="solid"/>
            <a:round/>
            <a:headEnd type="none" w="med" len="med"/>
            <a:tailEnd type="none" w="med" len="med"/>
          </a:ln>
        </p:spPr>
      </p:cxnSp>
      <p:cxnSp>
        <p:nvCxnSpPr>
          <p:cNvPr id="49" name="Google Shape;49;p10"/>
          <p:cNvCxnSpPr/>
          <p:nvPr/>
        </p:nvCxnSpPr>
        <p:spPr>
          <a:xfrm rot="10800000" flipH="1">
            <a:off x="8251350" y="2425275"/>
            <a:ext cx="9000" cy="699900"/>
          </a:xfrm>
          <a:prstGeom prst="straightConnector1">
            <a:avLst/>
          </a:prstGeom>
          <a:noFill/>
          <a:ln w="9525" cap="flat" cmpd="sng">
            <a:solidFill>
              <a:srgbClr val="666666"/>
            </a:solidFill>
            <a:prstDash val="solid"/>
            <a:round/>
            <a:headEnd type="none" w="med" len="med"/>
            <a:tailEnd type="none" w="med" len="med"/>
          </a:ln>
        </p:spPr>
      </p:cxnSp>
      <p:pic>
        <p:nvPicPr>
          <p:cNvPr id="50" name="Google Shape;50;p10" descr="f(x) = \left\{  &#10;\begin{array}{ll}&#10;\frac{1}{b-a} &amp; a\leq x \leq b\\&#10;0&amp; otherwise&#10;\end{array} \right. "/>
          <p:cNvPicPr preferRelativeResize="0"/>
          <p:nvPr/>
        </p:nvPicPr>
        <p:blipFill>
          <a:blip r:embed="rId3">
            <a:alphaModFix/>
          </a:blip>
          <a:stretch>
            <a:fillRect/>
          </a:stretch>
        </p:blipFill>
        <p:spPr>
          <a:xfrm>
            <a:off x="1614488" y="2081375"/>
            <a:ext cx="3638550" cy="609600"/>
          </a:xfrm>
          <a:prstGeom prst="rect">
            <a:avLst/>
          </a:prstGeom>
          <a:noFill/>
          <a:ln>
            <a:noFill/>
          </a:ln>
        </p:spPr>
      </p:pic>
      <p:pic>
        <p:nvPicPr>
          <p:cNvPr id="51" name="Google Shape;51;p10" descr="\begin{array}{l} &#10;\mu_X = \frac{a+b}{2}\\&#10;\sigma^2 = \frac{(b-a)^2}{12}&#10;\end{array}"/>
          <p:cNvPicPr preferRelativeResize="0"/>
          <p:nvPr/>
        </p:nvPicPr>
        <p:blipFill>
          <a:blip r:embed="rId4">
            <a:alphaModFix/>
          </a:blip>
          <a:stretch>
            <a:fillRect/>
          </a:stretch>
        </p:blipFill>
        <p:spPr>
          <a:xfrm>
            <a:off x="1545975" y="5081950"/>
            <a:ext cx="1628775" cy="781050"/>
          </a:xfrm>
          <a:prstGeom prst="rect">
            <a:avLst/>
          </a:prstGeom>
          <a:noFill/>
          <a:ln>
            <a:noFill/>
          </a:ln>
        </p:spPr>
      </p:pic>
      <p:cxnSp>
        <p:nvCxnSpPr>
          <p:cNvPr id="52" name="Google Shape;52;p10"/>
          <p:cNvCxnSpPr/>
          <p:nvPr/>
        </p:nvCxnSpPr>
        <p:spPr>
          <a:xfrm>
            <a:off x="6222825" y="4506850"/>
            <a:ext cx="2843700" cy="29400"/>
          </a:xfrm>
          <a:prstGeom prst="straightConnector1">
            <a:avLst/>
          </a:prstGeom>
          <a:noFill/>
          <a:ln w="9525" cap="flat" cmpd="sng">
            <a:solidFill>
              <a:srgbClr val="666666"/>
            </a:solidFill>
            <a:prstDash val="solid"/>
            <a:round/>
            <a:headEnd type="none" w="med" len="med"/>
            <a:tailEnd type="triangle" w="med" len="med"/>
          </a:ln>
        </p:spPr>
      </p:cxnSp>
      <p:cxnSp>
        <p:nvCxnSpPr>
          <p:cNvPr id="53" name="Google Shape;53;p10"/>
          <p:cNvCxnSpPr/>
          <p:nvPr/>
        </p:nvCxnSpPr>
        <p:spPr>
          <a:xfrm rot="10800000" flipH="1">
            <a:off x="6242500" y="3411550"/>
            <a:ext cx="19200" cy="1095300"/>
          </a:xfrm>
          <a:prstGeom prst="straightConnector1">
            <a:avLst/>
          </a:prstGeom>
          <a:noFill/>
          <a:ln w="9525" cap="flat" cmpd="sng">
            <a:solidFill>
              <a:srgbClr val="666666"/>
            </a:solidFill>
            <a:prstDash val="solid"/>
            <a:round/>
            <a:headEnd type="none" w="med" len="med"/>
            <a:tailEnd type="triangle" w="med" len="med"/>
          </a:ln>
        </p:spPr>
      </p:cxnSp>
      <p:sp>
        <p:nvSpPr>
          <p:cNvPr id="54" name="Google Shape;54;p10"/>
          <p:cNvSpPr txBox="1"/>
          <p:nvPr/>
        </p:nvSpPr>
        <p:spPr>
          <a:xfrm>
            <a:off x="6941100" y="44972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
        <p:nvSpPr>
          <p:cNvPr id="55" name="Google Shape;55;p10"/>
          <p:cNvSpPr txBox="1"/>
          <p:nvPr/>
        </p:nvSpPr>
        <p:spPr>
          <a:xfrm>
            <a:off x="8084100" y="45734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cxnSp>
        <p:nvCxnSpPr>
          <p:cNvPr id="56" name="Google Shape;56;p10"/>
          <p:cNvCxnSpPr>
            <a:stCxn id="54" idx="0"/>
            <a:endCxn id="54" idx="0"/>
          </p:cNvCxnSpPr>
          <p:nvPr/>
        </p:nvCxnSpPr>
        <p:spPr>
          <a:xfrm>
            <a:off x="7078800" y="4497225"/>
            <a:ext cx="0" cy="0"/>
          </a:xfrm>
          <a:prstGeom prst="straightConnector1">
            <a:avLst/>
          </a:prstGeom>
          <a:noFill/>
          <a:ln w="9525" cap="flat" cmpd="sng">
            <a:solidFill>
              <a:srgbClr val="666666"/>
            </a:solidFill>
            <a:prstDash val="solid"/>
            <a:round/>
            <a:headEnd type="none" w="med" len="med"/>
            <a:tailEnd type="none" w="med" len="med"/>
          </a:ln>
        </p:spPr>
      </p:cxnSp>
      <p:cxnSp>
        <p:nvCxnSpPr>
          <p:cNvPr id="57" name="Google Shape;57;p10"/>
          <p:cNvCxnSpPr/>
          <p:nvPr/>
        </p:nvCxnSpPr>
        <p:spPr>
          <a:xfrm rot="10800000">
            <a:off x="8251350" y="4395975"/>
            <a:ext cx="0" cy="177000"/>
          </a:xfrm>
          <a:prstGeom prst="straightConnector1">
            <a:avLst/>
          </a:prstGeom>
          <a:noFill/>
          <a:ln w="9525" cap="flat" cmpd="sng">
            <a:solidFill>
              <a:srgbClr val="666666"/>
            </a:solidFill>
            <a:prstDash val="solid"/>
            <a:round/>
            <a:headEnd type="none" w="med" len="med"/>
            <a:tailEnd type="none" w="med" len="med"/>
          </a:ln>
        </p:spPr>
      </p:cxnSp>
      <p:cxnSp>
        <p:nvCxnSpPr>
          <p:cNvPr id="58" name="Google Shape;58;p10"/>
          <p:cNvCxnSpPr/>
          <p:nvPr/>
        </p:nvCxnSpPr>
        <p:spPr>
          <a:xfrm rot="10800000">
            <a:off x="6262175" y="3734600"/>
            <a:ext cx="1993800" cy="3600"/>
          </a:xfrm>
          <a:prstGeom prst="straightConnector1">
            <a:avLst/>
          </a:prstGeom>
          <a:noFill/>
          <a:ln w="9525" cap="flat" cmpd="sng">
            <a:solidFill>
              <a:srgbClr val="666666"/>
            </a:solidFill>
            <a:prstDash val="dot"/>
            <a:round/>
            <a:headEnd type="none" w="med" len="med"/>
            <a:tailEnd type="none" w="med" len="med"/>
          </a:ln>
        </p:spPr>
      </p:cxnSp>
      <p:sp>
        <p:nvSpPr>
          <p:cNvPr id="59" name="Google Shape;59;p10"/>
          <p:cNvSpPr txBox="1"/>
          <p:nvPr/>
        </p:nvSpPr>
        <p:spPr>
          <a:xfrm>
            <a:off x="5868875" y="3659025"/>
            <a:ext cx="3540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cxnSp>
        <p:nvCxnSpPr>
          <p:cNvPr id="60" name="Google Shape;60;p10"/>
          <p:cNvCxnSpPr/>
          <p:nvPr/>
        </p:nvCxnSpPr>
        <p:spPr>
          <a:xfrm rot="10800000" flipH="1">
            <a:off x="7082200" y="3732275"/>
            <a:ext cx="1173900" cy="765000"/>
          </a:xfrm>
          <a:prstGeom prst="straightConnector1">
            <a:avLst/>
          </a:prstGeom>
          <a:noFill/>
          <a:ln w="28575" cap="flat" cmpd="sng">
            <a:solidFill>
              <a:srgbClr val="073763"/>
            </a:solidFill>
            <a:prstDash val="solid"/>
            <a:round/>
            <a:headEnd type="none" w="med" len="med"/>
            <a:tailEnd type="none" w="med" len="med"/>
          </a:ln>
        </p:spPr>
      </p:cxnSp>
      <p:cxnSp>
        <p:nvCxnSpPr>
          <p:cNvPr id="61" name="Google Shape;61;p10"/>
          <p:cNvCxnSpPr/>
          <p:nvPr/>
        </p:nvCxnSpPr>
        <p:spPr>
          <a:xfrm rot="10800000">
            <a:off x="8242650" y="3732375"/>
            <a:ext cx="8700" cy="840600"/>
          </a:xfrm>
          <a:prstGeom prst="straightConnector1">
            <a:avLst/>
          </a:prstGeom>
          <a:noFill/>
          <a:ln w="9525" cap="flat" cmpd="sng">
            <a:solidFill>
              <a:srgbClr val="666666"/>
            </a:solidFill>
            <a:prstDash val="solid"/>
            <a:round/>
            <a:headEnd type="none" w="med" len="med"/>
            <a:tailEnd type="none" w="med" len="med"/>
          </a:ln>
        </p:spPr>
      </p:cxnSp>
      <p:sp>
        <p:nvSpPr>
          <p:cNvPr id="62" name="Google Shape;62;p10"/>
          <p:cNvSpPr txBox="1"/>
          <p:nvPr/>
        </p:nvSpPr>
        <p:spPr>
          <a:xfrm>
            <a:off x="5697325" y="1906425"/>
            <a:ext cx="5256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f(x)</a:t>
            </a:r>
            <a:endParaRPr/>
          </a:p>
        </p:txBody>
      </p:sp>
      <p:sp>
        <p:nvSpPr>
          <p:cNvPr id="63" name="Google Shape;63;p10"/>
          <p:cNvSpPr txBox="1"/>
          <p:nvPr/>
        </p:nvSpPr>
        <p:spPr>
          <a:xfrm>
            <a:off x="5697425" y="3278025"/>
            <a:ext cx="5256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F(x)</a:t>
            </a:r>
            <a:endParaRPr/>
          </a:p>
        </p:txBody>
      </p:sp>
      <p:cxnSp>
        <p:nvCxnSpPr>
          <p:cNvPr id="64" name="Google Shape;64;p10"/>
          <p:cNvCxnSpPr/>
          <p:nvPr/>
        </p:nvCxnSpPr>
        <p:spPr>
          <a:xfrm rot="10800000">
            <a:off x="8242775" y="3732200"/>
            <a:ext cx="851400" cy="6000"/>
          </a:xfrm>
          <a:prstGeom prst="straightConnector1">
            <a:avLst/>
          </a:prstGeom>
          <a:noFill/>
          <a:ln w="28575" cap="flat" cmpd="sng">
            <a:solidFill>
              <a:srgbClr val="073763"/>
            </a:solidFill>
            <a:prstDash val="solid"/>
            <a:round/>
            <a:headEnd type="none" w="med" len="med"/>
            <a:tailEnd type="none" w="med" len="med"/>
          </a:ln>
        </p:spPr>
      </p:cxnSp>
      <p:cxnSp>
        <p:nvCxnSpPr>
          <p:cNvPr id="65" name="Google Shape;65;p10"/>
          <p:cNvCxnSpPr/>
          <p:nvPr/>
        </p:nvCxnSpPr>
        <p:spPr>
          <a:xfrm rot="10800000">
            <a:off x="6261575" y="4494200"/>
            <a:ext cx="851400" cy="6000"/>
          </a:xfrm>
          <a:prstGeom prst="straightConnector1">
            <a:avLst/>
          </a:prstGeom>
          <a:noFill/>
          <a:ln w="28575" cap="flat" cmpd="sng">
            <a:solidFill>
              <a:srgbClr val="073763"/>
            </a:solidFill>
            <a:prstDash val="solid"/>
            <a:round/>
            <a:headEnd type="none" w="med" len="med"/>
            <a:tailEnd type="none" w="med" len="med"/>
          </a:ln>
        </p:spPr>
      </p:cxnSp>
      <p:pic>
        <p:nvPicPr>
          <p:cNvPr id="66" name="Google Shape;66;p10" descr="F(x) =\left\{ \begin{array}{ll} &#10;0&amp; x&lt;a\\&#10;\frac{x-a}{b-a} &amp; a\leq x \leq b\\&#10;1 &amp; x&gt;b&#10;\end{array}\right."/>
          <p:cNvPicPr preferRelativeResize="0"/>
          <p:nvPr/>
        </p:nvPicPr>
        <p:blipFill>
          <a:blip r:embed="rId5">
            <a:alphaModFix/>
          </a:blip>
          <a:stretch>
            <a:fillRect/>
          </a:stretch>
        </p:blipFill>
        <p:spPr>
          <a:xfrm>
            <a:off x="1600200" y="3429000"/>
            <a:ext cx="3686175" cy="866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body" idx="1"/>
          </p:nvPr>
        </p:nvSpPr>
        <p:spPr>
          <a:xfrm flipH="1">
            <a:off x="457200" y="1908475"/>
            <a:ext cx="8229600" cy="6792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~68% of students score between 1200 and 1800 on the SAT.</a:t>
            </a:r>
            <a:endParaRPr sz="1700"/>
          </a:p>
          <a:p>
            <a:pPr marL="457200" lvl="0" indent="-336550" algn="l" rtl="0">
              <a:lnSpc>
                <a:spcPct val="115000"/>
              </a:lnSpc>
              <a:spcBef>
                <a:spcPts val="0"/>
              </a:spcBef>
              <a:spcAft>
                <a:spcPts val="0"/>
              </a:spcAft>
              <a:buSzPts val="1700"/>
              <a:buChar char="●"/>
            </a:pPr>
            <a:r>
              <a:rPr lang="en" sz="1700"/>
              <a:t>~95% of students score between 900 and 2100 on the SAT.</a:t>
            </a:r>
            <a:endParaRPr sz="1700"/>
          </a:p>
          <a:p>
            <a:pPr marL="457200" lvl="0" indent="-336550" algn="l" rtl="0">
              <a:lnSpc>
                <a:spcPct val="115000"/>
              </a:lnSpc>
              <a:spcBef>
                <a:spcPts val="0"/>
              </a:spcBef>
              <a:spcAft>
                <a:spcPts val="0"/>
              </a:spcAft>
              <a:buSzPts val="1700"/>
              <a:buChar char="●"/>
            </a:pPr>
            <a:r>
              <a:rPr lang="en" sz="1700"/>
              <a:t>~$99.7% of students score between 600 and 2400 on the SAT.</a:t>
            </a:r>
            <a:endParaRPr sz="1700"/>
          </a:p>
        </p:txBody>
      </p:sp>
      <p:sp>
        <p:nvSpPr>
          <p:cNvPr id="268" name="Google Shape;268;p3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269" name="Google Shape;269;p37"/>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pic>
        <p:nvPicPr>
          <p:cNvPr id="270" name="Google Shape;270;p37"/>
          <p:cNvPicPr preferRelativeResize="0"/>
          <p:nvPr/>
        </p:nvPicPr>
        <p:blipFill>
          <a:blip r:embed="rId3">
            <a:alphaModFix/>
          </a:blip>
          <a:stretch>
            <a:fillRect/>
          </a:stretch>
        </p:blipFill>
        <p:spPr>
          <a:xfrm>
            <a:off x="1905000" y="2958675"/>
            <a:ext cx="5357474" cy="331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1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10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body" idx="1"/>
          </p:nvPr>
        </p:nvSpPr>
        <p:spPr>
          <a:xfrm flipH="1">
            <a:off x="457200" y="1224457"/>
            <a:ext cx="8229600" cy="333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marL="457200" lvl="0" indent="-368300" algn="l" rtl="0">
              <a:lnSpc>
                <a:spcPct val="115000"/>
              </a:lnSpc>
              <a:spcBef>
                <a:spcPts val="0"/>
              </a:spcBef>
              <a:spcAft>
                <a:spcPts val="0"/>
              </a:spcAft>
              <a:buSzPts val="2200"/>
              <a:buAutoNum type="alphaUcPeriod"/>
            </a:pPr>
            <a:r>
              <a:rPr lang="en" sz="2200"/>
              <a:t>Majority of Z scores in a right skewed distribution are negative.</a:t>
            </a:r>
            <a:endParaRPr sz="2200"/>
          </a:p>
          <a:p>
            <a:pPr marL="457200" lvl="0" indent="-368300" algn="l" rtl="0">
              <a:lnSpc>
                <a:spcPct val="115000"/>
              </a:lnSpc>
              <a:spcBef>
                <a:spcPts val="0"/>
              </a:spcBef>
              <a:spcAft>
                <a:spcPts val="0"/>
              </a:spcAft>
              <a:buSzPts val="2200"/>
              <a:buAutoNum type="alphaUcPeriod"/>
            </a:pPr>
            <a:r>
              <a:rPr lang="en" sz="2200"/>
              <a:t>In skewed distributions the Z score of the mean might be different than 0.</a:t>
            </a:r>
            <a:endParaRPr sz="2200"/>
          </a:p>
          <a:p>
            <a:pPr marL="457200" lvl="0" indent="-368300" algn="l" rtl="0">
              <a:lnSpc>
                <a:spcPct val="115000"/>
              </a:lnSpc>
              <a:spcBef>
                <a:spcPts val="0"/>
              </a:spcBef>
              <a:spcAft>
                <a:spcPts val="0"/>
              </a:spcAft>
              <a:buSzPts val="2200"/>
              <a:buAutoNum type="alphaUcPeriod"/>
            </a:pPr>
            <a:r>
              <a:rPr lang="en" sz="2200"/>
              <a:t>For a normal distribution, IQR is less than 2 x SD.</a:t>
            </a:r>
            <a:endParaRPr sz="2200"/>
          </a:p>
          <a:p>
            <a:pPr marL="457200" lvl="0" indent="-368300" algn="l" rtl="0">
              <a:lnSpc>
                <a:spcPct val="115000"/>
              </a:lnSpc>
              <a:spcBef>
                <a:spcPts val="0"/>
              </a:spcBef>
              <a:spcAft>
                <a:spcPts val="0"/>
              </a:spcAft>
              <a:buSzPts val="2200"/>
              <a:buAutoNum type="alphaUcPeriod"/>
            </a:pPr>
            <a:r>
              <a:rPr lang="en" sz="2200"/>
              <a:t>Z scores are helpful for determining how unusual a data point is compared to the rest of the data in the distribution.</a:t>
            </a:r>
            <a:endParaRPr sz="2200"/>
          </a:p>
        </p:txBody>
      </p:sp>
      <p:sp>
        <p:nvSpPr>
          <p:cNvPr id="276" name="Google Shape;276;p3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body" idx="1"/>
          </p:nvPr>
        </p:nvSpPr>
        <p:spPr>
          <a:xfrm flipH="1">
            <a:off x="457200" y="1224457"/>
            <a:ext cx="8229600" cy="333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marL="457200" lvl="0" indent="-368300" algn="l" rtl="0">
              <a:lnSpc>
                <a:spcPct val="115000"/>
              </a:lnSpc>
              <a:spcBef>
                <a:spcPts val="0"/>
              </a:spcBef>
              <a:spcAft>
                <a:spcPts val="0"/>
              </a:spcAft>
              <a:buSzPts val="2200"/>
              <a:buAutoNum type="alphaUcPeriod"/>
            </a:pPr>
            <a:r>
              <a:rPr lang="en" sz="2200"/>
              <a:t>Majority of Z scores in a right skewed distribution are negative.</a:t>
            </a:r>
            <a:endParaRPr sz="2200"/>
          </a:p>
          <a:p>
            <a:pPr marL="457200" lvl="0" indent="-368300" algn="l" rtl="0">
              <a:lnSpc>
                <a:spcPct val="115000"/>
              </a:lnSpc>
              <a:spcBef>
                <a:spcPts val="0"/>
              </a:spcBef>
              <a:spcAft>
                <a:spcPts val="0"/>
              </a:spcAft>
              <a:buClr>
                <a:srgbClr val="FF9900"/>
              </a:buClr>
              <a:buSzPts val="2200"/>
              <a:buAutoNum type="alphaUcPeriod"/>
            </a:pPr>
            <a:r>
              <a:rPr lang="en" sz="2200" i="1">
                <a:solidFill>
                  <a:srgbClr val="FF9900"/>
                </a:solidFill>
              </a:rPr>
              <a:t>In skewed distributions the Z score of the mean might be different than 0.</a:t>
            </a:r>
            <a:endParaRPr sz="2200" i="1">
              <a:solidFill>
                <a:srgbClr val="FF9900"/>
              </a:solidFill>
            </a:endParaRPr>
          </a:p>
          <a:p>
            <a:pPr marL="457200" lvl="0" indent="-368300" algn="l" rtl="0">
              <a:lnSpc>
                <a:spcPct val="115000"/>
              </a:lnSpc>
              <a:spcBef>
                <a:spcPts val="0"/>
              </a:spcBef>
              <a:spcAft>
                <a:spcPts val="0"/>
              </a:spcAft>
              <a:buSzPts val="2200"/>
              <a:buAutoNum type="alphaUcPeriod"/>
            </a:pPr>
            <a:r>
              <a:rPr lang="en" sz="2200"/>
              <a:t>For a normal distribution, IQR is less than 2 x SD.</a:t>
            </a:r>
            <a:endParaRPr sz="2200"/>
          </a:p>
          <a:p>
            <a:pPr marL="457200" lvl="0" indent="-368300" algn="l" rtl="0">
              <a:lnSpc>
                <a:spcPct val="115000"/>
              </a:lnSpc>
              <a:spcBef>
                <a:spcPts val="0"/>
              </a:spcBef>
              <a:spcAft>
                <a:spcPts val="0"/>
              </a:spcAft>
              <a:buSzPts val="2200"/>
              <a:buAutoNum type="alphaUcPeriod"/>
            </a:pPr>
            <a:r>
              <a:rPr lang="en" sz="2200"/>
              <a:t>Z scores are helpful for determining how unusual a data point is compared to the rest of the data in the distribution.</a:t>
            </a:r>
            <a:endParaRPr sz="2200"/>
          </a:p>
        </p:txBody>
      </p:sp>
      <p:sp>
        <p:nvSpPr>
          <p:cNvPr id="282" name="Google Shape;282;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Let X and Y be </a:t>
            </a:r>
            <a:r>
              <a:rPr lang="en" sz="2200" dirty="0">
                <a:solidFill>
                  <a:schemeClr val="accent1"/>
                </a:solidFill>
              </a:rPr>
              <a:t>independent</a:t>
            </a:r>
            <a:r>
              <a:rPr lang="en" sz="2200" dirty="0">
                <a:solidFill>
                  <a:srgbClr val="000000"/>
                </a:solidFill>
              </a:rPr>
              <a:t>, normally distributed random variables:</a:t>
            </a:r>
            <a:br>
              <a:rPr lang="en" sz="2200" dirty="0">
                <a:solidFill>
                  <a:srgbClr val="000000"/>
                </a:solidFill>
              </a:rPr>
            </a:br>
            <a:r>
              <a:rPr lang="en" sz="2200" dirty="0">
                <a:solidFill>
                  <a:srgbClr val="000000"/>
                </a:solidFill>
              </a:rPr>
              <a:t>X~N(μ</a:t>
            </a:r>
            <a:r>
              <a:rPr lang="en" sz="2200" baseline="-25000" dirty="0">
                <a:solidFill>
                  <a:srgbClr val="000000"/>
                </a:solidFill>
              </a:rPr>
              <a:t>X</a:t>
            </a:r>
            <a:r>
              <a:rPr lang="en" sz="2200" dirty="0">
                <a:solidFill>
                  <a:srgbClr val="000000"/>
                </a:solidFill>
              </a:rPr>
              <a:t>, σ</a:t>
            </a:r>
            <a:r>
              <a:rPr lang="en" sz="2200" baseline="-25000" dirty="0">
                <a:solidFill>
                  <a:srgbClr val="000000"/>
                </a:solidFill>
              </a:rPr>
              <a:t>X</a:t>
            </a:r>
            <a:r>
              <a:rPr lang="en" sz="2200" baseline="30000" dirty="0">
                <a:solidFill>
                  <a:srgbClr val="000000"/>
                </a:solidFill>
              </a:rPr>
              <a:t>2</a:t>
            </a:r>
            <a:r>
              <a:rPr lang="en" sz="2200" dirty="0">
                <a:solidFill>
                  <a:srgbClr val="000000"/>
                </a:solidFill>
              </a:rPr>
              <a:t>)</a:t>
            </a:r>
            <a:br>
              <a:rPr lang="en" sz="2200" dirty="0">
                <a:solidFill>
                  <a:srgbClr val="000000"/>
                </a:solidFill>
              </a:rPr>
            </a:br>
            <a:r>
              <a:rPr lang="en" sz="2200" dirty="0"/>
              <a:t>Y~N(μ</a:t>
            </a:r>
            <a:r>
              <a:rPr lang="en" sz="2200" baseline="-25000" dirty="0"/>
              <a:t>Y</a:t>
            </a:r>
            <a:r>
              <a:rPr lang="en" sz="2200" dirty="0"/>
              <a:t>, σ</a:t>
            </a:r>
            <a:r>
              <a:rPr lang="en" sz="2200" baseline="-25000" dirty="0"/>
              <a:t>Y</a:t>
            </a:r>
            <a:r>
              <a:rPr lang="en" sz="2200" baseline="30000" dirty="0"/>
              <a:t>2</a:t>
            </a:r>
            <a:r>
              <a:rPr lang="en" sz="2200" dirty="0"/>
              <a:t>)</a:t>
            </a:r>
            <a:endParaRPr sz="2200" dirty="0"/>
          </a:p>
          <a:p>
            <a:pPr marL="914400" lvl="0" indent="0" algn="l" rtl="0">
              <a:lnSpc>
                <a:spcPct val="115000"/>
              </a:lnSpc>
              <a:spcBef>
                <a:spcPts val="0"/>
              </a:spcBef>
              <a:spcAft>
                <a:spcPts val="0"/>
              </a:spcAft>
              <a:buNone/>
            </a:pPr>
            <a:endParaRPr sz="2200" dirty="0"/>
          </a:p>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Then, the random variables W = X+Y has also a normal distribution:</a:t>
            </a:r>
            <a:br>
              <a:rPr lang="en" sz="2200" dirty="0">
                <a:solidFill>
                  <a:srgbClr val="000000"/>
                </a:solidFill>
              </a:rPr>
            </a:br>
            <a:r>
              <a:rPr lang="en" sz="2200" dirty="0">
                <a:solidFill>
                  <a:srgbClr val="000000"/>
                </a:solidFill>
              </a:rPr>
              <a:t>W</a:t>
            </a:r>
            <a:r>
              <a:rPr lang="en" sz="2200" dirty="0"/>
              <a:t>~N(μ</a:t>
            </a:r>
            <a:r>
              <a:rPr lang="en" sz="2200" baseline="-25000" dirty="0"/>
              <a:t>X</a:t>
            </a:r>
            <a:r>
              <a:rPr lang="en" sz="2200" dirty="0"/>
              <a:t>+μ</a:t>
            </a:r>
            <a:r>
              <a:rPr lang="en" sz="2200" baseline="-25000" dirty="0"/>
              <a:t>Y</a:t>
            </a:r>
            <a:r>
              <a:rPr lang="en" sz="2200" dirty="0"/>
              <a:t>, σ</a:t>
            </a:r>
            <a:r>
              <a:rPr lang="en" sz="2200" baseline="-25000" dirty="0"/>
              <a:t>X</a:t>
            </a:r>
            <a:r>
              <a:rPr lang="en" sz="2200" baseline="30000" dirty="0"/>
              <a:t>2</a:t>
            </a:r>
            <a:r>
              <a:rPr lang="en" sz="2200" dirty="0"/>
              <a:t>+σ</a:t>
            </a:r>
            <a:r>
              <a:rPr lang="en" sz="2200" baseline="-25000" dirty="0"/>
              <a:t>Y</a:t>
            </a:r>
            <a:r>
              <a:rPr lang="en" sz="2200" baseline="30000" dirty="0"/>
              <a:t>2</a:t>
            </a:r>
            <a:r>
              <a:rPr lang="en" sz="2200" dirty="0"/>
              <a:t>)</a:t>
            </a:r>
            <a:endParaRPr sz="2200" dirty="0"/>
          </a:p>
          <a:p>
            <a:pPr marL="914400" lvl="0" indent="0" algn="l" rtl="0">
              <a:lnSpc>
                <a:spcPct val="115000"/>
              </a:lnSpc>
              <a:spcBef>
                <a:spcPts val="0"/>
              </a:spcBef>
              <a:spcAft>
                <a:spcPts val="0"/>
              </a:spcAft>
              <a:buNone/>
            </a:pPr>
            <a:endParaRPr sz="2200" dirty="0"/>
          </a:p>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This result can be extended to n independent random variable which are normally distributed:</a:t>
            </a:r>
            <a:br>
              <a:rPr lang="en" sz="2200" dirty="0">
                <a:solidFill>
                  <a:srgbClr val="000000"/>
                </a:solidFill>
              </a:rPr>
            </a:br>
            <a:endParaRPr sz="2200" dirty="0">
              <a:solidFill>
                <a:srgbClr val="000000"/>
              </a:solidFill>
            </a:endParaRPr>
          </a:p>
        </p:txBody>
      </p:sp>
      <p:sp>
        <p:nvSpPr>
          <p:cNvPr id="288" name="Google Shape;288;p4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Sum of Gaussian distributions</a:t>
            </a:r>
            <a:endParaRPr>
              <a:solidFill>
                <a:schemeClr val="accent1"/>
              </a:solidFill>
            </a:endParaRPr>
          </a:p>
        </p:txBody>
      </p:sp>
      <p:pic>
        <p:nvPicPr>
          <p:cNvPr id="289" name="Google Shape;289;p40" descr="W = \sum_i X_i \sim N\left(\sum_i \mu_{X_i}, \sum_i \sigma^2_{X_i}\right)"/>
          <p:cNvPicPr preferRelativeResize="0"/>
          <p:nvPr/>
        </p:nvPicPr>
        <p:blipFill>
          <a:blip r:embed="rId3">
            <a:alphaModFix/>
          </a:blip>
          <a:stretch>
            <a:fillRect/>
          </a:stretch>
        </p:blipFill>
        <p:spPr>
          <a:xfrm>
            <a:off x="1002325" y="5618300"/>
            <a:ext cx="4648200" cy="714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Jim needs on average 20 minutes to go to work and 35 minutes to come back home due to traffic. The standard deviation for the outward journey is 5 minutes while for the return trip is 20 minutes. Assuming that the travel time has a Gaussian distribution, what is the probability that today Jim’s total travel time will be more than 1 hour? Discuss the necessary assumptions. </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a:p>
            <a:pPr marL="91440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br>
              <a:rPr lang="en" sz="2200" dirty="0">
                <a:solidFill>
                  <a:srgbClr val="000000"/>
                </a:solidFill>
              </a:rPr>
            </a:br>
            <a:endParaRPr sz="2200" dirty="0">
              <a:solidFill>
                <a:srgbClr val="000000"/>
              </a:solidFill>
            </a:endParaRPr>
          </a:p>
        </p:txBody>
      </p:sp>
      <p:sp>
        <p:nvSpPr>
          <p:cNvPr id="295" name="Google Shape;295;p4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Sum of Gaussian distributions</a:t>
            </a:r>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Jum needs on average 20 minutes to go to work and 35 minutes to come back home due to traffic. The standard deviation for the outward journey is 5 minutes while for the return trip is 20 minutes. Assuming that the travel time has a Gaussian distribution, what is the probability that today Jim’s total travel time will be more than 1 hour? Discuss the necessary assumptions. </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a:p>
            <a:pPr marL="0" lvl="0" indent="0" algn="l" rtl="0">
              <a:lnSpc>
                <a:spcPct val="115000"/>
              </a:lnSpc>
              <a:spcBef>
                <a:spcPts val="0"/>
              </a:spcBef>
              <a:spcAft>
                <a:spcPts val="0"/>
              </a:spcAft>
              <a:buNone/>
            </a:pPr>
            <a:r>
              <a:rPr lang="en" sz="1800" dirty="0">
                <a:solidFill>
                  <a:srgbClr val="000000"/>
                </a:solidFill>
              </a:rPr>
              <a:t>X: = outward travel time </a:t>
            </a:r>
            <a:r>
              <a:rPr lang="en" sz="1800" dirty="0"/>
              <a:t>~N(20, 5</a:t>
            </a:r>
            <a:r>
              <a:rPr lang="en" sz="1800" baseline="30000" dirty="0"/>
              <a:t>2</a:t>
            </a:r>
            <a:r>
              <a:rPr lang="en" sz="1800" dirty="0"/>
              <a:t>)</a:t>
            </a:r>
            <a:endParaRPr sz="1800" dirty="0">
              <a:solidFill>
                <a:srgbClr val="000000"/>
              </a:solidFill>
            </a:endParaRPr>
          </a:p>
          <a:p>
            <a:pPr marL="0" lvl="0" indent="0" algn="l" rtl="0">
              <a:lnSpc>
                <a:spcPct val="115000"/>
              </a:lnSpc>
              <a:spcBef>
                <a:spcPts val="0"/>
              </a:spcBef>
              <a:spcAft>
                <a:spcPts val="0"/>
              </a:spcAft>
              <a:buNone/>
            </a:pPr>
            <a:r>
              <a:rPr lang="en" sz="1800" dirty="0">
                <a:solidFill>
                  <a:srgbClr val="000000"/>
                </a:solidFill>
              </a:rPr>
              <a:t>Y: = return travel time</a:t>
            </a:r>
            <a:r>
              <a:rPr lang="en" sz="1800" dirty="0"/>
              <a:t> ~N(35, 20</a:t>
            </a:r>
            <a:r>
              <a:rPr lang="en" sz="1800" baseline="30000" dirty="0"/>
              <a:t>2</a:t>
            </a:r>
            <a:r>
              <a:rPr lang="en" sz="1800" dirty="0"/>
              <a:t>)</a:t>
            </a:r>
            <a:endParaRPr sz="1800" dirty="0">
              <a:solidFill>
                <a:srgbClr val="000000"/>
              </a:solidFill>
            </a:endParaRPr>
          </a:p>
          <a:p>
            <a:pPr marL="0" lvl="0" indent="0" algn="l" rtl="0">
              <a:lnSpc>
                <a:spcPct val="115000"/>
              </a:lnSpc>
              <a:spcBef>
                <a:spcPts val="0"/>
              </a:spcBef>
              <a:spcAft>
                <a:spcPts val="0"/>
              </a:spcAft>
              <a:buNone/>
            </a:pPr>
            <a:r>
              <a:rPr lang="en" sz="1800" dirty="0">
                <a:solidFill>
                  <a:srgbClr val="000000"/>
                </a:solidFill>
              </a:rPr>
              <a:t>T = X+Y:= total travel time </a:t>
            </a:r>
            <a:r>
              <a:rPr lang="en" sz="1800" dirty="0"/>
              <a:t> ~N(20+35, 5</a:t>
            </a:r>
            <a:r>
              <a:rPr lang="en" sz="1800" baseline="30000" dirty="0"/>
              <a:t>2</a:t>
            </a:r>
            <a:r>
              <a:rPr lang="en" sz="1800" dirty="0"/>
              <a:t>+20</a:t>
            </a:r>
            <a:r>
              <a:rPr lang="en" sz="1800" baseline="30000" dirty="0"/>
              <a:t>2</a:t>
            </a:r>
            <a:r>
              <a:rPr lang="en" sz="1800" dirty="0"/>
              <a:t>)</a:t>
            </a:r>
            <a:endParaRPr sz="1800" dirty="0">
              <a:solidFill>
                <a:srgbClr val="000000"/>
              </a:solidFill>
            </a:endParaRPr>
          </a:p>
          <a:p>
            <a:pPr marL="0" lvl="0" indent="0" algn="l" rtl="0">
              <a:lnSpc>
                <a:spcPct val="115000"/>
              </a:lnSpc>
              <a:spcBef>
                <a:spcPts val="0"/>
              </a:spcBef>
              <a:spcAft>
                <a:spcPts val="0"/>
              </a:spcAft>
              <a:buNone/>
            </a:pPr>
            <a:r>
              <a:rPr lang="en" sz="1800" i="1" dirty="0">
                <a:solidFill>
                  <a:srgbClr val="000000"/>
                </a:solidFill>
              </a:rPr>
              <a:t>We have assumed that</a:t>
            </a:r>
            <a:r>
              <a:rPr lang="en" sz="1800" dirty="0">
                <a:solidFill>
                  <a:schemeClr val="accent1"/>
                </a:solidFill>
              </a:rPr>
              <a:t> X and Y are independent</a:t>
            </a:r>
            <a:r>
              <a:rPr lang="en" sz="1800" i="1" dirty="0">
                <a:solidFill>
                  <a:srgbClr val="000000"/>
                </a:solidFill>
              </a:rPr>
              <a:t>. This may not be too realistic, as changes in the two travel times may have common causes, e.g., holidays, road works…</a:t>
            </a:r>
            <a:endParaRPr sz="1800" i="1" dirty="0">
              <a:solidFill>
                <a:srgbClr val="000000"/>
              </a:solidFill>
            </a:endParaRPr>
          </a:p>
          <a:p>
            <a:pPr marL="91440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br>
              <a:rPr lang="en" sz="2200" dirty="0">
                <a:solidFill>
                  <a:srgbClr val="000000"/>
                </a:solidFill>
              </a:rPr>
            </a:br>
            <a:endParaRPr sz="2200" dirty="0">
              <a:solidFill>
                <a:srgbClr val="000000"/>
              </a:solidFill>
            </a:endParaRPr>
          </a:p>
        </p:txBody>
      </p:sp>
      <p:sp>
        <p:nvSpPr>
          <p:cNvPr id="301" name="Google Shape;301;p4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Sum of Gaussian distributions</a:t>
            </a:r>
            <a:endParaRPr>
              <a:solidFill>
                <a:schemeClr val="accent1"/>
              </a:solidFill>
            </a:endParaRPr>
          </a:p>
        </p:txBody>
      </p:sp>
      <p:pic>
        <p:nvPicPr>
          <p:cNvPr id="302" name="Google Shape;302;p42" descr="\begin{array}{ll} &#10;P(T&gt;60) &amp;=1-P(T\leq 60)\\&#10;~&amp;=1-\Phi\left(  \frac{60-55}{\sqrt{425}}\right )\\&#10;~&amp;= 1-\Phi(0.2425)\\&#10;~&amp;= 1-0.5958 = 0.4042&#10;\end{array}"/>
          <p:cNvPicPr preferRelativeResize="0"/>
          <p:nvPr/>
        </p:nvPicPr>
        <p:blipFill>
          <a:blip r:embed="rId3">
            <a:alphaModFix/>
          </a:blip>
          <a:stretch>
            <a:fillRect/>
          </a:stretch>
        </p:blipFill>
        <p:spPr>
          <a:xfrm>
            <a:off x="2472600" y="5103850"/>
            <a:ext cx="4533900" cy="1181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3"/>
          <p:cNvPicPr preferRelativeResize="0"/>
          <p:nvPr/>
        </p:nvPicPr>
        <p:blipFill>
          <a:blip r:embed="rId3">
            <a:alphaModFix/>
          </a:blip>
          <a:stretch>
            <a:fillRect/>
          </a:stretch>
        </p:blipFill>
        <p:spPr>
          <a:xfrm>
            <a:off x="505550" y="1141088"/>
            <a:ext cx="8229599" cy="5341438"/>
          </a:xfrm>
          <a:prstGeom prst="rect">
            <a:avLst/>
          </a:prstGeom>
          <a:noFill/>
          <a:ln>
            <a:noFill/>
          </a:ln>
        </p:spPr>
      </p:pic>
      <p:sp>
        <p:nvSpPr>
          <p:cNvPr id="308" name="Google Shape;308;p43"/>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309" name="Google Shape;309;p43"/>
          <p:cNvSpPr/>
          <p:nvPr/>
        </p:nvSpPr>
        <p:spPr>
          <a:xfrm>
            <a:off x="457200" y="20193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3"/>
          <p:cNvSpPr/>
          <p:nvPr/>
        </p:nvSpPr>
        <p:spPr>
          <a:xfrm>
            <a:off x="4148500" y="1472700"/>
            <a:ext cx="685800" cy="5009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3"/>
          <p:cNvSpPr/>
          <p:nvPr/>
        </p:nvSpPr>
        <p:spPr>
          <a:xfrm>
            <a:off x="4161700" y="20325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If we consider n </a:t>
            </a:r>
            <a:r>
              <a:rPr lang="en" sz="2200" dirty="0"/>
              <a:t>independent and identically distributed random variables </a:t>
            </a:r>
            <a:r>
              <a:rPr lang="en" sz="2200" dirty="0">
                <a:solidFill>
                  <a:srgbClr val="000000"/>
                </a:solidFill>
              </a:rPr>
              <a:t>X</a:t>
            </a:r>
            <a:r>
              <a:rPr lang="en" sz="2200" baseline="-25000" dirty="0">
                <a:solidFill>
                  <a:srgbClr val="000000"/>
                </a:solidFill>
              </a:rPr>
              <a:t>1</a:t>
            </a:r>
            <a:r>
              <a:rPr lang="en" sz="2200" dirty="0">
                <a:solidFill>
                  <a:srgbClr val="000000"/>
                </a:solidFill>
              </a:rPr>
              <a:t>, X</a:t>
            </a:r>
            <a:r>
              <a:rPr lang="en" sz="2200" baseline="-25000" dirty="0">
                <a:solidFill>
                  <a:srgbClr val="000000"/>
                </a:solidFill>
              </a:rPr>
              <a:t>2</a:t>
            </a:r>
            <a:r>
              <a:rPr lang="en" sz="2200" dirty="0">
                <a:solidFill>
                  <a:srgbClr val="000000"/>
                </a:solidFill>
              </a:rPr>
              <a:t>,..., X</a:t>
            </a:r>
            <a:r>
              <a:rPr lang="en" sz="2200" baseline="-25000" dirty="0">
                <a:solidFill>
                  <a:srgbClr val="000000"/>
                </a:solidFill>
              </a:rPr>
              <a:t>n</a:t>
            </a:r>
            <a:r>
              <a:rPr lang="en" sz="2200" dirty="0">
                <a:solidFill>
                  <a:srgbClr val="000000"/>
                </a:solidFill>
              </a:rPr>
              <a:t> with mean </a:t>
            </a:r>
            <a:r>
              <a:rPr lang="en" sz="2200" dirty="0"/>
              <a:t>μ and variance σ</a:t>
            </a:r>
            <a:r>
              <a:rPr lang="en" sz="2200" baseline="30000" dirty="0"/>
              <a:t>2</a:t>
            </a:r>
            <a:r>
              <a:rPr lang="en" sz="2200" dirty="0"/>
              <a:t> </a:t>
            </a:r>
            <a:r>
              <a:rPr lang="en" sz="2200" dirty="0">
                <a:solidFill>
                  <a:srgbClr val="000000"/>
                </a:solidFill>
              </a:rPr>
              <a:t>the following approximations is most often a good one when n ≥ 30: </a:t>
            </a:r>
            <a:endParaRPr sz="2200" dirty="0">
              <a:solidFill>
                <a:srgbClr val="000000"/>
              </a:solidFill>
            </a:endParaRPr>
          </a:p>
          <a:p>
            <a:pPr marL="914400" lvl="0" indent="0" algn="l" rtl="0">
              <a:lnSpc>
                <a:spcPct val="115000"/>
              </a:lnSpc>
              <a:spcBef>
                <a:spcPts val="0"/>
              </a:spcBef>
              <a:spcAft>
                <a:spcPts val="0"/>
              </a:spcAft>
              <a:buNone/>
            </a:pPr>
            <a:endParaRPr sz="2200" dirty="0"/>
          </a:p>
          <a:p>
            <a:pPr marL="914400" lvl="0" indent="0" algn="l" rtl="0">
              <a:lnSpc>
                <a:spcPct val="115000"/>
              </a:lnSpc>
              <a:spcBef>
                <a:spcPts val="0"/>
              </a:spcBef>
              <a:spcAft>
                <a:spcPts val="0"/>
              </a:spcAft>
              <a:buNone/>
            </a:pPr>
            <a:r>
              <a:rPr lang="en" sz="2200" dirty="0"/>
              <a:t>X</a:t>
            </a:r>
            <a:r>
              <a:rPr lang="en" sz="2200" baseline="-25000" dirty="0"/>
              <a:t>1</a:t>
            </a:r>
            <a:r>
              <a:rPr lang="en" sz="2200" dirty="0"/>
              <a:t>+X</a:t>
            </a:r>
            <a:r>
              <a:rPr lang="en" sz="2200" baseline="-25000" dirty="0"/>
              <a:t>2</a:t>
            </a:r>
            <a:r>
              <a:rPr lang="en" sz="2200" dirty="0"/>
              <a:t>+...+X</a:t>
            </a:r>
            <a:r>
              <a:rPr lang="en" sz="2200" baseline="-25000" dirty="0"/>
              <a:t>n</a:t>
            </a:r>
            <a:r>
              <a:rPr lang="en" sz="2200" dirty="0"/>
              <a:t> ~ N(nμ, nσ</a:t>
            </a:r>
            <a:r>
              <a:rPr lang="en" sz="2200" baseline="30000" dirty="0"/>
              <a:t>2</a:t>
            </a:r>
            <a:r>
              <a:rPr lang="en" sz="2200" dirty="0"/>
              <a:t>)</a:t>
            </a:r>
            <a:endParaRPr sz="2200" dirty="0"/>
          </a:p>
          <a:p>
            <a:pPr marL="91440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br>
              <a:rPr lang="en" sz="2200" dirty="0">
                <a:solidFill>
                  <a:srgbClr val="000000"/>
                </a:solidFill>
              </a:rPr>
            </a:br>
            <a:endParaRPr sz="2200" dirty="0">
              <a:solidFill>
                <a:srgbClr val="000000"/>
              </a:solidFill>
            </a:endParaRPr>
          </a:p>
        </p:txBody>
      </p:sp>
      <p:sp>
        <p:nvSpPr>
          <p:cNvPr id="317" name="Google Shape;317;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5"/>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a:solidFill>
                  <a:schemeClr val="accent1"/>
                </a:solidFill>
              </a:rPr>
              <a:t>A screw manufacturer sells screws by the pound. The average weight of the screws is 21g and the standard deviation is 5g, and the kg of screws has a price of 15 euros. What is the probability that we can buy 100 screws with 30 euros?</a:t>
            </a:r>
            <a:endParaRPr sz="2200"/>
          </a:p>
          <a:p>
            <a:pPr marL="0" lvl="0" indent="0" algn="l" rtl="0">
              <a:lnSpc>
                <a:spcPct val="115000"/>
              </a:lnSpc>
              <a:spcBef>
                <a:spcPts val="0"/>
              </a:spcBef>
              <a:spcAft>
                <a:spcPts val="0"/>
              </a:spcAft>
              <a:buClr>
                <a:schemeClr val="dk1"/>
              </a:buClr>
              <a:buSzPts val="1100"/>
              <a:buFont typeface="Arial"/>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23" name="Google Shape;32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pic>
        <p:nvPicPr>
          <p:cNvPr id="324" name="Google Shape;324;p45"/>
          <p:cNvPicPr preferRelativeResize="0"/>
          <p:nvPr/>
        </p:nvPicPr>
        <p:blipFill rotWithShape="1">
          <a:blip r:embed="rId3">
            <a:alphaModFix/>
          </a:blip>
          <a:srcRect l="45869" t="6308" b="13324"/>
          <a:stretch/>
        </p:blipFill>
        <p:spPr>
          <a:xfrm>
            <a:off x="4444500" y="2623050"/>
            <a:ext cx="4454775" cy="3930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A screw manufacturer sells screws by the pound. The average weight of the screws is 21g and the standard deviation is 5g, and the kg of screws has a price of 15 euros. What is the probability that we can buy 100 screws with 30 euros?</a:t>
            </a:r>
            <a:endParaRPr sz="2200"/>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30" name="Google Shape;330;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sp>
        <p:nvSpPr>
          <p:cNvPr id="331" name="Google Shape;331;p46"/>
          <p:cNvSpPr txBox="1"/>
          <p:nvPr/>
        </p:nvSpPr>
        <p:spPr>
          <a:xfrm>
            <a:off x="304800" y="2880950"/>
            <a:ext cx="5901000" cy="365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dk1"/>
                </a:solidFill>
              </a:rPr>
              <a:t>We can buy 100 screws with 30 euros when their total weight is smaller than or equal to 2000g. </a:t>
            </a:r>
            <a:br>
              <a:rPr lang="en" sz="1900">
                <a:solidFill>
                  <a:schemeClr val="dk1"/>
                </a:solidFill>
              </a:rPr>
            </a:br>
            <a:br>
              <a:rPr lang="en" sz="1900">
                <a:solidFill>
                  <a:schemeClr val="dk1"/>
                </a:solidFill>
              </a:rPr>
            </a:br>
            <a:r>
              <a:rPr lang="en" sz="1900">
                <a:solidFill>
                  <a:schemeClr val="dk1"/>
                </a:solidFill>
              </a:rPr>
              <a:t>X</a:t>
            </a:r>
            <a:r>
              <a:rPr lang="en" sz="1900" baseline="-25000">
                <a:solidFill>
                  <a:schemeClr val="dk1"/>
                </a:solidFill>
              </a:rPr>
              <a:t>i</a:t>
            </a:r>
            <a:r>
              <a:rPr lang="en" sz="1900">
                <a:solidFill>
                  <a:schemeClr val="dk1"/>
                </a:solidFill>
              </a:rPr>
              <a:t> := weight of the i-th screw</a:t>
            </a:r>
            <a:endParaRPr sz="1900">
              <a:solidFill>
                <a:schemeClr val="dk1"/>
              </a:solidFill>
            </a:endParaRPr>
          </a:p>
          <a:p>
            <a:pPr marL="0" lvl="0" indent="0" algn="l" rtl="0">
              <a:lnSpc>
                <a:spcPct val="115000"/>
              </a:lnSpc>
              <a:spcBef>
                <a:spcPts val="0"/>
              </a:spcBef>
              <a:spcAft>
                <a:spcPts val="0"/>
              </a:spcAft>
              <a:buNone/>
            </a:pPr>
            <a:r>
              <a:rPr lang="en" sz="1900">
                <a:solidFill>
                  <a:schemeClr val="dk1"/>
                </a:solidFill>
              </a:rPr>
              <a:t>W = X</a:t>
            </a:r>
            <a:r>
              <a:rPr lang="en" sz="1900" baseline="-25000">
                <a:solidFill>
                  <a:schemeClr val="dk1"/>
                </a:solidFill>
              </a:rPr>
              <a:t>1</a:t>
            </a:r>
            <a:r>
              <a:rPr lang="en" sz="1900">
                <a:solidFill>
                  <a:schemeClr val="dk1"/>
                </a:solidFill>
              </a:rPr>
              <a:t>+X</a:t>
            </a:r>
            <a:r>
              <a:rPr lang="en" sz="1900" baseline="-25000">
                <a:solidFill>
                  <a:schemeClr val="dk1"/>
                </a:solidFill>
              </a:rPr>
              <a:t>2</a:t>
            </a:r>
            <a:r>
              <a:rPr lang="en" sz="1900">
                <a:solidFill>
                  <a:schemeClr val="dk1"/>
                </a:solidFill>
              </a:rPr>
              <a:t> +...+X</a:t>
            </a:r>
            <a:r>
              <a:rPr lang="en" sz="1900" baseline="-25000">
                <a:solidFill>
                  <a:schemeClr val="dk1"/>
                </a:solidFill>
              </a:rPr>
              <a:t>100</a:t>
            </a:r>
            <a:r>
              <a:rPr lang="en" sz="1900">
                <a:solidFill>
                  <a:schemeClr val="dk1"/>
                </a:solidFill>
              </a:rPr>
              <a:t> := total weight</a:t>
            </a:r>
            <a:br>
              <a:rPr lang="en" sz="1900">
                <a:solidFill>
                  <a:schemeClr val="dk1"/>
                </a:solidFill>
              </a:rPr>
            </a:br>
            <a:endParaRPr sz="1900">
              <a:solidFill>
                <a:schemeClr val="dk1"/>
              </a:solidFill>
            </a:endParaRPr>
          </a:p>
          <a:p>
            <a:pPr marL="0" lvl="0" indent="0" algn="l" rtl="0">
              <a:lnSpc>
                <a:spcPct val="115000"/>
              </a:lnSpc>
              <a:spcBef>
                <a:spcPts val="0"/>
              </a:spcBef>
              <a:spcAft>
                <a:spcPts val="0"/>
              </a:spcAft>
              <a:buNone/>
            </a:pPr>
            <a:r>
              <a:rPr lang="en" sz="1900">
                <a:solidFill>
                  <a:schemeClr val="dk1"/>
                </a:solidFill>
              </a:rPr>
              <a:t>By the Central Limit Theorem, W~N(100*21; 100*25)</a:t>
            </a:r>
            <a:br>
              <a:rPr lang="en" sz="1900">
                <a:solidFill>
                  <a:schemeClr val="dk1"/>
                </a:solidFill>
              </a:rPr>
            </a:br>
            <a:r>
              <a:rPr lang="en" sz="1900">
                <a:solidFill>
                  <a:schemeClr val="dk1"/>
                </a:solidFill>
              </a:rPr>
              <a:t>Then,</a:t>
            </a:r>
            <a:endParaRPr sz="1900">
              <a:solidFill>
                <a:schemeClr val="dk1"/>
              </a:solidFill>
            </a:endParaRPr>
          </a:p>
          <a:p>
            <a:pPr marL="0" lvl="0" indent="0" algn="l" rtl="0">
              <a:lnSpc>
                <a:spcPct val="115000"/>
              </a:lnSpc>
              <a:spcBef>
                <a:spcPts val="0"/>
              </a:spcBef>
              <a:spcAft>
                <a:spcPts val="0"/>
              </a:spcAft>
              <a:buNone/>
            </a:pPr>
            <a:endParaRPr sz="1000"/>
          </a:p>
        </p:txBody>
      </p:sp>
      <p:pic>
        <p:nvPicPr>
          <p:cNvPr id="332" name="Google Shape;332;p46"/>
          <p:cNvPicPr preferRelativeResize="0"/>
          <p:nvPr/>
        </p:nvPicPr>
        <p:blipFill rotWithShape="1">
          <a:blip r:embed="rId3">
            <a:alphaModFix/>
          </a:blip>
          <a:srcRect l="68001" t="4736" b="20558"/>
          <a:stretch/>
        </p:blipFill>
        <p:spPr>
          <a:xfrm>
            <a:off x="6358200" y="2828300"/>
            <a:ext cx="2633400" cy="3653101"/>
          </a:xfrm>
          <a:prstGeom prst="rect">
            <a:avLst/>
          </a:prstGeom>
          <a:noFill/>
          <a:ln>
            <a:noFill/>
          </a:ln>
        </p:spPr>
      </p:pic>
      <p:sp>
        <p:nvSpPr>
          <p:cNvPr id="333" name="Google Shape;333;p46"/>
          <p:cNvSpPr/>
          <p:nvPr/>
        </p:nvSpPr>
        <p:spPr>
          <a:xfrm>
            <a:off x="6227875" y="5829300"/>
            <a:ext cx="26892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6"/>
          <p:cNvSpPr/>
          <p:nvPr/>
        </p:nvSpPr>
        <p:spPr>
          <a:xfrm>
            <a:off x="7501300" y="2920500"/>
            <a:ext cx="685800" cy="35610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7514500" y="58425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 name="Google Shape;336;p46" descr="\begin{array}{l}&#10;P(W\leq 2000) = P\left(Z\leq \frac{2000-2100}{50}\right) = \\&#10;\Phi(-2) = 0.0228&#10;\end{array}"/>
          <p:cNvPicPr preferRelativeResize="0"/>
          <p:nvPr/>
        </p:nvPicPr>
        <p:blipFill>
          <a:blip r:embed="rId4">
            <a:alphaModFix/>
          </a:blip>
          <a:stretch>
            <a:fillRect/>
          </a:stretch>
        </p:blipFill>
        <p:spPr>
          <a:xfrm>
            <a:off x="619875" y="5877475"/>
            <a:ext cx="4642325" cy="62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p:txBody>
      </p:sp>
      <p:sp>
        <p:nvSpPr>
          <p:cNvPr id="72" name="Google Shape;72;p11"/>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dirty="0">
                <a:solidFill>
                  <a:schemeClr val="accent1"/>
                </a:solidFill>
              </a:rPr>
              <a:t>A digital instrument has a measurement error uniformly distributed over the interval [-0.5, 0.5]; if for example the display indicates a value equal to 10, the true value will be distributed uniformly between 9.5 and 10.5.</a:t>
            </a:r>
            <a:endParaRPr sz="1900" dirty="0">
              <a:solidFill>
                <a:schemeClr val="accent1"/>
              </a:solidFill>
            </a:endParaRPr>
          </a:p>
          <a:p>
            <a:pPr marL="0" lvl="0" indent="0" algn="l" rtl="0">
              <a:spcBef>
                <a:spcPts val="600"/>
              </a:spcBef>
              <a:spcAft>
                <a:spcPts val="0"/>
              </a:spcAft>
              <a:buNone/>
            </a:pPr>
            <a:r>
              <a:rPr lang="en" sz="1900" dirty="0">
                <a:solidFill>
                  <a:schemeClr val="accent1"/>
                </a:solidFill>
              </a:rPr>
              <a:t>a) What is the expected measurement error and its variance?</a:t>
            </a:r>
            <a:endParaRPr sz="1900" dirty="0">
              <a:solidFill>
                <a:schemeClr val="accent1"/>
              </a:solidFill>
            </a:endParaRPr>
          </a:p>
          <a:p>
            <a:pPr marL="0" lvl="0" indent="0" algn="l" rtl="0">
              <a:spcBef>
                <a:spcPts val="600"/>
              </a:spcBef>
              <a:spcAft>
                <a:spcPts val="0"/>
              </a:spcAft>
              <a:buNone/>
            </a:pPr>
            <a:r>
              <a:rPr lang="en" sz="1900" dirty="0">
                <a:solidFill>
                  <a:schemeClr val="accent1"/>
                </a:solidFill>
              </a:rPr>
              <a:t>d) The display of the instrument indicates 4. What is the probability that the measured quantity is 3.75? What is the probability that it is less than 3.75?</a:t>
            </a:r>
            <a:r>
              <a:rPr lang="en" sz="2400" dirty="0">
                <a:solidFill>
                  <a:schemeClr val="accent1"/>
                </a:solidFill>
              </a:rPr>
              <a:t> </a:t>
            </a:r>
            <a:endParaRPr sz="2400" dirty="0">
              <a:solidFill>
                <a:schemeClr val="accent1"/>
              </a:solidFill>
            </a:endParaRPr>
          </a:p>
          <a:p>
            <a:pPr marL="0" lvl="0" indent="0" algn="l" rtl="0">
              <a:spcBef>
                <a:spcPts val="600"/>
              </a:spcBef>
              <a:spcAft>
                <a:spcPts val="0"/>
              </a:spcAft>
              <a:buNone/>
            </a:pPr>
            <a:endParaRPr sz="2400" dirty="0">
              <a:solidFill>
                <a:schemeClr val="accent1"/>
              </a:solidFill>
            </a:endParaRPr>
          </a:p>
          <a:p>
            <a:pPr marL="457200" lvl="0" indent="0" algn="l" rtl="0">
              <a:spcBef>
                <a:spcPts val="600"/>
              </a:spcBef>
              <a:spcAft>
                <a:spcPts val="0"/>
              </a:spcAft>
              <a:buNone/>
            </a:pPr>
            <a:r>
              <a:rPr lang="en" sz="2400" dirty="0">
                <a:solidFill>
                  <a:schemeClr val="accent1"/>
                </a:solidFill>
              </a:rPr>
              <a:t> </a:t>
            </a:r>
            <a:endParaRPr sz="2400" dirty="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Let us assume, although it is not very realistic, that the daily expenses are independent from the daily income. At the end of the year the freelance want to buy a new car. What car price will be able to afford with probability larger than 90%?</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42" name="Google Shape;342;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Let us assume, although it is not very realistic, that the daily expenses are independent from the daily income. At the end of the year the freelance want to buy a new car. What car price will be able to afford with probability larger than 90%?</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r>
              <a:rPr lang="en" sz="1800">
                <a:solidFill>
                  <a:srgbClr val="000000"/>
                </a:solidFill>
              </a:rPr>
              <a:t>By the central limit theorem</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B:= yearly income ~ N(365*200,365*30</a:t>
            </a:r>
            <a:r>
              <a:rPr lang="en" sz="1800" baseline="30000">
                <a:solidFill>
                  <a:srgbClr val="000000"/>
                </a:solidFill>
              </a:rPr>
              <a:t>2</a:t>
            </a:r>
            <a:r>
              <a:rPr lang="en" sz="1800">
                <a:solidFill>
                  <a:srgbClr val="000000"/>
                </a:solidFill>
              </a:rPr>
              <a:t>)</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E:= yearly expenses ~ N(365*150,365*30</a:t>
            </a:r>
            <a:r>
              <a:rPr lang="en" sz="1800" baseline="30000">
                <a:solidFill>
                  <a:srgbClr val="000000"/>
                </a:solidFill>
              </a:rPr>
              <a:t>2</a:t>
            </a:r>
            <a:r>
              <a:rPr lang="en" sz="1800">
                <a:solidFill>
                  <a:srgbClr val="000000"/>
                </a:solidFill>
              </a:rPr>
              <a:t>)</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S = B-E:= yearly savings ~ N(365*200-365*150,365*30</a:t>
            </a:r>
            <a:r>
              <a:rPr lang="en" sz="1800" baseline="30000">
                <a:solidFill>
                  <a:srgbClr val="000000"/>
                </a:solidFill>
              </a:rPr>
              <a:t>2</a:t>
            </a:r>
            <a:r>
              <a:rPr lang="en" sz="1800">
                <a:solidFill>
                  <a:srgbClr val="000000"/>
                </a:solidFill>
              </a:rPr>
              <a:t>+365*30</a:t>
            </a:r>
            <a:r>
              <a:rPr lang="en" sz="1800" baseline="30000">
                <a:solidFill>
                  <a:srgbClr val="000000"/>
                </a:solidFill>
              </a:rPr>
              <a:t>2</a:t>
            </a:r>
            <a:r>
              <a:rPr lang="en" sz="1800">
                <a:solidFill>
                  <a:srgbClr val="000000"/>
                </a:solidFill>
              </a:rPr>
              <a:t>) </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                                            = N(18250, 657000)</a:t>
            </a:r>
            <a:endParaRPr sz="1800">
              <a:solidFill>
                <a:srgbClr val="000000"/>
              </a:solidFill>
            </a:endParaRPr>
          </a:p>
          <a:p>
            <a:pPr marL="0" lvl="0" indent="0" algn="l" rtl="0">
              <a:lnSpc>
                <a:spcPct val="115000"/>
              </a:lnSpc>
              <a:spcBef>
                <a:spcPts val="0"/>
              </a:spcBef>
              <a:spcAft>
                <a:spcPts val="0"/>
              </a:spcAft>
              <a:buNone/>
            </a:pPr>
            <a:br>
              <a:rPr lang="en" sz="1800">
                <a:solidFill>
                  <a:srgbClr val="000000"/>
                </a:solidFill>
              </a:rPr>
            </a:br>
            <a:r>
              <a:rPr lang="en" sz="1800">
                <a:solidFill>
                  <a:srgbClr val="000000"/>
                </a:solidFill>
              </a:rPr>
              <a:t>P(S&gt;q</a:t>
            </a:r>
            <a:r>
              <a:rPr lang="en" sz="1800" baseline="-25000">
                <a:solidFill>
                  <a:srgbClr val="000000"/>
                </a:solidFill>
              </a:rPr>
              <a:t>0.1</a:t>
            </a:r>
            <a:r>
              <a:rPr lang="en" sz="1800">
                <a:solidFill>
                  <a:srgbClr val="000000"/>
                </a:solidFill>
              </a:rPr>
              <a:t>) = 1-0.1 = 0.9 → </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 </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                                    </a:t>
            </a:r>
            <a:r>
              <a:rPr lang="en" sz="1800"/>
              <a:t> → </a:t>
            </a:r>
            <a:endParaRPr sz="1800">
              <a:solidFill>
                <a:srgbClr val="000000"/>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48" name="Google Shape;348;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pic>
        <p:nvPicPr>
          <p:cNvPr id="349" name="Google Shape;349;p48" descr="q_{0.1}= -1.28\sqrt{657000}+18250 = 17212&#10;"/>
          <p:cNvPicPr preferRelativeResize="0"/>
          <p:nvPr/>
        </p:nvPicPr>
        <p:blipFill>
          <a:blip r:embed="rId3">
            <a:alphaModFix/>
          </a:blip>
          <a:stretch>
            <a:fillRect/>
          </a:stretch>
        </p:blipFill>
        <p:spPr>
          <a:xfrm>
            <a:off x="3257550" y="6331925"/>
            <a:ext cx="4933950" cy="276225"/>
          </a:xfrm>
          <a:prstGeom prst="rect">
            <a:avLst/>
          </a:prstGeom>
          <a:noFill/>
          <a:ln>
            <a:noFill/>
          </a:ln>
        </p:spPr>
      </p:pic>
      <p:pic>
        <p:nvPicPr>
          <p:cNvPr id="350" name="Google Shape;350;p48" descr="z_{0.1} = -1.28 = \frac{q_{0.1}-18250}{\sqrt{657000}}&#10;"/>
          <p:cNvPicPr preferRelativeResize="0"/>
          <p:nvPr/>
        </p:nvPicPr>
        <p:blipFill>
          <a:blip r:embed="rId4">
            <a:alphaModFix/>
          </a:blip>
          <a:stretch>
            <a:fillRect/>
          </a:stretch>
        </p:blipFill>
        <p:spPr>
          <a:xfrm>
            <a:off x="3257550" y="5580175"/>
            <a:ext cx="3705225" cy="590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49"/>
          <p:cNvPicPr preferRelativeResize="0"/>
          <p:nvPr/>
        </p:nvPicPr>
        <p:blipFill rotWithShape="1">
          <a:blip r:embed="rId3">
            <a:alphaModFix/>
          </a:blip>
          <a:srcRect t="23065"/>
          <a:stretch/>
        </p:blipFill>
        <p:spPr>
          <a:xfrm>
            <a:off x="494500" y="1467300"/>
            <a:ext cx="8032575" cy="5009700"/>
          </a:xfrm>
          <a:prstGeom prst="rect">
            <a:avLst/>
          </a:prstGeom>
          <a:noFill/>
          <a:ln>
            <a:noFill/>
          </a:ln>
        </p:spPr>
      </p:pic>
      <p:sp>
        <p:nvSpPr>
          <p:cNvPr id="356" name="Google Shape;356;p49"/>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357" name="Google Shape;357;p49"/>
          <p:cNvSpPr/>
          <p:nvPr/>
        </p:nvSpPr>
        <p:spPr>
          <a:xfrm>
            <a:off x="503325" y="5295900"/>
            <a:ext cx="80325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9"/>
          <p:cNvSpPr/>
          <p:nvPr/>
        </p:nvSpPr>
        <p:spPr>
          <a:xfrm>
            <a:off x="7120300" y="1184525"/>
            <a:ext cx="685800" cy="52980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9"/>
          <p:cNvSpPr/>
          <p:nvPr/>
        </p:nvSpPr>
        <p:spPr>
          <a:xfrm>
            <a:off x="7133500" y="53091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0" name="Google Shape;360;p49"/>
          <p:cNvPicPr preferRelativeResize="0"/>
          <p:nvPr/>
        </p:nvPicPr>
        <p:blipFill rotWithShape="1">
          <a:blip r:embed="rId3">
            <a:alphaModFix/>
          </a:blip>
          <a:srcRect b="95950"/>
          <a:stretch/>
        </p:blipFill>
        <p:spPr>
          <a:xfrm>
            <a:off x="494500" y="1184525"/>
            <a:ext cx="8032575" cy="263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0"/>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Each 1st of January the freelance compute the average daily income over the past year. What is the probability that such value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66" name="Google Shape;366;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1"/>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Each 1st of January the freelance compute the average daily income over the past year. What is the probability that such value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72" name="Google Shape;372;p5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pic>
        <p:nvPicPr>
          <p:cNvPr id="373" name="Google Shape;373;p51" descr="\begin{array}{ll} &#10;\overline{B} &amp;= \frac{1}{365} {B_1+B_2+\dots+B_n} \\&#10;~&amp;\sim N(\frac{365\cdot 200}{365},\frac{365\cdot 30^2}{365^2}) =N(200,\frac{\cdot 30^2}{365})&#10;\end{array}"/>
          <p:cNvPicPr preferRelativeResize="0"/>
          <p:nvPr/>
        </p:nvPicPr>
        <p:blipFill>
          <a:blip r:embed="rId3">
            <a:alphaModFix/>
          </a:blip>
          <a:stretch>
            <a:fillRect/>
          </a:stretch>
        </p:blipFill>
        <p:spPr>
          <a:xfrm>
            <a:off x="616925" y="3705950"/>
            <a:ext cx="5600700" cy="771525"/>
          </a:xfrm>
          <a:prstGeom prst="rect">
            <a:avLst/>
          </a:prstGeom>
          <a:noFill/>
          <a:ln>
            <a:noFill/>
          </a:ln>
        </p:spPr>
      </p:pic>
      <p:pic>
        <p:nvPicPr>
          <p:cNvPr id="374" name="Google Shape;374;p51" descr="P(\overline{B} &lt;150) = \Phi\left( \frac{150-200}{30/ \sqrt{365}}\right) = \Phi(-31.8) = 0"/>
          <p:cNvPicPr preferRelativeResize="0"/>
          <p:nvPr/>
        </p:nvPicPr>
        <p:blipFill>
          <a:blip r:embed="rId4">
            <a:alphaModFix/>
          </a:blip>
          <a:stretch>
            <a:fillRect/>
          </a:stretch>
        </p:blipFill>
        <p:spPr>
          <a:xfrm>
            <a:off x="616925" y="4629875"/>
            <a:ext cx="6000750" cy="714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Assuming that the daily income has a Gaussian distribution, what is the probability that the income of one day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80" name="Google Shape;380;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3"/>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Assuming that the daily income has a Gaussian distribution, what is the probability that the income of one day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r>
              <a:rPr lang="en" sz="2000">
                <a:solidFill>
                  <a:srgbClr val="000000"/>
                </a:solidFill>
              </a:rPr>
              <a:t>B ~ N(200, 30</a:t>
            </a:r>
            <a:r>
              <a:rPr lang="en" sz="2000" baseline="30000">
                <a:solidFill>
                  <a:srgbClr val="000000"/>
                </a:solidFill>
              </a:rPr>
              <a:t>2</a:t>
            </a:r>
            <a:r>
              <a:rPr lang="en" sz="2000">
                <a:solidFill>
                  <a:srgbClr val="000000"/>
                </a:solidFill>
              </a:rPr>
              <a:t>)</a:t>
            </a:r>
            <a:endParaRPr sz="2000">
              <a:solidFill>
                <a:srgbClr val="000000"/>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00000"/>
              </a:lnSpc>
              <a:spcBef>
                <a:spcPts val="0"/>
              </a:spcBef>
              <a:spcAft>
                <a:spcPts val="0"/>
              </a:spcAft>
              <a:buNone/>
            </a:pPr>
            <a:endParaRPr sz="1800">
              <a:solidFill>
                <a:srgbClr val="000000"/>
              </a:solidFill>
            </a:endParaRPr>
          </a:p>
          <a:p>
            <a:pPr marL="0" lvl="0" indent="0" algn="l" rtl="0">
              <a:lnSpc>
                <a:spcPct val="100000"/>
              </a:lnSpc>
              <a:spcBef>
                <a:spcPts val="0"/>
              </a:spcBef>
              <a:spcAft>
                <a:spcPts val="0"/>
              </a:spcAft>
              <a:buNone/>
            </a:pPr>
            <a:r>
              <a:rPr lang="en" sz="1800">
                <a:solidFill>
                  <a:srgbClr val="000000"/>
                </a:solidFill>
              </a:rPr>
              <a:t>Notice that there is almost 5% probability that the daily income falls below 150 francs, while the probability of the average daily income over one year </a:t>
            </a:r>
            <a:r>
              <a:rPr lang="en" sz="1800"/>
              <a:t>falling below 150 francs </a:t>
            </a:r>
            <a:r>
              <a:rPr lang="en" sz="1800">
                <a:solidFill>
                  <a:srgbClr val="000000"/>
                </a:solidFill>
              </a:rPr>
              <a:t>is zero. This is due to the much larger variability (σ=30) of the daily income compared to its average over one year </a:t>
            </a:r>
            <a:r>
              <a:rPr lang="en" sz="1800"/>
              <a:t>(σ=30/√365)</a:t>
            </a:r>
            <a:r>
              <a:rPr lang="en" sz="1800">
                <a:solidFill>
                  <a:srgbClr val="000000"/>
                </a:solidFill>
              </a:rPr>
              <a:t>.</a:t>
            </a:r>
            <a:endParaRPr sz="18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86" name="Google Shape;386;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pic>
        <p:nvPicPr>
          <p:cNvPr id="387" name="Google Shape;387;p53" descr="P(B &lt;150) = \Phi\left( \frac{150-200}{30}\right) = \Phi(-1.67) = 0.047"/>
          <p:cNvPicPr preferRelativeResize="0"/>
          <p:nvPr/>
        </p:nvPicPr>
        <p:blipFill>
          <a:blip r:embed="rId3">
            <a:alphaModFix/>
          </a:blip>
          <a:stretch>
            <a:fillRect/>
          </a:stretch>
        </p:blipFill>
        <p:spPr>
          <a:xfrm>
            <a:off x="533400" y="3962400"/>
            <a:ext cx="6496050" cy="581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4"/>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393" name="Google Shape;393;p54"/>
          <p:cNvPicPr preferRelativeResize="0"/>
          <p:nvPr/>
        </p:nvPicPr>
        <p:blipFill>
          <a:blip r:embed="rId3">
            <a:alphaModFix/>
          </a:blip>
          <a:stretch>
            <a:fillRect/>
          </a:stretch>
        </p:blipFill>
        <p:spPr>
          <a:xfrm>
            <a:off x="457200" y="1377575"/>
            <a:ext cx="8229601" cy="4890049"/>
          </a:xfrm>
          <a:prstGeom prst="rect">
            <a:avLst/>
          </a:prstGeom>
          <a:noFill/>
          <a:ln>
            <a:noFill/>
          </a:ln>
        </p:spPr>
      </p:pic>
      <p:sp>
        <p:nvSpPr>
          <p:cNvPr id="394" name="Google Shape;394;p54"/>
          <p:cNvSpPr/>
          <p:nvPr/>
        </p:nvSpPr>
        <p:spPr>
          <a:xfrm>
            <a:off x="457200" y="56769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p:nvPr/>
        </p:nvSpPr>
        <p:spPr>
          <a:xfrm>
            <a:off x="2014900" y="1701300"/>
            <a:ext cx="685800" cy="4566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4"/>
          <p:cNvSpPr/>
          <p:nvPr/>
        </p:nvSpPr>
        <p:spPr>
          <a:xfrm>
            <a:off x="2028100" y="56901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Uniform Distribution</a:t>
            </a:r>
            <a:endParaRPr dirty="0">
              <a:solidFill>
                <a:schemeClr val="accent1"/>
              </a:solidFill>
            </a:endParaRPr>
          </a:p>
        </p:txBody>
      </p:sp>
      <p:sp>
        <p:nvSpPr>
          <p:cNvPr id="78" name="Google Shape;78;p12"/>
          <p:cNvSpPr txBox="1">
            <a:spLocks noGrp="1"/>
          </p:cNvSpPr>
          <p:nvPr>
            <p:ph type="body" idx="1"/>
          </p:nvPr>
        </p:nvSpPr>
        <p:spPr>
          <a:xfrm flipH="1">
            <a:off x="457200" y="1305775"/>
            <a:ext cx="8229600" cy="506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dirty="0">
                <a:solidFill>
                  <a:schemeClr val="accent1"/>
                </a:solidFill>
              </a:rPr>
              <a:t>A digital instrument has a measurement error uniformly distributed over the interval [-0.5,0.5]; if for example the display indicates a value equal to 10, the true value will be distributed uniformly between 9.5 and 10.5.</a:t>
            </a:r>
            <a:endParaRPr sz="1900" dirty="0">
              <a:solidFill>
                <a:schemeClr val="accent1"/>
              </a:solidFill>
            </a:endParaRPr>
          </a:p>
          <a:p>
            <a:pPr marL="0" lvl="0" indent="0" algn="l" rtl="0">
              <a:spcBef>
                <a:spcPts val="600"/>
              </a:spcBef>
              <a:spcAft>
                <a:spcPts val="0"/>
              </a:spcAft>
              <a:buNone/>
            </a:pPr>
            <a:r>
              <a:rPr lang="en" sz="1900" dirty="0">
                <a:solidFill>
                  <a:schemeClr val="accent1"/>
                </a:solidFill>
              </a:rPr>
              <a:t>a) What is the expected measurement error and its variance?</a:t>
            </a:r>
            <a:endParaRPr sz="1900" dirty="0">
              <a:solidFill>
                <a:schemeClr val="accent1"/>
              </a:solidFill>
            </a:endParaRPr>
          </a:p>
          <a:p>
            <a:pPr marL="0" lvl="0" indent="0" algn="l" rtl="0">
              <a:spcBef>
                <a:spcPts val="600"/>
              </a:spcBef>
              <a:spcAft>
                <a:spcPts val="0"/>
              </a:spcAft>
              <a:buNone/>
            </a:pPr>
            <a:r>
              <a:rPr lang="en" sz="1900" dirty="0">
                <a:solidFill>
                  <a:srgbClr val="000000"/>
                </a:solidFill>
              </a:rPr>
              <a:t>X ~ U([-0.5,0.5])</a:t>
            </a:r>
            <a:endParaRPr sz="1900" dirty="0">
              <a:solidFill>
                <a:srgbClr val="000000"/>
              </a:solidFill>
            </a:endParaRPr>
          </a:p>
          <a:p>
            <a:pPr marL="0" lvl="0" indent="0" algn="l" rtl="0">
              <a:spcBef>
                <a:spcPts val="600"/>
              </a:spcBef>
              <a:spcAft>
                <a:spcPts val="0"/>
              </a:spcAft>
              <a:buNone/>
            </a:pPr>
            <a:r>
              <a:rPr lang="en" sz="1900" dirty="0" err="1">
                <a:solidFill>
                  <a:srgbClr val="000000"/>
                </a:solidFill>
              </a:rPr>
              <a:t>μ</a:t>
            </a:r>
            <a:r>
              <a:rPr lang="en" sz="1900" baseline="-25000" dirty="0" err="1">
                <a:solidFill>
                  <a:srgbClr val="000000"/>
                </a:solidFill>
              </a:rPr>
              <a:t>X</a:t>
            </a:r>
            <a:r>
              <a:rPr lang="en" sz="1900" dirty="0">
                <a:solidFill>
                  <a:srgbClr val="000000"/>
                </a:solidFill>
              </a:rPr>
              <a:t> =0;      </a:t>
            </a:r>
            <a:r>
              <a:rPr lang="en" sz="1900" dirty="0"/>
              <a:t>σ</a:t>
            </a:r>
            <a:r>
              <a:rPr lang="en" sz="1900" baseline="30000" dirty="0"/>
              <a:t>2</a:t>
            </a:r>
            <a:r>
              <a:rPr lang="en" sz="1900" baseline="-25000" dirty="0"/>
              <a:t>X</a:t>
            </a:r>
            <a:r>
              <a:rPr lang="en" sz="1900" dirty="0"/>
              <a:t> = </a:t>
            </a:r>
            <a:r>
              <a:rPr lang="en" sz="1900" dirty="0">
                <a:solidFill>
                  <a:srgbClr val="000000"/>
                </a:solidFill>
              </a:rPr>
              <a:t> 1/12</a:t>
            </a:r>
            <a:endParaRPr sz="1900" dirty="0">
              <a:solidFill>
                <a:srgbClr val="000000"/>
              </a:solidFill>
            </a:endParaRPr>
          </a:p>
          <a:p>
            <a:pPr marL="0" lvl="0" indent="0" algn="l" rtl="0">
              <a:spcBef>
                <a:spcPts val="600"/>
              </a:spcBef>
              <a:spcAft>
                <a:spcPts val="0"/>
              </a:spcAft>
              <a:buNone/>
            </a:pPr>
            <a:endParaRPr sz="1900" dirty="0">
              <a:solidFill>
                <a:schemeClr val="accent1"/>
              </a:solidFill>
            </a:endParaRPr>
          </a:p>
          <a:p>
            <a:pPr marL="0" lvl="0" indent="0" algn="l" rtl="0">
              <a:spcBef>
                <a:spcPts val="600"/>
              </a:spcBef>
              <a:spcAft>
                <a:spcPts val="0"/>
              </a:spcAft>
              <a:buNone/>
            </a:pPr>
            <a:r>
              <a:rPr lang="en" sz="1900" dirty="0">
                <a:solidFill>
                  <a:schemeClr val="accent1"/>
                </a:solidFill>
              </a:rPr>
              <a:t>d) </a:t>
            </a:r>
            <a:r>
              <a:rPr lang="en" sz="1900" b="1" dirty="0">
                <a:solidFill>
                  <a:schemeClr val="accent1"/>
                </a:solidFill>
              </a:rPr>
              <a:t>FIXME </a:t>
            </a:r>
            <a:r>
              <a:rPr lang="en" sz="1900" dirty="0">
                <a:solidFill>
                  <a:schemeClr val="accent1"/>
                </a:solidFill>
              </a:rPr>
              <a:t>The display of the instrument indicates 4. What is the probability that the measured quantity is 3.75? What is the probability that it is less than 3.75?</a:t>
            </a:r>
            <a:r>
              <a:rPr lang="en" sz="2400" dirty="0">
                <a:solidFill>
                  <a:schemeClr val="accent1"/>
                </a:solidFill>
              </a:rPr>
              <a:t> </a:t>
            </a:r>
            <a:endParaRPr sz="2400" dirty="0">
              <a:solidFill>
                <a:schemeClr val="accent1"/>
              </a:solidFill>
            </a:endParaRPr>
          </a:p>
          <a:p>
            <a:pPr marL="0" lvl="0" indent="0" algn="l" rtl="0">
              <a:spcBef>
                <a:spcPts val="600"/>
              </a:spcBef>
              <a:spcAft>
                <a:spcPts val="0"/>
              </a:spcAft>
              <a:buNone/>
            </a:pPr>
            <a:r>
              <a:rPr lang="en" sz="1900" dirty="0">
                <a:solidFill>
                  <a:srgbClr val="000000"/>
                </a:solidFill>
              </a:rPr>
              <a:t>Y:= value of the measured quantity ~ U([3.5,4.5]) </a:t>
            </a:r>
            <a:endParaRPr sz="1900" dirty="0">
              <a:solidFill>
                <a:srgbClr val="000000"/>
              </a:solidFill>
            </a:endParaRPr>
          </a:p>
          <a:p>
            <a:pPr marL="0" lvl="0" indent="0" algn="l" rtl="0">
              <a:spcBef>
                <a:spcPts val="600"/>
              </a:spcBef>
              <a:spcAft>
                <a:spcPts val="0"/>
              </a:spcAft>
              <a:buNone/>
            </a:pPr>
            <a:r>
              <a:rPr lang="en" sz="1900" dirty="0">
                <a:solidFill>
                  <a:srgbClr val="000000"/>
                </a:solidFill>
              </a:rPr>
              <a:t>P(Y=3.75) = 0</a:t>
            </a:r>
            <a:endParaRPr sz="1900" dirty="0">
              <a:solidFill>
                <a:srgbClr val="000000"/>
              </a:solidFill>
            </a:endParaRPr>
          </a:p>
          <a:p>
            <a:pPr marL="0" lvl="0" indent="0" algn="l" rtl="0">
              <a:spcBef>
                <a:spcPts val="600"/>
              </a:spcBef>
              <a:spcAft>
                <a:spcPts val="0"/>
              </a:spcAft>
              <a:buNone/>
            </a:pPr>
            <a:r>
              <a:rPr lang="en" sz="1900" dirty="0">
                <a:solidFill>
                  <a:srgbClr val="000000"/>
                </a:solidFill>
              </a:rPr>
              <a:t>P(Y&lt;3.75) = (3.75-3.5)/(4.5-3.5) = 0.25 </a:t>
            </a:r>
            <a:endParaRPr sz="1900" dirty="0">
              <a:solidFill>
                <a:srgbClr val="000000"/>
              </a:solidFill>
            </a:endParaRPr>
          </a:p>
          <a:p>
            <a:pPr marL="0" lvl="0" indent="0" algn="l" rtl="0">
              <a:spcBef>
                <a:spcPts val="600"/>
              </a:spcBef>
              <a:spcAft>
                <a:spcPts val="0"/>
              </a:spcAft>
              <a:buNone/>
            </a:pPr>
            <a:endParaRPr sz="2400" dirty="0">
              <a:solidFill>
                <a:schemeClr val="accent1"/>
              </a:solidFill>
            </a:endParaRPr>
          </a:p>
          <a:p>
            <a:pPr marL="457200" lvl="0" indent="0" algn="l" rtl="0">
              <a:spcBef>
                <a:spcPts val="600"/>
              </a:spcBef>
              <a:spcAft>
                <a:spcPts val="0"/>
              </a:spcAft>
              <a:buNone/>
            </a:pPr>
            <a:r>
              <a:rPr lang="en" sz="2400" dirty="0">
                <a:solidFill>
                  <a:schemeClr val="accent1"/>
                </a:solidFill>
              </a:rPr>
              <a:t> </a:t>
            </a:r>
            <a:endParaRPr sz="2400" dirty="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p:txBody>
      </p:sp>
      <p:sp>
        <p:nvSpPr>
          <p:cNvPr id="89" name="Google Shape;89;p14"/>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a:solidFill>
                  <a:srgbClr val="000000"/>
                </a:solidFill>
              </a:rPr>
              <a:t>Unimodal and symmetric, bell shaped curve</a:t>
            </a:r>
            <a:endParaRPr sz="2300">
              <a:solidFill>
                <a:srgbClr val="000000"/>
              </a:solidFill>
            </a:endParaRPr>
          </a:p>
          <a:p>
            <a:pPr marL="457200" lvl="0" indent="-374650" algn="l" rtl="0">
              <a:spcBef>
                <a:spcPts val="0"/>
              </a:spcBef>
              <a:spcAft>
                <a:spcPts val="0"/>
              </a:spcAft>
              <a:buSzPts val="2300"/>
              <a:buChar char="●"/>
            </a:pPr>
            <a:r>
              <a:rPr lang="en" sz="2300">
                <a:solidFill>
                  <a:srgbClr val="000000"/>
                </a:solidFill>
              </a:rPr>
              <a:t>Many variables are nearly normal</a:t>
            </a:r>
            <a:endParaRPr sz="2300">
              <a:solidFill>
                <a:srgbClr val="000000"/>
              </a:solidFill>
            </a:endParaRPr>
          </a:p>
          <a:p>
            <a:pPr marL="457200" lvl="0" indent="-374650" algn="l" rtl="0">
              <a:spcBef>
                <a:spcPts val="0"/>
              </a:spcBef>
              <a:spcAft>
                <a:spcPts val="0"/>
              </a:spcAft>
              <a:buSzPts val="2300"/>
              <a:buChar char="●"/>
            </a:pPr>
            <a:r>
              <a:rPr lang="en" sz="2300">
                <a:solidFill>
                  <a:srgbClr val="000000"/>
                </a:solidFill>
              </a:rPr>
              <a:t>Denoted as </a:t>
            </a:r>
            <a:r>
              <a:rPr lang="en" sz="2300" i="1">
                <a:solidFill>
                  <a:schemeClr val="accent1"/>
                </a:solidFill>
              </a:rPr>
              <a:t>N(µ, σ</a:t>
            </a:r>
            <a:r>
              <a:rPr lang="en" sz="2200" b="1" i="1" baseline="30000">
                <a:solidFill>
                  <a:schemeClr val="accent1"/>
                </a:solidFill>
              </a:rPr>
              <a:t>2</a:t>
            </a:r>
            <a:r>
              <a:rPr lang="en" sz="2300" i="1">
                <a:solidFill>
                  <a:schemeClr val="accent1"/>
                </a:solidFill>
              </a:rPr>
              <a:t>)</a:t>
            </a:r>
            <a:r>
              <a:rPr lang="en" sz="2300">
                <a:solidFill>
                  <a:srgbClr val="000000"/>
                </a:solidFill>
              </a:rPr>
              <a:t> </a:t>
            </a:r>
            <a:r>
              <a:rPr lang="en" sz="2300"/>
              <a:t>→ </a:t>
            </a:r>
            <a:r>
              <a:rPr lang="en" sz="2300">
                <a:solidFill>
                  <a:srgbClr val="000000"/>
                </a:solidFill>
              </a:rPr>
              <a:t>Normal with mean </a:t>
            </a:r>
            <a:r>
              <a:rPr lang="en" sz="2300" i="1">
                <a:solidFill>
                  <a:srgbClr val="000000"/>
                </a:solidFill>
              </a:rPr>
              <a:t>µ</a:t>
            </a:r>
            <a:r>
              <a:rPr lang="en" sz="2300">
                <a:solidFill>
                  <a:srgbClr val="000000"/>
                </a:solidFill>
              </a:rPr>
              <a:t> and standard deviation </a:t>
            </a:r>
            <a:r>
              <a:rPr lang="en" sz="2300" i="1"/>
              <a:t>σ</a:t>
            </a:r>
            <a:endParaRPr sz="2300" i="1"/>
          </a:p>
          <a:p>
            <a:pPr marL="457200" lvl="0" indent="-374650" algn="l" rtl="0">
              <a:spcBef>
                <a:spcPts val="0"/>
              </a:spcBef>
              <a:spcAft>
                <a:spcPts val="0"/>
              </a:spcAft>
              <a:buSzPts val="2300"/>
              <a:buChar char="●"/>
            </a:pPr>
            <a:r>
              <a:rPr lang="en" sz="2300"/>
              <a:t>X~N(</a:t>
            </a:r>
            <a:r>
              <a:rPr lang="en" sz="2300">
                <a:solidFill>
                  <a:srgbClr val="000000"/>
                </a:solidFill>
              </a:rPr>
              <a:t>µ, σ</a:t>
            </a:r>
            <a:r>
              <a:rPr lang="en" sz="2200" baseline="30000"/>
              <a:t>2</a:t>
            </a:r>
            <a:r>
              <a:rPr lang="en" sz="2300">
                <a:solidFill>
                  <a:srgbClr val="000000"/>
                </a:solidFill>
              </a:rPr>
              <a:t>) → </a:t>
            </a:r>
            <a:endParaRPr sz="2300">
              <a:solidFill>
                <a:srgbClr val="000000"/>
              </a:solidFill>
            </a:endParaRPr>
          </a:p>
          <a:p>
            <a:pPr marL="457200" lvl="0" indent="0" algn="l" rtl="0">
              <a:spcBef>
                <a:spcPts val="600"/>
              </a:spcBef>
              <a:spcAft>
                <a:spcPts val="0"/>
              </a:spcAft>
              <a:buNone/>
            </a:pPr>
            <a:endParaRPr sz="2300">
              <a:solidFill>
                <a:srgbClr val="000000"/>
              </a:solidFill>
            </a:endParaRPr>
          </a:p>
          <a:p>
            <a:pPr marL="457200" lvl="0" indent="-374650" algn="l" rtl="0">
              <a:spcBef>
                <a:spcPts val="600"/>
              </a:spcBef>
              <a:spcAft>
                <a:spcPts val="0"/>
              </a:spcAft>
              <a:buClr>
                <a:srgbClr val="000000"/>
              </a:buClr>
              <a:buSzPts val="2300"/>
              <a:buChar char="●"/>
            </a:pPr>
            <a:r>
              <a:rPr lang="en" sz="2300" i="1">
                <a:solidFill>
                  <a:schemeClr val="accent1"/>
                </a:solidFill>
              </a:rPr>
              <a:t>Standard</a:t>
            </a:r>
            <a:r>
              <a:rPr lang="en" sz="2300">
                <a:solidFill>
                  <a:srgbClr val="000000"/>
                </a:solidFill>
              </a:rPr>
              <a:t> normal distribution</a:t>
            </a:r>
            <a:endParaRPr sz="2300">
              <a:solidFill>
                <a:srgbClr val="000000"/>
              </a:solidFill>
            </a:endParaRPr>
          </a:p>
          <a:p>
            <a:pPr marL="457200" lvl="0" indent="0" algn="l" rtl="0">
              <a:spcBef>
                <a:spcPts val="600"/>
              </a:spcBef>
              <a:spcAft>
                <a:spcPts val="0"/>
              </a:spcAft>
              <a:buNone/>
            </a:pPr>
            <a:r>
              <a:rPr lang="en" sz="2300"/>
              <a:t>Z~N(0,1) → </a:t>
            </a:r>
            <a:endParaRPr sz="2300">
              <a:solidFill>
                <a:srgbClr val="000000"/>
              </a:solidFill>
            </a:endParaRPr>
          </a:p>
          <a:p>
            <a:pPr marL="0" lvl="0" indent="0" algn="l" rtl="0">
              <a:spcBef>
                <a:spcPts val="600"/>
              </a:spcBef>
              <a:spcAft>
                <a:spcPts val="0"/>
              </a:spcAft>
              <a:buNone/>
            </a:pPr>
            <a:endParaRPr sz="2300">
              <a:solidFill>
                <a:srgbClr val="000000"/>
              </a:solidFill>
            </a:endParaRPr>
          </a:p>
        </p:txBody>
      </p:sp>
      <p:pic>
        <p:nvPicPr>
          <p:cNvPr id="90" name="Google Shape;90;p14"/>
          <p:cNvPicPr preferRelativeResize="0"/>
          <p:nvPr/>
        </p:nvPicPr>
        <p:blipFill>
          <a:blip r:embed="rId3">
            <a:alphaModFix/>
          </a:blip>
          <a:stretch>
            <a:fillRect/>
          </a:stretch>
        </p:blipFill>
        <p:spPr>
          <a:xfrm>
            <a:off x="4248150" y="4610100"/>
            <a:ext cx="4753400" cy="1664750"/>
          </a:xfrm>
          <a:prstGeom prst="rect">
            <a:avLst/>
          </a:prstGeom>
          <a:noFill/>
          <a:ln>
            <a:noFill/>
          </a:ln>
        </p:spPr>
      </p:pic>
      <p:cxnSp>
        <p:nvCxnSpPr>
          <p:cNvPr id="91" name="Google Shape;91;p14"/>
          <p:cNvCxnSpPr/>
          <p:nvPr/>
        </p:nvCxnSpPr>
        <p:spPr>
          <a:xfrm>
            <a:off x="6624850" y="4381500"/>
            <a:ext cx="0" cy="2047200"/>
          </a:xfrm>
          <a:prstGeom prst="straightConnector1">
            <a:avLst/>
          </a:prstGeom>
          <a:noFill/>
          <a:ln w="9525" cap="flat" cmpd="sng">
            <a:solidFill>
              <a:schemeClr val="dk2"/>
            </a:solidFill>
            <a:prstDash val="solid"/>
            <a:round/>
            <a:headEnd type="none" w="med" len="med"/>
            <a:tailEnd type="none" w="med" len="med"/>
          </a:ln>
        </p:spPr>
      </p:cxnSp>
      <p:sp>
        <p:nvSpPr>
          <p:cNvPr id="92" name="Google Shape;92;p14"/>
          <p:cNvSpPr txBox="1"/>
          <p:nvPr/>
        </p:nvSpPr>
        <p:spPr>
          <a:xfrm>
            <a:off x="6472450" y="6215950"/>
            <a:ext cx="304800" cy="625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300">
                <a:solidFill>
                  <a:schemeClr val="dk1"/>
                </a:solidFill>
              </a:rPr>
              <a:t>µ</a:t>
            </a:r>
            <a:endParaRPr/>
          </a:p>
        </p:txBody>
      </p:sp>
      <p:pic>
        <p:nvPicPr>
          <p:cNvPr id="93" name="Google Shape;93;p14" descr="f(x) = \frac{1}{\sigma \sqrt{2\pi}} \exp\left[-\frac{1}{2}\left(\frac{x-\mu}{\sigma}\right)^2\right]"/>
          <p:cNvPicPr preferRelativeResize="0"/>
          <p:nvPr/>
        </p:nvPicPr>
        <p:blipFill>
          <a:blip r:embed="rId4">
            <a:alphaModFix/>
          </a:blip>
          <a:stretch>
            <a:fillRect/>
          </a:stretch>
        </p:blipFill>
        <p:spPr>
          <a:xfrm>
            <a:off x="2869250" y="2733850"/>
            <a:ext cx="4419600" cy="619125"/>
          </a:xfrm>
          <a:prstGeom prst="rect">
            <a:avLst/>
          </a:prstGeom>
          <a:noFill/>
          <a:ln>
            <a:noFill/>
          </a:ln>
        </p:spPr>
      </p:pic>
      <p:pic>
        <p:nvPicPr>
          <p:cNvPr id="94" name="Google Shape;94;p14" descr="f(z) = \frac{1}{\sqrt{2\pi}} \exp\left(-\frac{1}{2}z^2\right)"/>
          <p:cNvPicPr preferRelativeResize="0"/>
          <p:nvPr/>
        </p:nvPicPr>
        <p:blipFill>
          <a:blip r:embed="rId5">
            <a:alphaModFix/>
          </a:blip>
          <a:stretch>
            <a:fillRect/>
          </a:stretch>
        </p:blipFill>
        <p:spPr>
          <a:xfrm>
            <a:off x="2624350" y="4075250"/>
            <a:ext cx="3238500"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100" name="Google Shape;100;p15"/>
          <p:cNvPicPr preferRelativeResize="0"/>
          <p:nvPr/>
        </p:nvPicPr>
        <p:blipFill rotWithShape="1">
          <a:blip r:embed="rId3">
            <a:alphaModFix/>
          </a:blip>
          <a:srcRect t="18019"/>
          <a:stretch/>
        </p:blipFill>
        <p:spPr>
          <a:xfrm>
            <a:off x="2158350" y="2426675"/>
            <a:ext cx="5047775" cy="3820649"/>
          </a:xfrm>
          <a:prstGeom prst="rect">
            <a:avLst/>
          </a:prstGeom>
          <a:noFill/>
          <a:ln>
            <a:noFill/>
          </a:ln>
        </p:spPr>
      </p:pic>
      <p:sp>
        <p:nvSpPr>
          <p:cNvPr id="101" name="Google Shape;101;p15"/>
          <p:cNvSpPr txBox="1"/>
          <p:nvPr/>
        </p:nvSpPr>
        <p:spPr>
          <a:xfrm>
            <a:off x="2357100" y="1761375"/>
            <a:ext cx="5141400" cy="778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300" i="1">
                <a:solidFill>
                  <a:schemeClr val="dk1"/>
                </a:solidFill>
              </a:rPr>
              <a:t>N(µ=0, σ</a:t>
            </a:r>
            <a:r>
              <a:rPr lang="en" sz="2200" i="1" baseline="30000">
                <a:solidFill>
                  <a:schemeClr val="dk1"/>
                </a:solidFill>
              </a:rPr>
              <a:t>2</a:t>
            </a:r>
            <a:r>
              <a:rPr lang="en" sz="2300" i="1">
                <a:solidFill>
                  <a:schemeClr val="dk1"/>
                </a:solidFill>
              </a:rPr>
              <a:t>=1)          N(µ=19, σ</a:t>
            </a:r>
            <a:r>
              <a:rPr lang="en" sz="2200" i="1" baseline="30000">
                <a:solidFill>
                  <a:schemeClr val="dk1"/>
                </a:solidFill>
              </a:rPr>
              <a:t>2</a:t>
            </a:r>
            <a:r>
              <a:rPr lang="en" sz="2300" i="1">
                <a:solidFill>
                  <a:schemeClr val="dk1"/>
                </a:solidFill>
              </a:rPr>
              <a:t>=4</a:t>
            </a:r>
            <a:r>
              <a:rPr lang="en" sz="2200" i="1" baseline="30000">
                <a:solidFill>
                  <a:schemeClr val="dk1"/>
                </a:solidFill>
              </a:rPr>
              <a:t>2</a:t>
            </a:r>
            <a:r>
              <a:rPr lang="en" sz="2300" i="1">
                <a:solidFill>
                  <a:schemeClr val="dk1"/>
                </a:solidFill>
              </a:rPr>
              <a:t>)</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body" idx="1"/>
          </p:nvPr>
        </p:nvSpPr>
        <p:spPr>
          <a:xfrm flipH="1">
            <a:off x="457200" y="151775"/>
            <a:ext cx="8229600" cy="320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a:solidFill>
                <a:schemeClr val="accent1"/>
              </a:solidFill>
            </a:endParaRPr>
          </a:p>
        </p:txBody>
      </p:sp>
      <p:pic>
        <p:nvPicPr>
          <p:cNvPr id="107" name="Google Shape;107;p16"/>
          <p:cNvPicPr preferRelativeResize="0"/>
          <p:nvPr/>
        </p:nvPicPr>
        <p:blipFill>
          <a:blip r:embed="rId3">
            <a:alphaModFix/>
          </a:blip>
          <a:stretch>
            <a:fillRect/>
          </a:stretch>
        </p:blipFill>
        <p:spPr>
          <a:xfrm>
            <a:off x="457200" y="3021900"/>
            <a:ext cx="8125360" cy="3130550"/>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2775</Words>
  <Application>Microsoft Macintosh PowerPoint</Application>
  <PresentationFormat>On-screen Show (4:3)</PresentationFormat>
  <Paragraphs>245</Paragraphs>
  <Slides>47</Slides>
  <Notes>47</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Custom</vt:lpstr>
      <vt:lpstr>Probability models Uniform and Gaussian distributions </vt:lpstr>
      <vt:lpstr>Uniform distribution </vt:lpstr>
      <vt:lpstr>Uniform Distribution</vt:lpstr>
      <vt:lpstr>Uniform Distribution</vt:lpstr>
      <vt:lpstr>Uniform Distribution</vt:lpstr>
      <vt:lpstr>Normal distribution </vt:lpstr>
      <vt:lpstr>Normal Distribution</vt:lpstr>
      <vt:lpstr>Normal distributions with different parameters</vt:lpstr>
      <vt:lpstr>PowerPoint Presentation</vt:lpstr>
      <vt:lpstr>Standardizing with Z scores</vt:lpstr>
      <vt:lpstr>Standardizing with Z scores (cont.)</vt:lpstr>
      <vt:lpstr>Probabilities</vt:lpstr>
      <vt:lpstr>The Z table</vt:lpstr>
      <vt:lpstr>Calculating probabilities - using Python</vt:lpstr>
      <vt:lpstr>Calculating probabilities - using tables</vt:lpstr>
      <vt:lpstr>Quality control</vt:lpstr>
      <vt:lpstr>Quality control</vt:lpstr>
      <vt:lpstr>Finding the exact probability –  using Python</vt:lpstr>
      <vt:lpstr>The Z table</vt:lpstr>
      <vt:lpstr>Practice</vt:lpstr>
      <vt:lpstr>Practice</vt:lpstr>
      <vt:lpstr>Quantiles</vt:lpstr>
      <vt:lpstr>Finding quantiles</vt:lpstr>
      <vt:lpstr>Finding quantiles</vt:lpstr>
      <vt:lpstr>The Z table</vt:lpstr>
      <vt:lpstr>Practice</vt:lpstr>
      <vt:lpstr>Practice</vt:lpstr>
      <vt:lpstr>The Z table </vt:lpstr>
      <vt:lpstr>68-95-99.7 Rule</vt:lpstr>
      <vt:lpstr>Describing variability using the 68-95-99.7 Rule</vt:lpstr>
      <vt:lpstr>Practice</vt:lpstr>
      <vt:lpstr>Practice</vt:lpstr>
      <vt:lpstr>Sum of Gaussian distributions</vt:lpstr>
      <vt:lpstr>Sum of Gaussian distributions</vt:lpstr>
      <vt:lpstr>Sum of Gaussian distributions</vt:lpstr>
      <vt:lpstr>The Z table </vt:lpstr>
      <vt:lpstr>Central limit theorem</vt:lpstr>
      <vt:lpstr>Central limit theorem</vt:lpstr>
      <vt:lpstr>Central limit theorem</vt:lpstr>
      <vt:lpstr>Practice</vt:lpstr>
      <vt:lpstr>Practice</vt:lpstr>
      <vt:lpstr>The Z table </vt:lpstr>
      <vt:lpstr>Practice</vt:lpstr>
      <vt:lpstr>Practice</vt:lpstr>
      <vt:lpstr>Practice</vt:lpstr>
      <vt:lpstr>Practice</vt:lpstr>
      <vt:lpstr>The Z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models</dc:title>
  <dc:creator>Francesca</dc:creator>
  <cp:lastModifiedBy>Corani Giorgio</cp:lastModifiedBy>
  <cp:revision>7</cp:revision>
  <dcterms:modified xsi:type="dcterms:W3CDTF">2022-05-02T10:34:05Z</dcterms:modified>
</cp:coreProperties>
</file>