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73" r:id="rId11"/>
    <p:sldId id="274" r:id="rId12"/>
    <p:sldId id="271" r:id="rId13"/>
    <p:sldId id="275" r:id="rId14"/>
    <p:sldId id="269" r:id="rId15"/>
    <p:sldId id="270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65"/>
  </p:normalViewPr>
  <p:slideViewPr>
    <p:cSldViewPr snapToGrid="0">
      <p:cViewPr varScale="1">
        <p:scale>
          <a:sx n="143" d="100"/>
          <a:sy n="143" d="100"/>
        </p:scale>
        <p:origin x="2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b0b40ec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b0b40ec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3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0b40ec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b0b40ec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0b40ec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b0b40ec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21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b0b40ec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b0b40ec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b0b40ec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b0b40ec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2b0b40ec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2b0b40ec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b0b40ec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b0b40ec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b0b40ec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b0b40ec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b0b40ec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b0b40ec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b0b40ec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b0b40ec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b0b40e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b0b40e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b0b40ec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b0b40ec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ctrTitle"/>
          </p:nvPr>
        </p:nvSpPr>
        <p:spPr>
          <a:xfrm>
            <a:off x="685800" y="2571750"/>
            <a:ext cx="7772400" cy="17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" dirty="0">
                <a:solidFill>
                  <a:schemeClr val="accent1"/>
                </a:solidFill>
              </a:rPr>
            </a:br>
            <a:br>
              <a:rPr lang="it" dirty="0">
                <a:solidFill>
                  <a:schemeClr val="accent1"/>
                </a:solidFill>
              </a:rPr>
            </a:br>
            <a:r>
              <a:rPr lang="it" dirty="0">
                <a:solidFill>
                  <a:schemeClr val="accent1"/>
                </a:solidFill>
              </a:rPr>
              <a:t>Continuous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/>
                </a:solidFill>
              </a:rPr>
              <a:t>Random Variables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" sz="1600" dirty="0">
                    <a:solidFill>
                      <a:srgbClr val="000000"/>
                    </a:solidFill>
                  </a:rPr>
                  <a:t>A random variable X representing the waiting time in minutes at the post office has the exponential distribution with cdf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that the waiting time is at most 1 minute?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The probability of X≤1 is, by definition, equal to F(1) = 1-e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sz="1600" dirty="0">
                    <a:solidFill>
                      <a:schemeClr val="tx1"/>
                    </a:solidFill>
                  </a:rPr>
                  <a:t>=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0.632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of X&gt;5 minutes?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P(X&gt;5) = 1-P(X≤5) = 1-F(5) = 1-1+e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-5</a:t>
                </a:r>
                <a:r>
                  <a:rPr lang="en-US" sz="1600" dirty="0">
                    <a:solidFill>
                      <a:schemeClr val="tx1"/>
                    </a:solidFill>
                  </a:rPr>
                  <a:t> =</a:t>
                </a:r>
                <a:r>
                  <a:rPr lang="en-CH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0.00</a:t>
                </a:r>
                <a:r>
                  <a:rPr lang="en-US" sz="1600" dirty="0">
                    <a:solidFill>
                      <a:schemeClr val="tx1"/>
                    </a:solidFill>
                  </a:rPr>
                  <a:t>674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Wat is the probability that the waiting time is between 1 and 5 minutes?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P(1&lt;X≤ 5) = P(X≤5) - P(X≤1) = F(5) – F(1) =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0.632</a:t>
                </a:r>
                <a:r>
                  <a:rPr lang="en-US" sz="1600" dirty="0">
                    <a:solidFill>
                      <a:schemeClr val="tx1"/>
                    </a:solidFill>
                  </a:rPr>
                  <a:t>-</a:t>
                </a:r>
                <a:r>
                  <a:rPr lang="en-CH" sz="1600" dirty="0">
                    <a:solidFill>
                      <a:schemeClr val="tx1"/>
                    </a:solidFill>
                  </a:rPr>
                  <a:t>0.00</a:t>
                </a:r>
                <a:r>
                  <a:rPr lang="en-US" sz="1600" dirty="0">
                    <a:solidFill>
                      <a:schemeClr val="tx1"/>
                    </a:solidFill>
                  </a:rPr>
                  <a:t>674 =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0.625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6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Google Shape;14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  <a:blipFill>
                <a:blip r:embed="rId3"/>
                <a:stretch>
                  <a:fillRect l="-463" b="-1532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dirty="0">
                <a:solidFill>
                  <a:schemeClr val="accent1"/>
                </a:solidFill>
              </a:rPr>
              <a:t>Example</a:t>
            </a:r>
            <a:endParaRPr sz="3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2100" i="1" dirty="0">
                <a:solidFill>
                  <a:schemeClr val="accent1"/>
                </a:solidFill>
              </a:rPr>
              <a:t>What are the pdf and the cdf of a random variable X uniformly distributed between a and b?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rgbClr val="000000"/>
                </a:solidFill>
              </a:rPr>
              <a:t>                        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 dirty="0">
                <a:solidFill>
                  <a:schemeClr val="accent1"/>
                </a:solidFill>
              </a:rPr>
              <a:t>Uniform distribution</a:t>
            </a:r>
            <a:endParaRPr sz="3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Google Shape;189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2898" y="835080"/>
                <a:ext cx="7899000" cy="400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-IT" sz="2100" i="1" dirty="0">
                    <a:solidFill>
                      <a:schemeClr val="accent1"/>
                    </a:solidFill>
                  </a:rPr>
                  <a:t>What are the pdf and the cdf of a random variable X uniformly distributed between a and b?</a:t>
                </a:r>
                <a:endParaRPr lang="it-IT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ar-A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ar-A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100" dirty="0">
                  <a:solidFill>
                    <a:srgbClr val="000000"/>
                  </a:solidFill>
                </a:endParaRPr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ar-A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ar-AE" sz="2100" dirty="0">
                    <a:solidFill>
                      <a:srgbClr val="000000"/>
                    </a:solidFill>
                  </a:rPr>
                  <a:t>                       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sz="2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9" name="Google Shape;189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2898" y="835080"/>
                <a:ext cx="7899000" cy="4009200"/>
              </a:xfrm>
              <a:prstGeom prst="rect">
                <a:avLst/>
              </a:prstGeom>
              <a:blipFill>
                <a:blip r:embed="rId3"/>
                <a:stretch>
                  <a:fillRect l="-1003" b="-588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 dirty="0">
                <a:solidFill>
                  <a:schemeClr val="accent1"/>
                </a:solidFill>
              </a:rPr>
              <a:t>Uniform distribution</a:t>
            </a:r>
            <a:endParaRPr sz="3400" dirty="0">
              <a:solidFill>
                <a:schemeClr val="accent1"/>
              </a:solidFill>
            </a:endParaRPr>
          </a:p>
        </p:txBody>
      </p:sp>
      <p:cxnSp>
        <p:nvCxnSpPr>
          <p:cNvPr id="4" name="Google Shape;197;p36">
            <a:extLst>
              <a:ext uri="{FF2B5EF4-FFF2-40B4-BE49-F238E27FC236}">
                <a16:creationId xmlns:a16="http://schemas.microsoft.com/office/drawing/2014/main" id="{18A4D885-F9CC-440A-922C-EA8D36F5D697}"/>
              </a:ext>
            </a:extLst>
          </p:cNvPr>
          <p:cNvCxnSpPr>
            <a:cxnSpLocks/>
          </p:cNvCxnSpPr>
          <p:nvPr/>
        </p:nvCxnSpPr>
        <p:spPr>
          <a:xfrm flipV="1">
            <a:off x="5295900" y="275844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98;p36">
            <a:extLst>
              <a:ext uri="{FF2B5EF4-FFF2-40B4-BE49-F238E27FC236}">
                <a16:creationId xmlns:a16="http://schemas.microsoft.com/office/drawing/2014/main" id="{7EE931BE-350C-4F45-BA89-23BBF1575657}"/>
              </a:ext>
            </a:extLst>
          </p:cNvPr>
          <p:cNvCxnSpPr>
            <a:cxnSpLocks/>
          </p:cNvCxnSpPr>
          <p:nvPr/>
        </p:nvCxnSpPr>
        <p:spPr>
          <a:xfrm flipV="1">
            <a:off x="5328820" y="1607821"/>
            <a:ext cx="0" cy="1254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99;p36">
            <a:extLst>
              <a:ext uri="{FF2B5EF4-FFF2-40B4-BE49-F238E27FC236}">
                <a16:creationId xmlns:a16="http://schemas.microsoft.com/office/drawing/2014/main" id="{364D07BD-5BDC-4B74-847F-7A15958C1C1D}"/>
              </a:ext>
            </a:extLst>
          </p:cNvPr>
          <p:cNvSpPr txBox="1"/>
          <p:nvPr/>
        </p:nvSpPr>
        <p:spPr>
          <a:xfrm>
            <a:off x="6019800" y="2744930"/>
            <a:ext cx="30095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7" name="Google Shape;200;p36">
            <a:extLst>
              <a:ext uri="{FF2B5EF4-FFF2-40B4-BE49-F238E27FC236}">
                <a16:creationId xmlns:a16="http://schemas.microsoft.com/office/drawing/2014/main" id="{1EAC922B-AC8F-409B-A3CE-A216F10E3F72}"/>
              </a:ext>
            </a:extLst>
          </p:cNvPr>
          <p:cNvSpPr txBox="1"/>
          <p:nvPr/>
        </p:nvSpPr>
        <p:spPr>
          <a:xfrm>
            <a:off x="7300498" y="272523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8" name="Google Shape;201;p36">
            <a:extLst>
              <a:ext uri="{FF2B5EF4-FFF2-40B4-BE49-F238E27FC236}">
                <a16:creationId xmlns:a16="http://schemas.microsoft.com/office/drawing/2014/main" id="{D6EEC0DD-653A-438F-A46C-D32E0704AE65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6170278" y="274493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5;p36">
            <a:extLst>
              <a:ext uri="{FF2B5EF4-FFF2-40B4-BE49-F238E27FC236}">
                <a16:creationId xmlns:a16="http://schemas.microsoft.com/office/drawing/2014/main" id="{115DDA96-898B-4EF7-80AC-9142AFC8C522}"/>
              </a:ext>
            </a:extLst>
          </p:cNvPr>
          <p:cNvCxnSpPr>
            <a:cxnSpLocks/>
          </p:cNvCxnSpPr>
          <p:nvPr/>
        </p:nvCxnSpPr>
        <p:spPr>
          <a:xfrm flipH="1">
            <a:off x="5303252" y="200536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" name="Google Shape;207;p36">
            <a:extLst>
              <a:ext uri="{FF2B5EF4-FFF2-40B4-BE49-F238E27FC236}">
                <a16:creationId xmlns:a16="http://schemas.microsoft.com/office/drawing/2014/main" id="{B20C8C8A-8B7A-4861-8DB5-BEBC2E0289DC}"/>
              </a:ext>
            </a:extLst>
          </p:cNvPr>
          <p:cNvSpPr txBox="1"/>
          <p:nvPr/>
        </p:nvSpPr>
        <p:spPr>
          <a:xfrm>
            <a:off x="4563813" y="1913622"/>
            <a:ext cx="729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1/(b-a)</a:t>
            </a:r>
            <a:endParaRPr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3BA3DEC-492D-44B8-89C1-AAB1AA648D8F}"/>
              </a:ext>
            </a:extLst>
          </p:cNvPr>
          <p:cNvSpPr/>
          <p:nvPr/>
        </p:nvSpPr>
        <p:spPr>
          <a:xfrm>
            <a:off x="6164579" y="2012713"/>
            <a:ext cx="1273619" cy="746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area=1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04C4140-B4F9-45C1-A02A-4EB29ED87C96}"/>
              </a:ext>
            </a:extLst>
          </p:cNvPr>
          <p:cNvSpPr/>
          <p:nvPr/>
        </p:nvSpPr>
        <p:spPr>
          <a:xfrm>
            <a:off x="6164580" y="2012713"/>
            <a:ext cx="533397" cy="745727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F(x)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7" name="Google Shape;199;p36">
            <a:extLst>
              <a:ext uri="{FF2B5EF4-FFF2-40B4-BE49-F238E27FC236}">
                <a16:creationId xmlns:a16="http://schemas.microsoft.com/office/drawing/2014/main" id="{CBFCE83F-41C6-42C1-9CA9-D14AA04400BB}"/>
              </a:ext>
            </a:extLst>
          </p:cNvPr>
          <p:cNvSpPr txBox="1"/>
          <p:nvPr/>
        </p:nvSpPr>
        <p:spPr>
          <a:xfrm>
            <a:off x="6540841" y="2735580"/>
            <a:ext cx="426717" cy="3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</a:t>
            </a:r>
            <a:endParaRPr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E08C4F7-EA43-416A-ACA6-174E117525E6}"/>
              </a:ext>
            </a:extLst>
          </p:cNvPr>
          <p:cNvSpPr/>
          <p:nvPr/>
        </p:nvSpPr>
        <p:spPr>
          <a:xfrm>
            <a:off x="6705600" y="2020333"/>
            <a:ext cx="732600" cy="745727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1-F(x)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32" name="Google Shape;197;p36">
            <a:extLst>
              <a:ext uri="{FF2B5EF4-FFF2-40B4-BE49-F238E27FC236}">
                <a16:creationId xmlns:a16="http://schemas.microsoft.com/office/drawing/2014/main" id="{20A4CAE8-DA10-4728-A0F5-784A9713C0DC}"/>
              </a:ext>
            </a:extLst>
          </p:cNvPr>
          <p:cNvCxnSpPr>
            <a:cxnSpLocks/>
          </p:cNvCxnSpPr>
          <p:nvPr/>
        </p:nvCxnSpPr>
        <p:spPr>
          <a:xfrm flipV="1">
            <a:off x="5303520" y="438912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98;p36">
            <a:extLst>
              <a:ext uri="{FF2B5EF4-FFF2-40B4-BE49-F238E27FC236}">
                <a16:creationId xmlns:a16="http://schemas.microsoft.com/office/drawing/2014/main" id="{899F5E47-8F52-4FE7-B9FD-90895CA73D93}"/>
              </a:ext>
            </a:extLst>
          </p:cNvPr>
          <p:cNvCxnSpPr>
            <a:cxnSpLocks/>
          </p:cNvCxnSpPr>
          <p:nvPr/>
        </p:nvCxnSpPr>
        <p:spPr>
          <a:xfrm flipV="1">
            <a:off x="5328820" y="3262681"/>
            <a:ext cx="0" cy="1184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99;p36">
            <a:extLst>
              <a:ext uri="{FF2B5EF4-FFF2-40B4-BE49-F238E27FC236}">
                <a16:creationId xmlns:a16="http://schemas.microsoft.com/office/drawing/2014/main" id="{21CC5FD6-1A35-49FD-9BD0-122764DEE2C3}"/>
              </a:ext>
            </a:extLst>
          </p:cNvPr>
          <p:cNvSpPr txBox="1"/>
          <p:nvPr/>
        </p:nvSpPr>
        <p:spPr>
          <a:xfrm>
            <a:off x="6027420" y="4337073"/>
            <a:ext cx="300956" cy="32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35" name="Google Shape;200;p36">
            <a:extLst>
              <a:ext uri="{FF2B5EF4-FFF2-40B4-BE49-F238E27FC236}">
                <a16:creationId xmlns:a16="http://schemas.microsoft.com/office/drawing/2014/main" id="{66BEE3E8-5B99-48E9-974B-121EACE92C47}"/>
              </a:ext>
            </a:extLst>
          </p:cNvPr>
          <p:cNvSpPr txBox="1"/>
          <p:nvPr/>
        </p:nvSpPr>
        <p:spPr>
          <a:xfrm>
            <a:off x="7308118" y="435591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36" name="Google Shape;201;p36">
            <a:extLst>
              <a:ext uri="{FF2B5EF4-FFF2-40B4-BE49-F238E27FC236}">
                <a16:creationId xmlns:a16="http://schemas.microsoft.com/office/drawing/2014/main" id="{6ACCFA96-A559-451E-974C-D7174018B4FB}"/>
              </a:ext>
            </a:extLst>
          </p:cNvPr>
          <p:cNvCxnSpPr>
            <a:cxnSpLocks/>
            <a:stCxn id="34" idx="0"/>
            <a:endCxn id="34" idx="0"/>
          </p:cNvCxnSpPr>
          <p:nvPr/>
        </p:nvCxnSpPr>
        <p:spPr>
          <a:xfrm>
            <a:off x="6177898" y="4337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05;p36">
            <a:extLst>
              <a:ext uri="{FF2B5EF4-FFF2-40B4-BE49-F238E27FC236}">
                <a16:creationId xmlns:a16="http://schemas.microsoft.com/office/drawing/2014/main" id="{65D3EC61-391B-4448-A0E5-4525D46ED3DD}"/>
              </a:ext>
            </a:extLst>
          </p:cNvPr>
          <p:cNvCxnSpPr>
            <a:cxnSpLocks/>
          </p:cNvCxnSpPr>
          <p:nvPr/>
        </p:nvCxnSpPr>
        <p:spPr>
          <a:xfrm flipH="1">
            <a:off x="5310872" y="363604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" name="Google Shape;207;p36">
            <a:extLst>
              <a:ext uri="{FF2B5EF4-FFF2-40B4-BE49-F238E27FC236}">
                <a16:creationId xmlns:a16="http://schemas.microsoft.com/office/drawing/2014/main" id="{9F42DCBE-E04D-4C53-98BB-102BE9B5B7CF}"/>
              </a:ext>
            </a:extLst>
          </p:cNvPr>
          <p:cNvSpPr txBox="1"/>
          <p:nvPr/>
        </p:nvSpPr>
        <p:spPr>
          <a:xfrm>
            <a:off x="5034397" y="3430001"/>
            <a:ext cx="297115" cy="39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</a:t>
            </a:r>
            <a:endParaRPr dirty="0"/>
          </a:p>
        </p:txBody>
      </p:sp>
      <p:sp>
        <p:nvSpPr>
          <p:cNvPr id="41" name="Google Shape;199;p36">
            <a:extLst>
              <a:ext uri="{FF2B5EF4-FFF2-40B4-BE49-F238E27FC236}">
                <a16:creationId xmlns:a16="http://schemas.microsoft.com/office/drawing/2014/main" id="{664BE39E-A948-4CE3-A385-B2916FBA7EC4}"/>
              </a:ext>
            </a:extLst>
          </p:cNvPr>
          <p:cNvSpPr txBox="1"/>
          <p:nvPr/>
        </p:nvSpPr>
        <p:spPr>
          <a:xfrm>
            <a:off x="6548461" y="4366260"/>
            <a:ext cx="426717" cy="3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</a:t>
            </a:r>
            <a:endParaRPr dirty="0"/>
          </a:p>
        </p:txBody>
      </p:sp>
      <p:sp>
        <p:nvSpPr>
          <p:cNvPr id="44" name="Google Shape;207;p36">
            <a:extLst>
              <a:ext uri="{FF2B5EF4-FFF2-40B4-BE49-F238E27FC236}">
                <a16:creationId xmlns:a16="http://schemas.microsoft.com/office/drawing/2014/main" id="{F251E750-6512-43BE-A445-F2CA5933E446}"/>
              </a:ext>
            </a:extLst>
          </p:cNvPr>
          <p:cNvSpPr txBox="1"/>
          <p:nvPr/>
        </p:nvSpPr>
        <p:spPr>
          <a:xfrm>
            <a:off x="4861560" y="1543203"/>
            <a:ext cx="45907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f(x)</a:t>
            </a:r>
            <a:endParaRPr dirty="0"/>
          </a:p>
        </p:txBody>
      </p:sp>
      <p:sp>
        <p:nvSpPr>
          <p:cNvPr id="45" name="Google Shape;207;p36">
            <a:extLst>
              <a:ext uri="{FF2B5EF4-FFF2-40B4-BE49-F238E27FC236}">
                <a16:creationId xmlns:a16="http://schemas.microsoft.com/office/drawing/2014/main" id="{F2C9C000-EE41-4969-B987-2BE4AF5DC36E}"/>
              </a:ext>
            </a:extLst>
          </p:cNvPr>
          <p:cNvSpPr txBox="1"/>
          <p:nvPr/>
        </p:nvSpPr>
        <p:spPr>
          <a:xfrm>
            <a:off x="4800600" y="3051963"/>
            <a:ext cx="52003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F(x)</a:t>
            </a:r>
            <a:endParaRPr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AA7D134-3C50-4118-9BDA-835514BEABA3}"/>
              </a:ext>
            </a:extLst>
          </p:cNvPr>
          <p:cNvCxnSpPr>
            <a:cxnSpLocks/>
          </p:cNvCxnSpPr>
          <p:nvPr/>
        </p:nvCxnSpPr>
        <p:spPr>
          <a:xfrm flipV="1">
            <a:off x="5135880" y="4390850"/>
            <a:ext cx="10420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787601D-D23E-4EAE-9FAD-69E560911DA2}"/>
              </a:ext>
            </a:extLst>
          </p:cNvPr>
          <p:cNvCxnSpPr>
            <a:cxnSpLocks/>
          </p:cNvCxnSpPr>
          <p:nvPr/>
        </p:nvCxnSpPr>
        <p:spPr>
          <a:xfrm flipV="1">
            <a:off x="7437120" y="3644090"/>
            <a:ext cx="10420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8BB762EF-885C-42C8-98E6-011C8EF7EF7D}"/>
              </a:ext>
            </a:extLst>
          </p:cNvPr>
          <p:cNvCxnSpPr>
            <a:cxnSpLocks/>
          </p:cNvCxnSpPr>
          <p:nvPr/>
        </p:nvCxnSpPr>
        <p:spPr>
          <a:xfrm flipV="1">
            <a:off x="6177898" y="3644090"/>
            <a:ext cx="1259222" cy="745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oogle Shape;205;p36">
            <a:extLst>
              <a:ext uri="{FF2B5EF4-FFF2-40B4-BE49-F238E27FC236}">
                <a16:creationId xmlns:a16="http://schemas.microsoft.com/office/drawing/2014/main" id="{0BE0C985-65B8-4A6C-9ECB-95C4083CD992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6156956" y="2020333"/>
            <a:ext cx="20942" cy="26391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" name="Google Shape;205;p36">
            <a:extLst>
              <a:ext uri="{FF2B5EF4-FFF2-40B4-BE49-F238E27FC236}">
                <a16:creationId xmlns:a16="http://schemas.microsoft.com/office/drawing/2014/main" id="{D899E877-0A2C-41CA-A653-14C7B111FDA5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7435352" y="2012714"/>
            <a:ext cx="10466" cy="2572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55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For a discrete rv we have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For a continuous rv, the summation becomes an integral:</a:t>
            </a:r>
            <a:endParaRPr sz="15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/>
              <a:t>Analogously, the expected value of a function g(X) of X</a:t>
            </a:r>
            <a:r>
              <a:rPr lang="it" sz="1600" i="1"/>
              <a:t> </a:t>
            </a:r>
            <a:r>
              <a:rPr lang="it" sz="1600"/>
              <a:t>is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                      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Expected value of a continuous rv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625" y="1378650"/>
            <a:ext cx="3141550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 descr="\mu = E[X] = \int_{-\infty}^{+\infty} xf(x) dx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750" y="2914726"/>
            <a:ext cx="2779549" cy="5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 descr="\mu = E[g(X)] = \int_{-\infty}^{+\infty} g(x)f(x) dx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825" y="4255450"/>
            <a:ext cx="3385401" cy="5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457200" y="85738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The variance of a continuous rv is: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It also holds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/>
              <a:t>The standard deviation is still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                      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Variance of a continuous rv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" name="Google Shape;182;p34" descr="\sigma^2 =  E[X^2]-\mu^2 =  \int_{-\infty}^{+\infty} x^2 f(x) dx - \mu^2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00" y="3079325"/>
            <a:ext cx="3401798" cy="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 descr="\sigma^2 = Var[X] =  E[(X-\mu)^2] = \int_{-\infty}^{+\infty} (x-\mu)^2 f(x) dx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25" y="1414917"/>
            <a:ext cx="5236528" cy="57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 descr="\sigma = \sqrt{Var[X]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825" y="4023463"/>
            <a:ext cx="1622175" cy="3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Google Shape;195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26520"/>
                <a:ext cx="7899000" cy="36167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E[X] = (a+b)/2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Var[X] = (b-a)</a:t>
                </a:r>
                <a:r>
                  <a:rPr lang="it" sz="18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it" sz="1800" dirty="0">
                    <a:solidFill>
                      <a:srgbClr val="000000"/>
                    </a:solidFill>
                  </a:rPr>
                  <a:t>/12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it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5" name="Google Shape;195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6520"/>
                <a:ext cx="7899000" cy="3616718"/>
              </a:xfrm>
              <a:prstGeom prst="rect">
                <a:avLst/>
              </a:prstGeo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464820" y="16001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>
                <a:solidFill>
                  <a:schemeClr val="accent1"/>
                </a:solidFill>
              </a:rPr>
              <a:t>Expected value and variance of the uniform distribution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17" name="Google Shape;197;p36">
            <a:extLst>
              <a:ext uri="{FF2B5EF4-FFF2-40B4-BE49-F238E27FC236}">
                <a16:creationId xmlns:a16="http://schemas.microsoft.com/office/drawing/2014/main" id="{A5FB610A-07B8-44E8-BBB1-EC383480F4F4}"/>
              </a:ext>
            </a:extLst>
          </p:cNvPr>
          <p:cNvCxnSpPr>
            <a:cxnSpLocks/>
          </p:cNvCxnSpPr>
          <p:nvPr/>
        </p:nvCxnSpPr>
        <p:spPr>
          <a:xfrm flipV="1">
            <a:off x="4655820" y="300990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98;p36">
            <a:extLst>
              <a:ext uri="{FF2B5EF4-FFF2-40B4-BE49-F238E27FC236}">
                <a16:creationId xmlns:a16="http://schemas.microsoft.com/office/drawing/2014/main" id="{A2FBD5E4-890B-4454-9BA8-F1EF0C3A5ABF}"/>
              </a:ext>
            </a:extLst>
          </p:cNvPr>
          <p:cNvCxnSpPr>
            <a:cxnSpLocks/>
          </p:cNvCxnSpPr>
          <p:nvPr/>
        </p:nvCxnSpPr>
        <p:spPr>
          <a:xfrm flipV="1">
            <a:off x="4681120" y="1357680"/>
            <a:ext cx="0" cy="1668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99;p36">
            <a:extLst>
              <a:ext uri="{FF2B5EF4-FFF2-40B4-BE49-F238E27FC236}">
                <a16:creationId xmlns:a16="http://schemas.microsoft.com/office/drawing/2014/main" id="{6DB25732-E84F-44B1-A26F-2399B06FBB25}"/>
              </a:ext>
            </a:extLst>
          </p:cNvPr>
          <p:cNvSpPr txBox="1"/>
          <p:nvPr/>
        </p:nvSpPr>
        <p:spPr>
          <a:xfrm>
            <a:off x="5379720" y="2996390"/>
            <a:ext cx="30095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20" name="Google Shape;200;p36">
            <a:extLst>
              <a:ext uri="{FF2B5EF4-FFF2-40B4-BE49-F238E27FC236}">
                <a16:creationId xmlns:a16="http://schemas.microsoft.com/office/drawing/2014/main" id="{76CD9865-2152-46B4-8D6E-C1405A2C1644}"/>
              </a:ext>
            </a:extLst>
          </p:cNvPr>
          <p:cNvSpPr txBox="1"/>
          <p:nvPr/>
        </p:nvSpPr>
        <p:spPr>
          <a:xfrm>
            <a:off x="6660418" y="297669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21" name="Google Shape;201;p36">
            <a:extLst>
              <a:ext uri="{FF2B5EF4-FFF2-40B4-BE49-F238E27FC236}">
                <a16:creationId xmlns:a16="http://schemas.microsoft.com/office/drawing/2014/main" id="{535509C2-6525-4F52-8371-997E7B164D3E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530198" y="299639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05;p36">
            <a:extLst>
              <a:ext uri="{FF2B5EF4-FFF2-40B4-BE49-F238E27FC236}">
                <a16:creationId xmlns:a16="http://schemas.microsoft.com/office/drawing/2014/main" id="{F0C911BC-7954-4DA5-97C9-A830D9D80F87}"/>
              </a:ext>
            </a:extLst>
          </p:cNvPr>
          <p:cNvCxnSpPr>
            <a:cxnSpLocks/>
          </p:cNvCxnSpPr>
          <p:nvPr/>
        </p:nvCxnSpPr>
        <p:spPr>
          <a:xfrm flipH="1">
            <a:off x="4663172" y="225682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07;p36">
            <a:extLst>
              <a:ext uri="{FF2B5EF4-FFF2-40B4-BE49-F238E27FC236}">
                <a16:creationId xmlns:a16="http://schemas.microsoft.com/office/drawing/2014/main" id="{7165CCF3-C6FE-4974-A005-71A3EB08713A}"/>
              </a:ext>
            </a:extLst>
          </p:cNvPr>
          <p:cNvSpPr txBox="1"/>
          <p:nvPr/>
        </p:nvSpPr>
        <p:spPr>
          <a:xfrm>
            <a:off x="3923733" y="2027922"/>
            <a:ext cx="729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1/(b-a)</a:t>
            </a:r>
            <a:endParaRPr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576B8B-7558-4A8C-B228-4B5B364D4A48}"/>
              </a:ext>
            </a:extLst>
          </p:cNvPr>
          <p:cNvSpPr/>
          <p:nvPr/>
        </p:nvSpPr>
        <p:spPr>
          <a:xfrm>
            <a:off x="5524499" y="2264173"/>
            <a:ext cx="1273619" cy="746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oogle Shape;200;p36">
            <a:extLst>
              <a:ext uri="{FF2B5EF4-FFF2-40B4-BE49-F238E27FC236}">
                <a16:creationId xmlns:a16="http://schemas.microsoft.com/office/drawing/2014/main" id="{99CA814A-A144-43EF-B64D-EBD1FDE56D34}"/>
              </a:ext>
            </a:extLst>
          </p:cNvPr>
          <p:cNvSpPr txBox="1"/>
          <p:nvPr/>
        </p:nvSpPr>
        <p:spPr>
          <a:xfrm>
            <a:off x="6010830" y="2999850"/>
            <a:ext cx="300956" cy="36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µ</a:t>
            </a:r>
            <a:endParaRPr dirty="0"/>
          </a:p>
        </p:txBody>
      </p:sp>
      <p:cxnSp>
        <p:nvCxnSpPr>
          <p:cNvPr id="29" name="Google Shape;205;p36">
            <a:extLst>
              <a:ext uri="{FF2B5EF4-FFF2-40B4-BE49-F238E27FC236}">
                <a16:creationId xmlns:a16="http://schemas.microsoft.com/office/drawing/2014/main" id="{2211B87F-861D-4520-81DD-F285B14FF93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161308" y="225682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4" name="Google Shape;205;p36">
            <a:extLst>
              <a:ext uri="{FF2B5EF4-FFF2-40B4-BE49-F238E27FC236}">
                <a16:creationId xmlns:a16="http://schemas.microsoft.com/office/drawing/2014/main" id="{21B5A221-18E4-4E8B-A16B-B7650DA55B1C}"/>
              </a:ext>
            </a:extLst>
          </p:cNvPr>
          <p:cNvCxnSpPr>
            <a:cxnSpLocks/>
          </p:cNvCxnSpPr>
          <p:nvPr/>
        </p:nvCxnSpPr>
        <p:spPr>
          <a:xfrm>
            <a:off x="5787928" y="227968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5" name="Google Shape;205;p36">
            <a:extLst>
              <a:ext uri="{FF2B5EF4-FFF2-40B4-BE49-F238E27FC236}">
                <a16:creationId xmlns:a16="http://schemas.microsoft.com/office/drawing/2014/main" id="{48CC405E-2B44-42F2-A3C6-4A6B73CC1138}"/>
              </a:ext>
            </a:extLst>
          </p:cNvPr>
          <p:cNvCxnSpPr>
            <a:cxnSpLocks/>
          </p:cNvCxnSpPr>
          <p:nvPr/>
        </p:nvCxnSpPr>
        <p:spPr>
          <a:xfrm>
            <a:off x="6519448" y="227968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C8FF572-E215-49F7-8D67-A29146E5D134}"/>
              </a:ext>
            </a:extLst>
          </p:cNvPr>
          <p:cNvCxnSpPr/>
          <p:nvPr/>
        </p:nvCxnSpPr>
        <p:spPr>
          <a:xfrm>
            <a:off x="6161308" y="2628336"/>
            <a:ext cx="35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200;p36">
                <a:extLst>
                  <a:ext uri="{FF2B5EF4-FFF2-40B4-BE49-F238E27FC236}">
                    <a16:creationId xmlns:a16="http://schemas.microsoft.com/office/drawing/2014/main" id="{2DE89B87-5DCF-4A87-ABC2-8F7B68753C1C}"/>
                  </a:ext>
                </a:extLst>
              </p:cNvPr>
              <p:cNvSpPr txBox="1"/>
              <p:nvPr/>
            </p:nvSpPr>
            <p:spPr>
              <a:xfrm>
                <a:off x="6198855" y="2295167"/>
                <a:ext cx="300956" cy="36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8" name="Google Shape;200;p36">
                <a:extLst>
                  <a:ext uri="{FF2B5EF4-FFF2-40B4-BE49-F238E27FC236}">
                    <a16:creationId xmlns:a16="http://schemas.microsoft.com/office/drawing/2014/main" id="{2DE89B87-5DCF-4A87-ABC2-8F7B6875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55" y="2295167"/>
                <a:ext cx="300956" cy="36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3654BC9-96E7-47CF-B4E6-9A94F4E0778B}"/>
              </a:ext>
            </a:extLst>
          </p:cNvPr>
          <p:cNvCxnSpPr/>
          <p:nvPr/>
        </p:nvCxnSpPr>
        <p:spPr>
          <a:xfrm>
            <a:off x="5780308" y="2628336"/>
            <a:ext cx="35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Google Shape;200;p36">
                <a:extLst>
                  <a:ext uri="{FF2B5EF4-FFF2-40B4-BE49-F238E27FC236}">
                    <a16:creationId xmlns:a16="http://schemas.microsoft.com/office/drawing/2014/main" id="{13C311E8-A671-4006-AFFB-7E888DA8A688}"/>
                  </a:ext>
                </a:extLst>
              </p:cNvPr>
              <p:cNvSpPr txBox="1"/>
              <p:nvPr/>
            </p:nvSpPr>
            <p:spPr>
              <a:xfrm>
                <a:off x="5817855" y="2295167"/>
                <a:ext cx="300956" cy="36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0" name="Google Shape;200;p36">
                <a:extLst>
                  <a:ext uri="{FF2B5EF4-FFF2-40B4-BE49-F238E27FC236}">
                    <a16:creationId xmlns:a16="http://schemas.microsoft.com/office/drawing/2014/main" id="{13C311E8-A671-4006-AFFB-7E888DA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55" y="2295167"/>
                <a:ext cx="300956" cy="368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200" y="948338"/>
            <a:ext cx="78990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Below is a histogram of the distribution of heights of US adults.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The proportion of data that falls in the shaded bins gives the probability that a randomly sampled US adult is between 180 cm and 185 cm.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Continuous random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2169619"/>
            <a:ext cx="5682056" cy="272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18404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From histograms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to continuous distributions</a:t>
            </a:r>
            <a:endParaRPr sz="2900">
              <a:solidFill>
                <a:schemeClr val="accent1"/>
              </a:solidFill>
            </a:endParaRPr>
          </a:p>
        </p:txBody>
      </p:sp>
      <p:pic>
        <p:nvPicPr>
          <p:cNvPr id="85" name="Google Shape;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42545"/>
            <a:ext cx="5523562" cy="2737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Since height is a continuous numerical variable, we can reduce the width of the bins, until we obtain a smooth curve representing the </a:t>
            </a:r>
            <a:r>
              <a:rPr lang="it" sz="1700">
                <a:solidFill>
                  <a:schemeClr val="accent1"/>
                </a:solidFill>
              </a:rPr>
              <a:t>probability density function (pdf) </a:t>
            </a:r>
            <a:r>
              <a:rPr lang="it" sz="1700">
                <a:solidFill>
                  <a:srgbClr val="000000"/>
                </a:solidFill>
              </a:rPr>
              <a:t>of the height.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457200" y="18404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Probabilities from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probability density functions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Therefore, the probability that a randomly sampled US adult is between 180 cm and 185 cm is better estimated as the shaded area under the curve.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5336"/>
            <a:ext cx="562580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457200" y="1259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Probability density function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The pdf is a function f(X): </a:t>
            </a:r>
            <a:r>
              <a:rPr lang="it" sz="1800" b="1"/>
              <a:t>R</a:t>
            </a:r>
            <a:r>
              <a:rPr lang="it" sz="1800">
                <a:solidFill>
                  <a:srgbClr val="000000"/>
                </a:solidFill>
              </a:rPr>
              <a:t> → [0,+∞] that describes the probability distribution of X.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269700" y="2014519"/>
            <a:ext cx="5186700" cy="2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 dirty="0">
                <a:solidFill>
                  <a:schemeClr val="dk1"/>
                </a:solidFill>
              </a:rPr>
              <a:t>P(a&lt;X&lt;b) can be computed as the area under f(X) between a and b.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 dirty="0">
                <a:solidFill>
                  <a:schemeClr val="dk1"/>
                </a:solidFill>
              </a:rPr>
              <a:t>The total area under f(X) is 1</a:t>
            </a:r>
            <a:br>
              <a:rPr lang="it" sz="1700" dirty="0">
                <a:solidFill>
                  <a:schemeClr val="dk1"/>
                </a:solidFill>
              </a:rPr>
            </a:br>
            <a:r>
              <a:rPr lang="it" sz="1700" dirty="0">
                <a:solidFill>
                  <a:schemeClr val="dk1"/>
                </a:solidFill>
              </a:rPr>
              <a:t>(</a:t>
            </a:r>
            <a:r>
              <a:rPr lang="it" sz="1700" i="1" dirty="0">
                <a:solidFill>
                  <a:schemeClr val="accent1"/>
                </a:solidFill>
              </a:rPr>
              <a:t>normalization constraint</a:t>
            </a:r>
            <a:r>
              <a:rPr lang="it" sz="1700" dirty="0">
                <a:solidFill>
                  <a:schemeClr val="dk1"/>
                </a:solidFill>
              </a:rPr>
              <a:t>)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 dirty="0">
                <a:solidFill>
                  <a:schemeClr val="dk1"/>
                </a:solidFill>
              </a:rPr>
              <a:t>P(X=a) = 0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 dirty="0">
                <a:solidFill>
                  <a:schemeClr val="dk1"/>
                </a:solidFill>
              </a:rPr>
              <a:t>P(X≤a) = P(X&lt;a) </a:t>
            </a:r>
            <a:endParaRPr sz="1700" dirty="0">
              <a:solidFill>
                <a:schemeClr val="dk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350" y="3672563"/>
            <a:ext cx="2696382" cy="140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400" y="1926994"/>
            <a:ext cx="2600345" cy="129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sz="1800" dirty="0">
                <a:solidFill>
                  <a:srgbClr val="000000"/>
                </a:solidFill>
              </a:rPr>
              <a:t>In general, the area under the curve described by function </a:t>
            </a:r>
            <a:r>
              <a:rPr lang="it" sz="1800" i="1" dirty="0">
                <a:solidFill>
                  <a:srgbClr val="000000"/>
                </a:solidFill>
              </a:rPr>
              <a:t>f(x)</a:t>
            </a:r>
            <a:r>
              <a:rPr lang="it" sz="1800" dirty="0">
                <a:solidFill>
                  <a:srgbClr val="000000"/>
                </a:solidFill>
              </a:rPr>
              <a:t> can be computed as an </a:t>
            </a:r>
            <a:r>
              <a:rPr lang="it" sz="1800" i="1" dirty="0">
                <a:solidFill>
                  <a:schemeClr val="accent1"/>
                </a:solidFill>
              </a:rPr>
              <a:t>integral.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 dirty="0"/>
              <a:t>If </a:t>
            </a:r>
            <a:r>
              <a:rPr lang="it" sz="1800" i="1" dirty="0"/>
              <a:t>f(x)</a:t>
            </a:r>
            <a:r>
              <a:rPr lang="it" sz="1800" dirty="0"/>
              <a:t>≥0 for all x∈R,</a:t>
            </a:r>
            <a:r>
              <a:rPr lang="it" sz="1800" i="1" dirty="0"/>
              <a:t> </a:t>
            </a:r>
            <a:r>
              <a:rPr lang="it" sz="1800" dirty="0"/>
              <a:t>it corresponds to the area delimited by </a:t>
            </a:r>
            <a:r>
              <a:rPr lang="it" sz="1800" i="1" dirty="0"/>
              <a:t>f(x)</a:t>
            </a:r>
            <a:r>
              <a:rPr lang="it" sz="1800" dirty="0"/>
              <a:t>, the </a:t>
            </a:r>
            <a:r>
              <a:rPr lang="it" sz="1800" i="1" dirty="0"/>
              <a:t>x </a:t>
            </a:r>
            <a:r>
              <a:rPr lang="it" sz="1800" dirty="0"/>
              <a:t>axis and the vertical lines </a:t>
            </a:r>
            <a:r>
              <a:rPr lang="it" sz="1800" i="1" dirty="0"/>
              <a:t>x = a </a:t>
            </a:r>
            <a:r>
              <a:rPr lang="it" sz="1800" dirty="0"/>
              <a:t>and </a:t>
            </a:r>
            <a:r>
              <a:rPr lang="it" sz="1800" i="1" dirty="0"/>
              <a:t>x = b. </a:t>
            </a:r>
            <a:endParaRPr sz="18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00000"/>
                </a:solidFill>
              </a:rPr>
              <a:t>                       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accent1"/>
                </a:solidFill>
              </a:rPr>
              <a:t>Areas and integrals</a:t>
            </a:r>
            <a:endParaRPr sz="3400">
              <a:solidFill>
                <a:schemeClr val="accent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3714750"/>
            <a:ext cx="3571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 descr="\int_a^b f(x) d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250" y="4286273"/>
            <a:ext cx="695175" cy="40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The</a:t>
            </a:r>
            <a:r>
              <a:rPr lang="it" sz="1700" i="1">
                <a:solidFill>
                  <a:schemeClr val="accent1"/>
                </a:solidFill>
              </a:rPr>
              <a:t> cumulative distribution function (cdf)</a:t>
            </a:r>
            <a:r>
              <a:rPr lang="it" sz="1700"/>
              <a:t>, usually named with an uppercase letter, e.g., F(x), is a function F(x): </a:t>
            </a:r>
            <a:r>
              <a:rPr lang="it" sz="1700" b="1"/>
              <a:t>R</a:t>
            </a:r>
            <a:r>
              <a:rPr lang="it" sz="1700"/>
              <a:t>→ [0,1] which associates to each x its cumulative probability P(X≤x).</a:t>
            </a:r>
            <a:r>
              <a:rPr lang="it" sz="1700" i="1">
                <a:solidFill>
                  <a:schemeClr val="accent1"/>
                </a:solidFill>
              </a:rPr>
              <a:t> </a:t>
            </a:r>
            <a:endParaRPr sz="1700" i="1">
              <a:solidFill>
                <a:schemeClr val="accent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F(x) is a non decreasing function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F(-∞) = 0, F(</a:t>
            </a:r>
            <a:r>
              <a:rPr lang="it" sz="1700"/>
              <a:t>+∞</a:t>
            </a:r>
            <a:r>
              <a:rPr lang="it" sz="1700">
                <a:solidFill>
                  <a:srgbClr val="000000"/>
                </a:solidFill>
              </a:rPr>
              <a:t>)=1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accent1"/>
                </a:solidFill>
              </a:rPr>
              <a:t>Cumulative distribution functions</a:t>
            </a:r>
            <a:endParaRPr sz="3300">
              <a:solidFill>
                <a:schemeClr val="accent1"/>
              </a:solidFill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50" y="2495406"/>
            <a:ext cx="3772781" cy="242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The</a:t>
            </a:r>
            <a:r>
              <a:rPr lang="it" sz="1600" i="1" dirty="0">
                <a:solidFill>
                  <a:schemeClr val="accent1"/>
                </a:solidFill>
              </a:rPr>
              <a:t> cumulative distribution function (cdf)</a:t>
            </a:r>
            <a:r>
              <a:rPr lang="it" sz="1600" dirty="0"/>
              <a:t>, usually named with an uppercase letter, e.g., F(x), is a function F(x): </a:t>
            </a:r>
            <a:r>
              <a:rPr lang="it" sz="1600" b="1" dirty="0"/>
              <a:t>R</a:t>
            </a:r>
            <a:r>
              <a:rPr lang="it" sz="1600" dirty="0"/>
              <a:t>→ [0,1] which associates to each x its cumulative probability P(X≤x).</a:t>
            </a:r>
            <a:r>
              <a:rPr lang="it" sz="1600" i="1" dirty="0">
                <a:solidFill>
                  <a:schemeClr val="accent1"/>
                </a:solidFill>
              </a:rPr>
              <a:t> </a:t>
            </a:r>
            <a:endParaRPr sz="1600" i="1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F(x) is a non decreasing function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/>
              <a:t>F(-∞) = 0, F(+∞)=1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>
                <a:solidFill>
                  <a:srgbClr val="000000"/>
                </a:solidFill>
              </a:rPr>
              <a:t>F(x) correspond to the area under the pdf from -∞ to x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>
                <a:solidFill>
                  <a:srgbClr val="000000"/>
                </a:solidFill>
              </a:rPr>
              <a:t>P(a&lt;X</a:t>
            </a:r>
            <a:r>
              <a:rPr lang="it" sz="1600" dirty="0"/>
              <a:t>≤b) = F(b)-F(a)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>
                <a:solidFill>
                  <a:schemeClr val="accent1"/>
                </a:solidFill>
              </a:rPr>
              <a:t>Cumulative distribution functions</a:t>
            </a:r>
            <a:endParaRPr sz="3100">
              <a:solidFill>
                <a:schemeClr val="accent1"/>
              </a:solidFill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3160059"/>
            <a:ext cx="4253650" cy="194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27" y="3157436"/>
            <a:ext cx="4214374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" sz="1600" dirty="0">
                    <a:solidFill>
                      <a:srgbClr val="000000"/>
                    </a:solidFill>
                  </a:rPr>
                  <a:t>A random variable X representing the waiting time in minutes at the post office has the exponential distribution with cdf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that the waiting time is at most 1 minute?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of X&gt;5 minutes?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Wat is the probability that the waiting time is between 1 and 5 minutes?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6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Google Shape;14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  <a:blipFill>
                <a:blip r:embed="rId3"/>
                <a:stretch>
                  <a:fillRect l="-463" b="-8990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dirty="0">
                <a:solidFill>
                  <a:schemeClr val="accent1"/>
                </a:solidFill>
              </a:rPr>
              <a:t>Example</a:t>
            </a:r>
            <a:endParaRPr sz="3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07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853</Words>
  <Application>Microsoft Macintosh PowerPoint</Application>
  <PresentationFormat>On-screen Show (16:9)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Cambria Math</vt:lpstr>
      <vt:lpstr>Simple Light</vt:lpstr>
      <vt:lpstr>Custom</vt:lpstr>
      <vt:lpstr>  Continuous Random Variables </vt:lpstr>
      <vt:lpstr>Continuous random variables</vt:lpstr>
      <vt:lpstr>From histograms to continuous distributions</vt:lpstr>
      <vt:lpstr>Probabilities from probability density functions</vt:lpstr>
      <vt:lpstr>Probability density function</vt:lpstr>
      <vt:lpstr>Areas and integrals</vt:lpstr>
      <vt:lpstr>Cumulative distribution functions</vt:lpstr>
      <vt:lpstr>Cumulative distribution functions</vt:lpstr>
      <vt:lpstr>Example</vt:lpstr>
      <vt:lpstr>Example</vt:lpstr>
      <vt:lpstr>Uniform distribution</vt:lpstr>
      <vt:lpstr>Uniform distribution</vt:lpstr>
      <vt:lpstr>Expected value of a continuous rv</vt:lpstr>
      <vt:lpstr>Variance of a continuous rv</vt:lpstr>
      <vt:lpstr>Expected value and variance of the uniform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Variables</dc:title>
  <dc:creator>Francesca</dc:creator>
  <cp:lastModifiedBy>Corani Giorgio</cp:lastModifiedBy>
  <cp:revision>5</cp:revision>
  <dcterms:modified xsi:type="dcterms:W3CDTF">2022-05-02T10:05:37Z</dcterms:modified>
</cp:coreProperties>
</file>