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11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714753" y="685800"/>
            <a:ext cx="3429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g9febca6c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 name="Google Shape;25;g9febca6c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9b066a1b_01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9b066a1b_0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9b066a1b_01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9b066a1b_0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acaa2d6741_0_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acaa2d674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ce366dda6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ce366dda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9b066a1b_01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9b066a1b_0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9b066a1b_01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9b066a1b_0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9b066a1b_018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9b066a1b_0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72e17bb70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72e17bb70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e85cae5a4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e85cae5a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acaa2d6741_0_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acaa2d674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29b066a1b_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29b066a1b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e85cae5a4_0_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e85cae5a4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e85cae5a4_0_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e85cae5a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9b066a1b_01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9b066a1b_0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e85cae5a4_0_1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5e85cae5a4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5e85cae5a4_0_1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5e85cae5a4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acaa2d6741_0_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acaa2d6741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5e85cae5a4_0_2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5e85cae5a4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e85cae5a4_0_25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e85cae5a4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ad0436fd8e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ad0436fd8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9b135fca_0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9b135fca_0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gacaa2d6741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 name="Google Shape;35;gacaa2d67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72e17bb70_0_2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72e17bb70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9b135fca_01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9b135fca_0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29b135fca_01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29b135fca_0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acaa2d6741_0_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acaa2d6741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ace366dda6_0_1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ace366dda6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ace366dda6_0_1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ace366dda6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ace366dda6_0_10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ace366dda6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ace366dda6_0_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ace366dda6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ace366dda6_0_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ace366dda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ace366dda6_0_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ace366dda6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acaa2d6741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acaa2d6741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ace366dda6_0_1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ace366dda6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ace366dda6_0_1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ace366dda6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ace366dda6_0_1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ace366dda6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ace366dda6_0_16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ace366dda6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ace366dda6_0_1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ace366dda6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ace366dda6_0_16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ace366dda6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a348775fc9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a348775f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acf0f2de6c_1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acf0f2de6c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acaa2d6741_0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acaa2d674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9febca6cbf_1_1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9febca6cbf_1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9b066a1b_0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9b066a1b_0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9b066a1b_01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9b066a1b_0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9b066a1b_013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9b066a1b_0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2111123"/>
            <a:ext cx="7772400" cy="154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685800" y="3786738"/>
            <a:ext cx="7772400" cy="1046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457200" y="1600200"/>
            <a:ext cx="39945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4692274" y="1600200"/>
            <a:ext cx="3994500" cy="4967700"/>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5875079"/>
            <a:ext cx="8229600" cy="692700"/>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4.gif"/><Relationship Id="rId5" Type="http://schemas.openxmlformats.org/officeDocument/2006/relationships/image" Target="../media/image23.gif"/><Relationship Id="rId4" Type="http://schemas.openxmlformats.org/officeDocument/2006/relationships/image" Target="../media/image22.gif"/></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7.gif"/></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gif"/><Relationship Id="rId4" Type="http://schemas.openxmlformats.org/officeDocument/2006/relationships/image" Target="../media/image2.gif"/></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3.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5.gif"/></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8.gi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gif"/><Relationship Id="rId4" Type="http://schemas.openxmlformats.org/officeDocument/2006/relationships/image" Target="../media/image5.gif"/></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8"/>
          <p:cNvSpPr txBox="1">
            <a:spLocks noGrp="1"/>
          </p:cNvSpPr>
          <p:nvPr>
            <p:ph type="ctrTitle"/>
          </p:nvPr>
        </p:nvSpPr>
        <p:spPr>
          <a:xfrm>
            <a:off x="685800" y="2111126"/>
            <a:ext cx="7772400" cy="228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Probability models</a:t>
            </a:r>
            <a:br>
              <a:rPr lang="en" dirty="0">
                <a:solidFill>
                  <a:schemeClr val="accent1"/>
                </a:solidFill>
              </a:rPr>
            </a:br>
            <a:r>
              <a:rPr lang="en" sz="3200" dirty="0">
                <a:solidFill>
                  <a:schemeClr val="accent1"/>
                </a:solidFill>
              </a:rPr>
              <a:t>Uniform and Gaussian distributions</a:t>
            </a:r>
            <a:endParaRPr sz="3200" dirty="0">
              <a:solidFill>
                <a:schemeClr val="accent1"/>
              </a:solidFill>
            </a:endParaRPr>
          </a:p>
          <a:p>
            <a:pPr marL="0" lvl="0" indent="0" algn="l" rtl="0">
              <a:spcBef>
                <a:spcPts val="0"/>
              </a:spcBef>
              <a:spcAft>
                <a:spcPts val="0"/>
              </a:spcAft>
              <a:buNone/>
            </a:pPr>
            <a:endParaRPr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body" idx="1"/>
          </p:nvPr>
        </p:nvSpPr>
        <p:spPr>
          <a:xfrm flipH="1">
            <a:off x="457200" y="1305775"/>
            <a:ext cx="8229600" cy="2047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900"/>
              <a:t>Since we cannot just compare these two raw scores, we instead compare how many standard deviations beyond the mean each observation is.</a:t>
            </a:r>
            <a:endParaRPr sz="1900"/>
          </a:p>
          <a:p>
            <a:pPr marL="457200" lvl="0" indent="-349250" algn="l" rtl="0">
              <a:lnSpc>
                <a:spcPct val="115000"/>
              </a:lnSpc>
              <a:spcBef>
                <a:spcPts val="0"/>
              </a:spcBef>
              <a:spcAft>
                <a:spcPts val="0"/>
              </a:spcAft>
              <a:buSzPts val="1900"/>
              <a:buChar char="●"/>
            </a:pPr>
            <a:r>
              <a:rPr lang="en" sz="1900"/>
              <a:t>Pam's score is (1800 - 1500) / 300 = 1 standard deviation above the mean.</a:t>
            </a:r>
            <a:endParaRPr sz="1900"/>
          </a:p>
          <a:p>
            <a:pPr marL="457200" lvl="0" indent="-349250" algn="l" rtl="0">
              <a:lnSpc>
                <a:spcPct val="115000"/>
              </a:lnSpc>
              <a:spcBef>
                <a:spcPts val="0"/>
              </a:spcBef>
              <a:spcAft>
                <a:spcPts val="0"/>
              </a:spcAft>
              <a:buSzPts val="1900"/>
              <a:buChar char="●"/>
            </a:pPr>
            <a:r>
              <a:rPr lang="en" sz="1900"/>
              <a:t>Jim's score is (24 - 21) / 5 = 0.6 standard deviations above the mean.</a:t>
            </a:r>
            <a:endParaRPr sz="1900">
              <a:solidFill>
                <a:srgbClr val="000000"/>
              </a:solidFill>
            </a:endParaRPr>
          </a:p>
        </p:txBody>
      </p:sp>
      <p:sp>
        <p:nvSpPr>
          <p:cNvPr id="113" name="Google Shape;113;p17"/>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Standardizing with Z scores</a:t>
            </a:r>
            <a:endParaRPr>
              <a:solidFill>
                <a:schemeClr val="accent1"/>
              </a:solidFill>
            </a:endParaRPr>
          </a:p>
        </p:txBody>
      </p:sp>
      <p:pic>
        <p:nvPicPr>
          <p:cNvPr id="114" name="Google Shape;114;p17"/>
          <p:cNvPicPr preferRelativeResize="0"/>
          <p:nvPr/>
        </p:nvPicPr>
        <p:blipFill>
          <a:blip r:embed="rId3">
            <a:alphaModFix/>
          </a:blip>
          <a:stretch>
            <a:fillRect/>
          </a:stretch>
        </p:blipFill>
        <p:spPr>
          <a:xfrm>
            <a:off x="1524452" y="3352977"/>
            <a:ext cx="6006775" cy="3062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body" idx="1"/>
          </p:nvPr>
        </p:nvSpPr>
        <p:spPr>
          <a:xfrm flipH="1">
            <a:off x="457200" y="1305775"/>
            <a:ext cx="8229600" cy="4765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300"/>
              <a:t>These are called </a:t>
            </a:r>
            <a:r>
              <a:rPr lang="en" sz="2300" i="1">
                <a:solidFill>
                  <a:schemeClr val="accent1"/>
                </a:solidFill>
              </a:rPr>
              <a:t>standardized</a:t>
            </a:r>
            <a:r>
              <a:rPr lang="en" sz="2300"/>
              <a:t> scores, or </a:t>
            </a:r>
            <a:r>
              <a:rPr lang="en" sz="2300" i="1">
                <a:solidFill>
                  <a:schemeClr val="accent1"/>
                </a:solidFill>
              </a:rPr>
              <a:t>Z scores</a:t>
            </a:r>
            <a:r>
              <a:rPr lang="en" sz="2300"/>
              <a:t>.</a:t>
            </a:r>
            <a:endParaRPr sz="2300"/>
          </a:p>
          <a:p>
            <a:pPr marL="457200" lvl="0" indent="-374650" algn="l" rtl="0">
              <a:lnSpc>
                <a:spcPct val="115000"/>
              </a:lnSpc>
              <a:spcBef>
                <a:spcPts val="0"/>
              </a:spcBef>
              <a:spcAft>
                <a:spcPts val="0"/>
              </a:spcAft>
              <a:buSzPts val="2300"/>
              <a:buChar char="●"/>
            </a:pPr>
            <a:r>
              <a:rPr lang="en" sz="2300"/>
              <a:t>Z score of an observation is the number of standard deviations it falls above or below the mean.</a:t>
            </a:r>
            <a:endParaRPr sz="2300"/>
          </a:p>
          <a:p>
            <a:pPr marL="914400" lvl="0" indent="0" algn="l" rtl="0">
              <a:lnSpc>
                <a:spcPct val="115000"/>
              </a:lnSpc>
              <a:spcBef>
                <a:spcPts val="1000"/>
              </a:spcBef>
              <a:spcAft>
                <a:spcPts val="0"/>
              </a:spcAft>
              <a:buNone/>
            </a:pPr>
            <a:endParaRPr sz="2300"/>
          </a:p>
          <a:p>
            <a:pPr marL="457200" lvl="0" indent="-374650" algn="l" rtl="0">
              <a:lnSpc>
                <a:spcPct val="115000"/>
              </a:lnSpc>
              <a:spcBef>
                <a:spcPts val="1000"/>
              </a:spcBef>
              <a:spcAft>
                <a:spcPts val="0"/>
              </a:spcAft>
              <a:buSzPts val="2300"/>
              <a:buChar char="●"/>
            </a:pPr>
            <a:r>
              <a:rPr lang="en" sz="2300"/>
              <a:t>Z scores are defined for distributions of any shape, but only when the distribution is normal can we use Z scores to calculate probabilities and quantiles.</a:t>
            </a:r>
            <a:endParaRPr sz="2300"/>
          </a:p>
        </p:txBody>
      </p:sp>
      <p:sp>
        <p:nvSpPr>
          <p:cNvPr id="120" name="Google Shape;120;p18"/>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Standardizing with Z scores (cont.)</a:t>
            </a:r>
            <a:endParaRPr>
              <a:solidFill>
                <a:schemeClr val="accent1"/>
              </a:solidFill>
            </a:endParaRPr>
          </a:p>
        </p:txBody>
      </p:sp>
      <p:pic>
        <p:nvPicPr>
          <p:cNvPr id="121" name="Google Shape;121;p18"/>
          <p:cNvPicPr preferRelativeResize="0"/>
          <p:nvPr/>
        </p:nvPicPr>
        <p:blipFill>
          <a:blip r:embed="rId3">
            <a:alphaModFix/>
          </a:blip>
          <a:stretch>
            <a:fillRect/>
          </a:stretch>
        </p:blipFill>
        <p:spPr>
          <a:xfrm>
            <a:off x="3315200" y="2534850"/>
            <a:ext cx="2513600" cy="706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Probabilities</a:t>
            </a:r>
            <a:endParaRPr>
              <a:solidFill>
                <a:schemeClr val="accent1"/>
              </a:solidFill>
            </a:endParaRPr>
          </a:p>
        </p:txBody>
      </p:sp>
      <p:sp>
        <p:nvSpPr>
          <p:cNvPr id="127" name="Google Shape;127;p19"/>
          <p:cNvSpPr txBox="1">
            <a:spLocks noGrp="1"/>
          </p:cNvSpPr>
          <p:nvPr>
            <p:ph type="body" idx="1"/>
          </p:nvPr>
        </p:nvSpPr>
        <p:spPr>
          <a:xfrm flipH="1">
            <a:off x="457200" y="1305775"/>
            <a:ext cx="8229600" cy="47658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dirty="0"/>
              <a:t>Probabilities, i.e. areas below the Gaussian pdf cannot be computed analytically. </a:t>
            </a:r>
            <a:endParaRPr sz="2200" dirty="0"/>
          </a:p>
          <a:p>
            <a:pPr marL="457200" marR="0" lvl="0" indent="-368300" algn="l" rtl="0">
              <a:lnSpc>
                <a:spcPct val="115000"/>
              </a:lnSpc>
              <a:spcBef>
                <a:spcPts val="0"/>
              </a:spcBef>
              <a:spcAft>
                <a:spcPts val="0"/>
              </a:spcAft>
              <a:buSzPts val="2200"/>
              <a:buChar char="●"/>
            </a:pPr>
            <a:r>
              <a:rPr lang="en" sz="2200" dirty="0"/>
              <a:t>The CDF F(x) = P(X≤x) is computed by Softwares</a:t>
            </a:r>
            <a:endParaRPr sz="2200" dirty="0"/>
          </a:p>
          <a:p>
            <a:pPr marL="457200" marR="0" lvl="0" indent="-368300" algn="l" rtl="0">
              <a:lnSpc>
                <a:spcPct val="115000"/>
              </a:lnSpc>
              <a:spcBef>
                <a:spcPts val="0"/>
              </a:spcBef>
              <a:spcAft>
                <a:spcPts val="0"/>
              </a:spcAft>
              <a:buSzPts val="2200"/>
              <a:buChar char="●"/>
            </a:pPr>
            <a:r>
              <a:rPr lang="en" sz="2200" dirty="0"/>
              <a:t>For the special case of the standard normal distribution, the CDF is usually represented by the greek letter </a:t>
            </a:r>
            <a:r>
              <a:rPr lang="en" sz="2200" dirty="0">
                <a:solidFill>
                  <a:schemeClr val="accent1"/>
                </a:solidFill>
              </a:rPr>
              <a:t>Φ(z) = P(Z≤z)</a:t>
            </a:r>
            <a:r>
              <a:rPr lang="en" sz="2200" dirty="0"/>
              <a:t> and is given in tables</a:t>
            </a:r>
            <a:endParaRPr sz="2200" dirty="0">
              <a:solidFill>
                <a:srgbClr val="1C4587"/>
              </a:solidFill>
            </a:endParaRPr>
          </a:p>
        </p:txBody>
      </p:sp>
      <p:pic>
        <p:nvPicPr>
          <p:cNvPr id="128" name="Google Shape;128;p19"/>
          <p:cNvPicPr preferRelativeResize="0"/>
          <p:nvPr/>
        </p:nvPicPr>
        <p:blipFill>
          <a:blip r:embed="rId3">
            <a:alphaModFix/>
          </a:blip>
          <a:stretch>
            <a:fillRect/>
          </a:stretch>
        </p:blipFill>
        <p:spPr>
          <a:xfrm>
            <a:off x="2104007" y="3861785"/>
            <a:ext cx="5575918" cy="2383837"/>
          </a:xfrm>
          <a:prstGeom prst="rect">
            <a:avLst/>
          </a:prstGeom>
          <a:noFill/>
          <a:ln>
            <a:noFill/>
          </a:ln>
        </p:spPr>
      </p:pic>
      <p:sp>
        <p:nvSpPr>
          <p:cNvPr id="129" name="Google Shape;129;p19"/>
          <p:cNvSpPr txBox="1"/>
          <p:nvPr/>
        </p:nvSpPr>
        <p:spPr>
          <a:xfrm>
            <a:off x="4085500" y="4744725"/>
            <a:ext cx="1601700" cy="52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b="1">
                <a:solidFill>
                  <a:srgbClr val="1C4587"/>
                </a:solidFill>
              </a:rPr>
              <a:t>P(X≤1800)</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0"/>
          <p:cNvSpPr txBox="1">
            <a:spLocks noGrp="1"/>
          </p:cNvSpPr>
          <p:nvPr>
            <p:ph type="title"/>
          </p:nvPr>
        </p:nvSpPr>
        <p:spPr>
          <a:xfrm>
            <a:off x="457200" y="2345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The Z table</a:t>
            </a:r>
            <a:endParaRPr>
              <a:solidFill>
                <a:schemeClr val="accent1"/>
              </a:solidFill>
            </a:endParaRPr>
          </a:p>
        </p:txBody>
      </p:sp>
      <p:pic>
        <p:nvPicPr>
          <p:cNvPr id="135" name="Google Shape;135;p20"/>
          <p:cNvPicPr preferRelativeResize="0"/>
          <p:nvPr/>
        </p:nvPicPr>
        <p:blipFill>
          <a:blip r:embed="rId3">
            <a:alphaModFix/>
          </a:blip>
          <a:stretch>
            <a:fillRect/>
          </a:stretch>
        </p:blipFill>
        <p:spPr>
          <a:xfrm>
            <a:off x="457200" y="1377575"/>
            <a:ext cx="8229601" cy="48900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1"/>
          <p:cNvSpPr txBox="1">
            <a:spLocks noGrp="1"/>
          </p:cNvSpPr>
          <p:nvPr>
            <p:ph type="body" idx="1"/>
          </p:nvPr>
        </p:nvSpPr>
        <p:spPr>
          <a:xfrm flipH="1">
            <a:off x="457200" y="1498950"/>
            <a:ext cx="8229600" cy="2585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dirty="0"/>
              <a:t>There are many ways to compute areas under the curve. </a:t>
            </a:r>
            <a:endParaRPr sz="2200" dirty="0"/>
          </a:p>
          <a:p>
            <a:pPr marL="0" lvl="0" indent="0" algn="l" rtl="0">
              <a:lnSpc>
                <a:spcPct val="115000"/>
              </a:lnSpc>
              <a:spcBef>
                <a:spcPts val="0"/>
              </a:spcBef>
              <a:spcAft>
                <a:spcPts val="0"/>
              </a:spcAft>
              <a:buNone/>
            </a:pPr>
            <a:r>
              <a:rPr lang="en" sz="2200" dirty="0"/>
              <a:t>In Python the probability P(X≤1800) for µ=1500, σ=300 can be found using scipy.stats as follows:</a:t>
            </a:r>
            <a:endParaRPr sz="2200" dirty="0"/>
          </a:p>
          <a:p>
            <a:pPr marL="0" lvl="0" indent="0" algn="l" rtl="0">
              <a:lnSpc>
                <a:spcPct val="115000"/>
              </a:lnSpc>
              <a:spcBef>
                <a:spcPts val="0"/>
              </a:spcBef>
              <a:spcAft>
                <a:spcPts val="0"/>
              </a:spcAft>
              <a:buNone/>
            </a:pPr>
            <a:endParaRPr sz="2200" dirty="0"/>
          </a:p>
          <a:p>
            <a:pPr marL="0" lvl="0" indent="0" algn="l" rtl="0">
              <a:lnSpc>
                <a:spcPct val="115000"/>
              </a:lnSpc>
              <a:spcBef>
                <a:spcPts val="0"/>
              </a:spcBef>
              <a:spcAft>
                <a:spcPts val="0"/>
              </a:spcAft>
              <a:buNone/>
            </a:pPr>
            <a:endParaRPr sz="2200" dirty="0"/>
          </a:p>
          <a:p>
            <a:pPr marL="0" lvl="0" indent="0" algn="l" rtl="0">
              <a:lnSpc>
                <a:spcPct val="115000"/>
              </a:lnSpc>
              <a:spcBef>
                <a:spcPts val="0"/>
              </a:spcBef>
              <a:spcAft>
                <a:spcPts val="0"/>
              </a:spcAft>
              <a:buNone/>
            </a:pPr>
            <a:endParaRPr sz="2200" dirty="0"/>
          </a:p>
        </p:txBody>
      </p:sp>
      <p:sp>
        <p:nvSpPr>
          <p:cNvPr id="141" name="Google Shape;141;p21"/>
          <p:cNvSpPr txBox="1">
            <a:spLocks noGrp="1"/>
          </p:cNvSpPr>
          <p:nvPr>
            <p:ph type="title"/>
          </p:nvPr>
        </p:nvSpPr>
        <p:spPr>
          <a:xfrm>
            <a:off x="457200" y="1931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solidFill>
              </a:rPr>
              <a:t>Calculating probabilities -</a:t>
            </a:r>
            <a:endParaRPr dirty="0">
              <a:solidFill>
                <a:schemeClr val="accent1"/>
              </a:solidFill>
            </a:endParaRPr>
          </a:p>
          <a:p>
            <a:pPr marL="0" lvl="0" indent="0" algn="l" rtl="0">
              <a:spcBef>
                <a:spcPts val="0"/>
              </a:spcBef>
              <a:spcAft>
                <a:spcPts val="0"/>
              </a:spcAft>
              <a:buNone/>
            </a:pPr>
            <a:r>
              <a:rPr lang="en" dirty="0">
                <a:solidFill>
                  <a:schemeClr val="accent1"/>
                </a:solidFill>
              </a:rPr>
              <a:t>using Python</a:t>
            </a:r>
            <a:endParaRPr dirty="0">
              <a:solidFill>
                <a:schemeClr val="accent1"/>
              </a:solidFill>
            </a:endParaRPr>
          </a:p>
        </p:txBody>
      </p:sp>
      <p:pic>
        <p:nvPicPr>
          <p:cNvPr id="3" name="Immagine 2">
            <a:extLst>
              <a:ext uri="{FF2B5EF4-FFF2-40B4-BE49-F238E27FC236}">
                <a16:creationId xmlns:a16="http://schemas.microsoft.com/office/drawing/2014/main" id="{82396DC5-CAB3-48F0-91D5-2EC23326F3D9}"/>
              </a:ext>
            </a:extLst>
          </p:cNvPr>
          <p:cNvPicPr>
            <a:picLocks noChangeAspect="1"/>
          </p:cNvPicPr>
          <p:nvPr/>
        </p:nvPicPr>
        <p:blipFill rotWithShape="1">
          <a:blip r:embed="rId3"/>
          <a:srcRect l="15874" t="58672" r="48560" b="27865"/>
          <a:stretch/>
        </p:blipFill>
        <p:spPr>
          <a:xfrm>
            <a:off x="559292" y="3094490"/>
            <a:ext cx="7213107" cy="153583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2"/>
          <p:cNvSpPr txBox="1">
            <a:spLocks noGrp="1"/>
          </p:cNvSpPr>
          <p:nvPr>
            <p:ph type="title"/>
          </p:nvPr>
        </p:nvSpPr>
        <p:spPr>
          <a:xfrm>
            <a:off x="457200" y="2345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Calculating probabilities -</a:t>
            </a:r>
            <a:endParaRPr>
              <a:solidFill>
                <a:schemeClr val="accent1"/>
              </a:solidFill>
            </a:endParaRPr>
          </a:p>
          <a:p>
            <a:pPr marL="0" lvl="0" indent="0" algn="l" rtl="0">
              <a:spcBef>
                <a:spcPts val="0"/>
              </a:spcBef>
              <a:spcAft>
                <a:spcPts val="0"/>
              </a:spcAft>
              <a:buNone/>
            </a:pPr>
            <a:r>
              <a:rPr lang="en">
                <a:solidFill>
                  <a:schemeClr val="accent1"/>
                </a:solidFill>
              </a:rPr>
              <a:t>using tables</a:t>
            </a:r>
            <a:endParaRPr>
              <a:solidFill>
                <a:schemeClr val="accent1"/>
              </a:solidFill>
            </a:endParaRPr>
          </a:p>
        </p:txBody>
      </p:sp>
      <p:pic>
        <p:nvPicPr>
          <p:cNvPr id="148" name="Google Shape;148;p22"/>
          <p:cNvPicPr preferRelativeResize="0"/>
          <p:nvPr/>
        </p:nvPicPr>
        <p:blipFill>
          <a:blip r:embed="rId3">
            <a:alphaModFix/>
          </a:blip>
          <a:stretch>
            <a:fillRect/>
          </a:stretch>
        </p:blipFill>
        <p:spPr>
          <a:xfrm>
            <a:off x="457200" y="2618914"/>
            <a:ext cx="7062186" cy="3681188"/>
          </a:xfrm>
          <a:prstGeom prst="rect">
            <a:avLst/>
          </a:prstGeom>
          <a:noFill/>
          <a:ln>
            <a:noFill/>
          </a:ln>
        </p:spPr>
      </p:pic>
      <p:sp>
        <p:nvSpPr>
          <p:cNvPr id="4" name="Google Shape;127;p19">
            <a:extLst>
              <a:ext uri="{FF2B5EF4-FFF2-40B4-BE49-F238E27FC236}">
                <a16:creationId xmlns:a16="http://schemas.microsoft.com/office/drawing/2014/main" id="{49BBE84C-6776-4E08-9324-6654F27B4D2A}"/>
              </a:ext>
            </a:extLst>
          </p:cNvPr>
          <p:cNvSpPr txBox="1">
            <a:spLocks noGrp="1"/>
          </p:cNvSpPr>
          <p:nvPr>
            <p:ph type="body" idx="1"/>
          </p:nvPr>
        </p:nvSpPr>
        <p:spPr>
          <a:xfrm flipH="1">
            <a:off x="457200" y="1305775"/>
            <a:ext cx="8229600" cy="47658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US" sz="1800" dirty="0">
                <a:solidFill>
                  <a:schemeClr val="tx1"/>
                </a:solidFill>
              </a:rPr>
              <a:t>The standardized value of 1800 is</a:t>
            </a:r>
          </a:p>
          <a:p>
            <a:pPr marL="88900" lvl="0" indent="0" algn="l" rtl="0">
              <a:lnSpc>
                <a:spcPct val="115000"/>
              </a:lnSpc>
              <a:spcBef>
                <a:spcPts val="0"/>
              </a:spcBef>
              <a:spcAft>
                <a:spcPts val="0"/>
              </a:spcAft>
              <a:buSzPts val="2200"/>
              <a:buNone/>
            </a:pPr>
            <a:r>
              <a:rPr lang="en-US" sz="1800" dirty="0">
                <a:solidFill>
                  <a:schemeClr val="tx1"/>
                </a:solidFill>
              </a:rPr>
              <a:t>	z = (1800 – 1500)/300 = 1</a:t>
            </a:r>
          </a:p>
          <a:p>
            <a:pPr marL="88900" lvl="0" indent="0" algn="l" rtl="0">
              <a:lnSpc>
                <a:spcPct val="115000"/>
              </a:lnSpc>
              <a:spcBef>
                <a:spcPts val="0"/>
              </a:spcBef>
              <a:spcAft>
                <a:spcPts val="0"/>
              </a:spcAft>
              <a:buSzPts val="2200"/>
              <a:buNone/>
            </a:pPr>
            <a:r>
              <a:rPr lang="en-US" sz="1800" dirty="0">
                <a:solidFill>
                  <a:schemeClr val="tx1"/>
                </a:solidFill>
              </a:rPr>
              <a:t>	P(X≤1800) = P(z ≤1)</a:t>
            </a:r>
            <a:endParaRPr sz="180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3"/>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Quality control</a:t>
            </a:r>
            <a:endParaRPr>
              <a:solidFill>
                <a:schemeClr val="accent1"/>
              </a:solidFill>
            </a:endParaRPr>
          </a:p>
        </p:txBody>
      </p:sp>
      <p:sp>
        <p:nvSpPr>
          <p:cNvPr id="154" name="Google Shape;154;p23"/>
          <p:cNvSpPr txBox="1">
            <a:spLocks noGrp="1"/>
          </p:cNvSpPr>
          <p:nvPr>
            <p:ph type="body" idx="1"/>
          </p:nvPr>
        </p:nvSpPr>
        <p:spPr>
          <a:xfrm flipH="1">
            <a:off x="457200" y="1305775"/>
            <a:ext cx="8229600" cy="4765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marL="0" lvl="0" indent="0" algn="l" rtl="0">
              <a:lnSpc>
                <a:spcPct val="115000"/>
              </a:lnSpc>
              <a:spcBef>
                <a:spcPts val="0"/>
              </a:spcBef>
              <a:spcAft>
                <a:spcPts val="0"/>
              </a:spcAft>
              <a:buNone/>
            </a:pPr>
            <a:endParaRPr sz="1800" i="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4"/>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Quality control</a:t>
            </a:r>
            <a:endParaRPr>
              <a:solidFill>
                <a:schemeClr val="accent1"/>
              </a:solidFill>
            </a:endParaRPr>
          </a:p>
        </p:txBody>
      </p:sp>
      <p:sp>
        <p:nvSpPr>
          <p:cNvPr id="160" name="Google Shape;160;p24"/>
          <p:cNvSpPr txBox="1">
            <a:spLocks noGrp="1"/>
          </p:cNvSpPr>
          <p:nvPr>
            <p:ph type="body" idx="1"/>
          </p:nvPr>
        </p:nvSpPr>
        <p:spPr>
          <a:xfrm flipH="1">
            <a:off x="457200" y="1305775"/>
            <a:ext cx="8229600" cy="4765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chemeClr val="accent1"/>
                </a:solidFill>
              </a:rPr>
              <a:t>At Heinz ketchup factory the amounts which go into bottles of ketchup are supposed to be normally distributed with mean 36 oz. and standard deviation 0.11 oz. Once every 30 minutes a bottle is selected from the production line, and its contents are noted precisely. If the amount of ketchup in the bottle is below 35.8 oz. or above 36.2 oz., then the bottle fails the quality control inspection. What percent of bottles have less than 35.8 ounces of ketchup?</a:t>
            </a:r>
            <a:endParaRPr sz="1800">
              <a:solidFill>
                <a:schemeClr val="accent1"/>
              </a:solidFill>
            </a:endParaRPr>
          </a:p>
          <a:p>
            <a:pPr marL="457200" lvl="0" indent="-342900" algn="l" rtl="0">
              <a:lnSpc>
                <a:spcPct val="115000"/>
              </a:lnSpc>
              <a:spcBef>
                <a:spcPts val="0"/>
              </a:spcBef>
              <a:spcAft>
                <a:spcPts val="0"/>
              </a:spcAft>
              <a:buSzPts val="1800"/>
              <a:buChar char="●"/>
            </a:pPr>
            <a:r>
              <a:rPr lang="en" sz="1800" i="1"/>
              <a:t>Let X = amount of ketchup in a bottle: X ~ N(µ = 36, σ = 0.11)</a:t>
            </a:r>
            <a:endParaRPr sz="1800" i="1"/>
          </a:p>
        </p:txBody>
      </p:sp>
      <p:pic>
        <p:nvPicPr>
          <p:cNvPr id="161" name="Google Shape;161;p24"/>
          <p:cNvPicPr preferRelativeResize="0"/>
          <p:nvPr/>
        </p:nvPicPr>
        <p:blipFill>
          <a:blip r:embed="rId3">
            <a:alphaModFix/>
          </a:blip>
          <a:stretch>
            <a:fillRect/>
          </a:stretch>
        </p:blipFill>
        <p:spPr>
          <a:xfrm>
            <a:off x="457198" y="3612100"/>
            <a:ext cx="4027141" cy="2528475"/>
          </a:xfrm>
          <a:prstGeom prst="rect">
            <a:avLst/>
          </a:prstGeom>
          <a:noFill/>
          <a:ln>
            <a:noFill/>
          </a:ln>
        </p:spPr>
      </p:pic>
      <p:pic>
        <p:nvPicPr>
          <p:cNvPr id="162" name="Google Shape;162;p24"/>
          <p:cNvPicPr preferRelativeResize="0"/>
          <p:nvPr/>
        </p:nvPicPr>
        <p:blipFill>
          <a:blip r:embed="rId4">
            <a:alphaModFix/>
          </a:blip>
          <a:stretch>
            <a:fillRect/>
          </a:stretch>
        </p:blipFill>
        <p:spPr>
          <a:xfrm>
            <a:off x="4797456" y="3978462"/>
            <a:ext cx="2606521" cy="67343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1"/>
                                        </p:tgtEl>
                                        <p:attrNameLst>
                                          <p:attrName>style.visibility</p:attrName>
                                        </p:attrNameLst>
                                      </p:cBhvr>
                                      <p:to>
                                        <p:strVal val="visible"/>
                                      </p:to>
                                    </p:set>
                                    <p:animEffect transition="in" filter="fade">
                                      <p:cBhvr>
                                        <p:cTn id="7" dur="1000"/>
                                        <p:tgtEl>
                                          <p:spTgt spid="1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2"/>
                                        </p:tgtEl>
                                        <p:attrNameLst>
                                          <p:attrName>style.visibility</p:attrName>
                                        </p:attrNameLst>
                                      </p:cBhvr>
                                      <p:to>
                                        <p:strVal val="visible"/>
                                      </p:to>
                                    </p:set>
                                    <p:animEffect transition="in" filter="fade">
                                      <p:cBhvr>
                                        <p:cTn id="12" dur="1000"/>
                                        <p:tgtEl>
                                          <p:spTgt spid="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400" dirty="0">
                <a:solidFill>
                  <a:schemeClr val="accent1"/>
                </a:solidFill>
              </a:rPr>
              <a:t>Finding the exact probability – </a:t>
            </a:r>
            <a:br>
              <a:rPr lang="en" sz="3400" dirty="0">
                <a:solidFill>
                  <a:schemeClr val="accent1"/>
                </a:solidFill>
              </a:rPr>
            </a:br>
            <a:r>
              <a:rPr lang="en" sz="3400" dirty="0">
                <a:solidFill>
                  <a:schemeClr val="accent1"/>
                </a:solidFill>
              </a:rPr>
              <a:t>using Python</a:t>
            </a:r>
            <a:endParaRPr sz="3400" dirty="0">
              <a:solidFill>
                <a:schemeClr val="accent1"/>
              </a:solidFill>
            </a:endParaRPr>
          </a:p>
        </p:txBody>
      </p:sp>
      <p:pic>
        <p:nvPicPr>
          <p:cNvPr id="9" name="Immagine 8">
            <a:extLst>
              <a:ext uri="{FF2B5EF4-FFF2-40B4-BE49-F238E27FC236}">
                <a16:creationId xmlns:a16="http://schemas.microsoft.com/office/drawing/2014/main" id="{9AEB4D63-614B-41B3-9F74-005EDDF22848}"/>
              </a:ext>
            </a:extLst>
          </p:cNvPr>
          <p:cNvPicPr>
            <a:picLocks noChangeAspect="1"/>
          </p:cNvPicPr>
          <p:nvPr/>
        </p:nvPicPr>
        <p:blipFill rotWithShape="1">
          <a:blip r:embed="rId3"/>
          <a:srcRect l="13495" t="60831" r="43181" b="14445"/>
          <a:stretch/>
        </p:blipFill>
        <p:spPr>
          <a:xfrm>
            <a:off x="683579" y="1757778"/>
            <a:ext cx="7342396" cy="2357022"/>
          </a:xfrm>
          <a:prstGeom prst="rect">
            <a:avLst/>
          </a:prstGeom>
        </p:spPr>
      </p:pic>
      <p:sp>
        <p:nvSpPr>
          <p:cNvPr id="2" name="Callout: linea con bordo e barra in risalto 1">
            <a:extLst>
              <a:ext uri="{FF2B5EF4-FFF2-40B4-BE49-F238E27FC236}">
                <a16:creationId xmlns:a16="http://schemas.microsoft.com/office/drawing/2014/main" id="{97D81844-E49F-43D0-8740-14B30994A5C5}"/>
              </a:ext>
            </a:extLst>
          </p:cNvPr>
          <p:cNvSpPr/>
          <p:nvPr/>
        </p:nvSpPr>
        <p:spPr>
          <a:xfrm>
            <a:off x="3520275" y="1316114"/>
            <a:ext cx="1442341" cy="441664"/>
          </a:xfrm>
          <a:prstGeom prst="accentBorderCallout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Approximated</a:t>
            </a:r>
            <a:endParaRPr lang="en-CH" dirty="0">
              <a:solidFill>
                <a:sysClr val="windowText" lastClr="000000"/>
              </a:solidFill>
            </a:endParaRPr>
          </a:p>
        </p:txBody>
      </p:sp>
      <p:sp>
        <p:nvSpPr>
          <p:cNvPr id="5" name="Callout: linea con bordo e barra in risalto 4">
            <a:extLst>
              <a:ext uri="{FF2B5EF4-FFF2-40B4-BE49-F238E27FC236}">
                <a16:creationId xmlns:a16="http://schemas.microsoft.com/office/drawing/2014/main" id="{7EB161DC-738E-4E98-9B1C-6F967DA9A1E2}"/>
              </a:ext>
            </a:extLst>
          </p:cNvPr>
          <p:cNvSpPr/>
          <p:nvPr/>
        </p:nvSpPr>
        <p:spPr>
          <a:xfrm>
            <a:off x="3520275" y="2796466"/>
            <a:ext cx="1442341" cy="441664"/>
          </a:xfrm>
          <a:prstGeom prst="accentBorderCallout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Exact</a:t>
            </a:r>
            <a:endParaRPr lang="en-CH" dirty="0">
              <a:solidFill>
                <a:sysClr val="windowText" lastClr="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457200" y="2345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The Z table</a:t>
            </a:r>
            <a:endParaRPr>
              <a:solidFill>
                <a:schemeClr val="accent1"/>
              </a:solidFill>
            </a:endParaRPr>
          </a:p>
        </p:txBody>
      </p:sp>
      <p:pic>
        <p:nvPicPr>
          <p:cNvPr id="176" name="Google Shape;176;p26"/>
          <p:cNvPicPr preferRelativeResize="0"/>
          <p:nvPr/>
        </p:nvPicPr>
        <p:blipFill>
          <a:blip r:embed="rId3">
            <a:alphaModFix/>
          </a:blip>
          <a:stretch>
            <a:fillRect/>
          </a:stretch>
        </p:blipFill>
        <p:spPr>
          <a:xfrm>
            <a:off x="457200" y="1377575"/>
            <a:ext cx="8229601" cy="4890049"/>
          </a:xfrm>
          <a:prstGeom prst="rect">
            <a:avLst/>
          </a:prstGeom>
          <a:noFill/>
          <a:ln>
            <a:noFill/>
          </a:ln>
        </p:spPr>
      </p:pic>
      <p:sp>
        <p:nvSpPr>
          <p:cNvPr id="177" name="Google Shape;177;p26"/>
          <p:cNvSpPr/>
          <p:nvPr/>
        </p:nvSpPr>
        <p:spPr>
          <a:xfrm>
            <a:off x="457200" y="5143500"/>
            <a:ext cx="8154900" cy="2637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5748700" y="1701300"/>
            <a:ext cx="685800" cy="45663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6"/>
          <p:cNvSpPr/>
          <p:nvPr/>
        </p:nvSpPr>
        <p:spPr>
          <a:xfrm>
            <a:off x="5761900" y="5156700"/>
            <a:ext cx="685800" cy="263700"/>
          </a:xfrm>
          <a:prstGeom prst="rect">
            <a:avLst/>
          </a:prstGeom>
          <a:solidFill>
            <a:srgbClr val="FF9900">
              <a:alpha val="22470"/>
            </a:srgbClr>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9"/>
          <p:cNvSpPr txBox="1">
            <a:spLocks noGrp="1"/>
          </p:cNvSpPr>
          <p:nvPr>
            <p:ph type="ctrTitle"/>
          </p:nvPr>
        </p:nvSpPr>
        <p:spPr>
          <a:xfrm>
            <a:off x="685800" y="2111126"/>
            <a:ext cx="7772400" cy="228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Uniform distribution</a:t>
            </a:r>
            <a:endParaRPr>
              <a:solidFill>
                <a:schemeClr val="accent1"/>
              </a:solidFill>
            </a:endParaRPr>
          </a:p>
          <a:p>
            <a:pPr marL="0" lvl="0" indent="0" algn="l" rtl="0">
              <a:spcBef>
                <a:spcPts val="0"/>
              </a:spcBef>
              <a:spcAft>
                <a:spcPts val="0"/>
              </a:spcAft>
              <a:buNone/>
            </a:pPr>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185" name="Google Shape;185;p27"/>
          <p:cNvSpPr txBox="1">
            <a:spLocks noGrp="1"/>
          </p:cNvSpPr>
          <p:nvPr>
            <p:ph type="body" idx="1"/>
          </p:nvPr>
        </p:nvSpPr>
        <p:spPr>
          <a:xfrm flipH="1">
            <a:off x="457200" y="1305775"/>
            <a:ext cx="8229600" cy="2742442"/>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dirty="0">
                <a:solidFill>
                  <a:schemeClr val="accent1"/>
                </a:solidFill>
              </a:rPr>
              <a:t>What percent of bottles pass the quality control inspection?</a:t>
            </a:r>
            <a:endParaRPr sz="2000" dirty="0">
              <a:solidFill>
                <a:schemeClr val="accent1"/>
              </a:solidFill>
            </a:endParaRPr>
          </a:p>
          <a:p>
            <a:pPr marL="0" lvl="0" indent="0" algn="l" rtl="0">
              <a:lnSpc>
                <a:spcPct val="115000"/>
              </a:lnSpc>
              <a:spcBef>
                <a:spcPts val="0"/>
              </a:spcBef>
              <a:spcAft>
                <a:spcPts val="0"/>
              </a:spcAft>
              <a:buNone/>
            </a:pPr>
            <a:endParaRPr sz="2000" dirty="0">
              <a:solidFill>
                <a:schemeClr val="dk2"/>
              </a:solidFill>
            </a:endParaRPr>
          </a:p>
          <a:p>
            <a:pPr marL="0" lvl="0" indent="0" algn="l" rtl="0">
              <a:lnSpc>
                <a:spcPct val="115000"/>
              </a:lnSpc>
              <a:spcBef>
                <a:spcPts val="0"/>
              </a:spcBef>
              <a:spcAft>
                <a:spcPts val="0"/>
              </a:spcAft>
              <a:buNone/>
            </a:pPr>
            <a:r>
              <a:rPr lang="en" sz="2000" dirty="0">
                <a:solidFill>
                  <a:schemeClr val="dk2"/>
                </a:solidFill>
              </a:rPr>
              <a:t>(a) 1.82%			(c) 6.88%</a:t>
            </a:r>
            <a:r>
              <a:rPr lang="en" sz="2000" i="1" dirty="0">
                <a:solidFill>
                  <a:schemeClr val="dk2"/>
                </a:solidFill>
              </a:rPr>
              <a:t>		</a:t>
            </a:r>
            <a:r>
              <a:rPr lang="en" sz="2000" dirty="0">
                <a:solidFill>
                  <a:schemeClr val="dk2"/>
                </a:solidFill>
              </a:rPr>
              <a:t>(e) 96.56%</a:t>
            </a:r>
            <a:endParaRPr sz="2000" dirty="0">
              <a:solidFill>
                <a:schemeClr val="dk2"/>
              </a:solidFill>
            </a:endParaRPr>
          </a:p>
          <a:p>
            <a:pPr marL="0" lvl="0" indent="0" algn="l" rtl="0">
              <a:lnSpc>
                <a:spcPct val="115000"/>
              </a:lnSpc>
              <a:spcBef>
                <a:spcPts val="0"/>
              </a:spcBef>
              <a:spcAft>
                <a:spcPts val="0"/>
              </a:spcAft>
              <a:buNone/>
            </a:pPr>
            <a:r>
              <a:rPr lang="en" sz="2000" dirty="0">
                <a:solidFill>
                  <a:schemeClr val="dk2"/>
                </a:solidFill>
              </a:rPr>
              <a:t>(b) 3.44%			(d) </a:t>
            </a:r>
            <a:r>
              <a:rPr lang="en" sz="2000" i="1" dirty="0">
                <a:solidFill>
                  <a:schemeClr val="dk2"/>
                </a:solidFill>
              </a:rPr>
              <a:t>93.12%</a:t>
            </a:r>
            <a:endParaRPr sz="2000" dirty="0">
              <a:solidFill>
                <a:schemeClr val="dk2"/>
              </a:solidFill>
            </a:endParaRPr>
          </a:p>
          <a:p>
            <a:pPr marL="0" lvl="0" indent="0" algn="l" rtl="0">
              <a:lnSpc>
                <a:spcPct val="115000"/>
              </a:lnSpc>
              <a:spcBef>
                <a:spcPts val="0"/>
              </a:spcBef>
              <a:spcAft>
                <a:spcPts val="0"/>
              </a:spcAft>
              <a:buNone/>
            </a:pPr>
            <a:endParaRPr sz="2000" dirty="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28"/>
          <p:cNvPicPr preferRelativeResize="0"/>
          <p:nvPr/>
        </p:nvPicPr>
        <p:blipFill>
          <a:blip r:embed="rId3">
            <a:alphaModFix/>
          </a:blip>
          <a:stretch>
            <a:fillRect/>
          </a:stretch>
        </p:blipFill>
        <p:spPr>
          <a:xfrm>
            <a:off x="457200" y="3195075"/>
            <a:ext cx="2602750" cy="1484590"/>
          </a:xfrm>
          <a:prstGeom prst="rect">
            <a:avLst/>
          </a:prstGeom>
          <a:noFill/>
          <a:ln>
            <a:noFill/>
          </a:ln>
        </p:spPr>
      </p:pic>
      <p:sp>
        <p:nvSpPr>
          <p:cNvPr id="191" name="Google Shape;191;p28"/>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192" name="Google Shape;192;p28"/>
          <p:cNvSpPr txBox="1">
            <a:spLocks noGrp="1"/>
          </p:cNvSpPr>
          <p:nvPr>
            <p:ph type="body" idx="1"/>
          </p:nvPr>
        </p:nvSpPr>
        <p:spPr>
          <a:xfrm flipH="1">
            <a:off x="457200" y="1305775"/>
            <a:ext cx="8229600" cy="18492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400" dirty="0">
                <a:solidFill>
                  <a:schemeClr val="accent1"/>
                </a:solidFill>
              </a:rPr>
              <a:t>What percent of bottles pass the quality control inspection?</a:t>
            </a:r>
            <a:endParaRPr sz="2400" dirty="0">
              <a:solidFill>
                <a:schemeClr val="accent1"/>
              </a:solidFill>
            </a:endParaRPr>
          </a:p>
          <a:p>
            <a:pPr marL="0" lvl="0" indent="0" algn="l" rtl="0">
              <a:lnSpc>
                <a:spcPct val="115000"/>
              </a:lnSpc>
              <a:spcBef>
                <a:spcPts val="0"/>
              </a:spcBef>
              <a:spcAft>
                <a:spcPts val="0"/>
              </a:spcAft>
              <a:buNone/>
            </a:pPr>
            <a:endParaRPr sz="2400" dirty="0">
              <a:solidFill>
                <a:schemeClr val="dk2"/>
              </a:solidFill>
            </a:endParaRPr>
          </a:p>
          <a:p>
            <a:pPr marL="0" lvl="0" indent="0" algn="l" rtl="0">
              <a:lnSpc>
                <a:spcPct val="115000"/>
              </a:lnSpc>
              <a:spcBef>
                <a:spcPts val="0"/>
              </a:spcBef>
              <a:spcAft>
                <a:spcPts val="0"/>
              </a:spcAft>
              <a:buNone/>
            </a:pPr>
            <a:r>
              <a:rPr lang="en" sz="2400" dirty="0">
                <a:solidFill>
                  <a:schemeClr val="dk2"/>
                </a:solidFill>
              </a:rPr>
              <a:t>(a) 1.82%			(c) 6.88%</a:t>
            </a:r>
            <a:r>
              <a:rPr lang="en" sz="2400" i="1" dirty="0">
                <a:solidFill>
                  <a:srgbClr val="E69138"/>
                </a:solidFill>
              </a:rPr>
              <a:t>		</a:t>
            </a:r>
            <a:r>
              <a:rPr lang="en" sz="2400" dirty="0">
                <a:solidFill>
                  <a:schemeClr val="dk2"/>
                </a:solidFill>
              </a:rPr>
              <a:t>(e) 96.56%</a:t>
            </a:r>
            <a:endParaRPr sz="2400" dirty="0">
              <a:solidFill>
                <a:schemeClr val="dk2"/>
              </a:solidFill>
            </a:endParaRPr>
          </a:p>
          <a:p>
            <a:pPr marL="0" lvl="0" indent="0" algn="l" rtl="0">
              <a:lnSpc>
                <a:spcPct val="115000"/>
              </a:lnSpc>
              <a:spcBef>
                <a:spcPts val="0"/>
              </a:spcBef>
              <a:spcAft>
                <a:spcPts val="0"/>
              </a:spcAft>
              <a:buNone/>
            </a:pPr>
            <a:r>
              <a:rPr lang="en" sz="2400" dirty="0">
                <a:solidFill>
                  <a:schemeClr val="dk2"/>
                </a:solidFill>
              </a:rPr>
              <a:t>(b) 3.44%			</a:t>
            </a:r>
            <a:r>
              <a:rPr lang="en" sz="2400" dirty="0">
                <a:solidFill>
                  <a:srgbClr val="E69138"/>
                </a:solidFill>
              </a:rPr>
              <a:t>(d) </a:t>
            </a:r>
            <a:r>
              <a:rPr lang="en" sz="2400" i="1" dirty="0">
                <a:solidFill>
                  <a:srgbClr val="E69138"/>
                </a:solidFill>
              </a:rPr>
              <a:t>93.12%</a:t>
            </a:r>
            <a:endParaRPr sz="2400" dirty="0">
              <a:solidFill>
                <a:schemeClr val="dk2"/>
              </a:solidFill>
            </a:endParaRPr>
          </a:p>
          <a:p>
            <a:pPr marL="0" lvl="0" indent="0" algn="l" rtl="0">
              <a:lnSpc>
                <a:spcPct val="115000"/>
              </a:lnSpc>
              <a:spcBef>
                <a:spcPts val="0"/>
              </a:spcBef>
              <a:spcAft>
                <a:spcPts val="0"/>
              </a:spcAft>
              <a:buNone/>
            </a:pPr>
            <a:endParaRPr sz="2400" dirty="0">
              <a:solidFill>
                <a:schemeClr val="accent1"/>
              </a:solidFill>
            </a:endParaRPr>
          </a:p>
        </p:txBody>
      </p:sp>
      <p:sp>
        <p:nvSpPr>
          <p:cNvPr id="193" name="Google Shape;193;p28"/>
          <p:cNvSpPr txBox="1"/>
          <p:nvPr/>
        </p:nvSpPr>
        <p:spPr>
          <a:xfrm>
            <a:off x="3154975" y="3674275"/>
            <a:ext cx="4573500" cy="83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a:solidFill>
                  <a:schemeClr val="dk1"/>
                </a:solidFill>
              </a:rPr>
              <a:t>1-2*P(left tail) =1-2P(X&lt;35.8) =  1-2*0.0344 </a:t>
            </a:r>
            <a:endParaRPr sz="1800"/>
          </a:p>
        </p:txBody>
      </p:sp>
      <p:pic>
        <p:nvPicPr>
          <p:cNvPr id="194" name="Google Shape;194;p28"/>
          <p:cNvPicPr preferRelativeResize="0"/>
          <p:nvPr/>
        </p:nvPicPr>
        <p:blipFill>
          <a:blip r:embed="rId4">
            <a:alphaModFix/>
          </a:blip>
          <a:stretch>
            <a:fillRect/>
          </a:stretch>
        </p:blipFill>
        <p:spPr>
          <a:xfrm>
            <a:off x="-1035776" y="5561325"/>
            <a:ext cx="4263277" cy="548529"/>
          </a:xfrm>
          <a:prstGeom prst="rect">
            <a:avLst/>
          </a:prstGeom>
          <a:noFill/>
          <a:ln>
            <a:noFill/>
          </a:ln>
        </p:spPr>
      </p:pic>
      <p:pic>
        <p:nvPicPr>
          <p:cNvPr id="195" name="Google Shape;195;p28"/>
          <p:cNvPicPr preferRelativeResize="0"/>
          <p:nvPr/>
        </p:nvPicPr>
        <p:blipFill>
          <a:blip r:embed="rId5">
            <a:alphaModFix/>
          </a:blip>
          <a:stretch>
            <a:fillRect/>
          </a:stretch>
        </p:blipFill>
        <p:spPr>
          <a:xfrm>
            <a:off x="328707" y="4970474"/>
            <a:ext cx="2842119" cy="590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9"/>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Quantiles</a:t>
            </a:r>
            <a:endParaRPr>
              <a:solidFill>
                <a:schemeClr val="accent1"/>
              </a:solidFill>
            </a:endParaRPr>
          </a:p>
        </p:txBody>
      </p:sp>
      <p:sp>
        <p:nvSpPr>
          <p:cNvPr id="201" name="Google Shape;201;p29"/>
          <p:cNvSpPr txBox="1">
            <a:spLocks noGrp="1"/>
          </p:cNvSpPr>
          <p:nvPr>
            <p:ph type="body" idx="1"/>
          </p:nvPr>
        </p:nvSpPr>
        <p:spPr>
          <a:xfrm flipH="1">
            <a:off x="457200" y="1305775"/>
            <a:ext cx="8229600" cy="47658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Char char="●"/>
            </a:pPr>
            <a:r>
              <a:rPr lang="en" sz="2200" i="1">
                <a:solidFill>
                  <a:schemeClr val="accent1"/>
                </a:solidFill>
              </a:rPr>
              <a:t>A quantile α </a:t>
            </a:r>
            <a:r>
              <a:rPr lang="en" sz="2200"/>
              <a:t>is the values q</a:t>
            </a:r>
            <a:r>
              <a:rPr lang="en" sz="2200" baseline="-25000"/>
              <a:t>α</a:t>
            </a:r>
            <a:r>
              <a:rPr lang="en" sz="2200"/>
              <a:t> of X such that P(X≤q</a:t>
            </a:r>
            <a:r>
              <a:rPr lang="en" sz="2200" baseline="-25000"/>
              <a:t>α</a:t>
            </a:r>
            <a:r>
              <a:rPr lang="en" sz="2200"/>
              <a:t>) = </a:t>
            </a:r>
            <a:r>
              <a:rPr lang="en" sz="2200">
                <a:solidFill>
                  <a:srgbClr val="000000"/>
                </a:solidFill>
              </a:rPr>
              <a:t>α.</a:t>
            </a:r>
            <a:endParaRPr sz="2200"/>
          </a:p>
          <a:p>
            <a:pPr marL="457200" lvl="0" indent="-368300" algn="l" rtl="0">
              <a:lnSpc>
                <a:spcPct val="115000"/>
              </a:lnSpc>
              <a:spcBef>
                <a:spcPts val="0"/>
              </a:spcBef>
              <a:spcAft>
                <a:spcPts val="0"/>
              </a:spcAft>
              <a:buSzPts val="2200"/>
              <a:buChar char="●"/>
            </a:pPr>
            <a:r>
              <a:rPr lang="en" sz="2200"/>
              <a:t>Graphically, α is the area below the pdf to the left of q</a:t>
            </a:r>
            <a:r>
              <a:rPr lang="en" sz="2200" baseline="-25000"/>
              <a:t>α</a:t>
            </a:r>
            <a:r>
              <a:rPr lang="en" sz="2200"/>
              <a:t>.</a:t>
            </a:r>
            <a:endParaRPr sz="2200"/>
          </a:p>
        </p:txBody>
      </p:sp>
      <p:pic>
        <p:nvPicPr>
          <p:cNvPr id="202" name="Google Shape;202;p29"/>
          <p:cNvPicPr preferRelativeResize="0"/>
          <p:nvPr/>
        </p:nvPicPr>
        <p:blipFill>
          <a:blip r:embed="rId3">
            <a:alphaModFix/>
          </a:blip>
          <a:stretch>
            <a:fillRect/>
          </a:stretch>
        </p:blipFill>
        <p:spPr>
          <a:xfrm>
            <a:off x="914400" y="3054738"/>
            <a:ext cx="6934200" cy="3190875"/>
          </a:xfrm>
          <a:prstGeom prst="rect">
            <a:avLst/>
          </a:prstGeom>
          <a:noFill/>
          <a:ln>
            <a:noFill/>
          </a:ln>
        </p:spPr>
      </p:pic>
      <p:sp>
        <p:nvSpPr>
          <p:cNvPr id="203" name="Google Shape;203;p29"/>
          <p:cNvSpPr txBox="1"/>
          <p:nvPr/>
        </p:nvSpPr>
        <p:spPr>
          <a:xfrm>
            <a:off x="5102475" y="6071575"/>
            <a:ext cx="480600" cy="58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b="1">
                <a:solidFill>
                  <a:srgbClr val="1C4587"/>
                </a:solidFill>
              </a:rPr>
              <a:t>q</a:t>
            </a:r>
            <a:r>
              <a:rPr lang="en" sz="2200" b="1" baseline="-25000">
                <a:solidFill>
                  <a:srgbClr val="1C4587"/>
                </a:solidFill>
              </a:rPr>
              <a:t>α</a:t>
            </a:r>
            <a:endParaRPr b="1">
              <a:solidFill>
                <a:srgbClr val="1C4587"/>
              </a:solidFill>
            </a:endParaRPr>
          </a:p>
        </p:txBody>
      </p:sp>
      <p:sp>
        <p:nvSpPr>
          <p:cNvPr id="204" name="Google Shape;204;p29"/>
          <p:cNvSpPr txBox="1"/>
          <p:nvPr/>
        </p:nvSpPr>
        <p:spPr>
          <a:xfrm>
            <a:off x="3950675" y="4390088"/>
            <a:ext cx="401400" cy="520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b="1">
                <a:solidFill>
                  <a:srgbClr val="1C4587"/>
                </a:solidFill>
              </a:rPr>
              <a:t>α</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Finding quantiles</a:t>
            </a:r>
            <a:endParaRPr>
              <a:solidFill>
                <a:schemeClr val="accent1"/>
              </a:solidFill>
            </a:endParaRPr>
          </a:p>
        </p:txBody>
      </p:sp>
      <p:sp>
        <p:nvSpPr>
          <p:cNvPr id="210" name="Google Shape;210;p30"/>
          <p:cNvSpPr txBox="1">
            <a:spLocks noGrp="1"/>
          </p:cNvSpPr>
          <p:nvPr>
            <p:ph type="body" idx="1"/>
          </p:nvPr>
        </p:nvSpPr>
        <p:spPr>
          <a:xfrm flipH="1">
            <a:off x="457200" y="1305775"/>
            <a:ext cx="8229600" cy="136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lvl="0" indent="0" algn="l" rtl="0">
              <a:lnSpc>
                <a:spcPct val="115000"/>
              </a:lnSpc>
              <a:spcBef>
                <a:spcPts val="0"/>
              </a:spcBef>
              <a:spcAft>
                <a:spcPts val="0"/>
              </a:spcAft>
              <a:buNone/>
            </a:pPr>
            <a:endParaRPr sz="2000">
              <a:solidFill>
                <a:schemeClr val="accen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1"/>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Finding quantiles</a:t>
            </a:r>
            <a:endParaRPr>
              <a:solidFill>
                <a:schemeClr val="accent1"/>
              </a:solidFill>
            </a:endParaRPr>
          </a:p>
        </p:txBody>
      </p:sp>
      <p:sp>
        <p:nvSpPr>
          <p:cNvPr id="216" name="Google Shape;216;p31"/>
          <p:cNvSpPr txBox="1">
            <a:spLocks noGrp="1"/>
          </p:cNvSpPr>
          <p:nvPr>
            <p:ph type="body" idx="1"/>
          </p:nvPr>
        </p:nvSpPr>
        <p:spPr>
          <a:xfrm flipH="1">
            <a:off x="457200" y="1305775"/>
            <a:ext cx="8229600" cy="13674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lowest 3% of human body temperatures?</a:t>
            </a:r>
            <a:endParaRPr sz="2000">
              <a:solidFill>
                <a:schemeClr val="accent1"/>
              </a:solidFill>
            </a:endParaRPr>
          </a:p>
          <a:p>
            <a:pPr marL="0" lvl="0" indent="0" algn="l" rtl="0">
              <a:lnSpc>
                <a:spcPct val="115000"/>
              </a:lnSpc>
              <a:spcBef>
                <a:spcPts val="0"/>
              </a:spcBef>
              <a:spcAft>
                <a:spcPts val="0"/>
              </a:spcAft>
              <a:buNone/>
            </a:pPr>
            <a:endParaRPr sz="2000">
              <a:solidFill>
                <a:schemeClr val="accent1"/>
              </a:solidFill>
            </a:endParaRPr>
          </a:p>
        </p:txBody>
      </p:sp>
      <p:pic>
        <p:nvPicPr>
          <p:cNvPr id="217" name="Google Shape;217;p31"/>
          <p:cNvPicPr preferRelativeResize="0"/>
          <p:nvPr/>
        </p:nvPicPr>
        <p:blipFill rotWithShape="1">
          <a:blip r:embed="rId3">
            <a:alphaModFix/>
          </a:blip>
          <a:srcRect r="67013" b="53529"/>
          <a:stretch/>
        </p:blipFill>
        <p:spPr>
          <a:xfrm>
            <a:off x="379825" y="2513850"/>
            <a:ext cx="2765772" cy="1803101"/>
          </a:xfrm>
          <a:prstGeom prst="rect">
            <a:avLst/>
          </a:prstGeom>
          <a:noFill/>
          <a:ln>
            <a:noFill/>
          </a:ln>
        </p:spPr>
      </p:pic>
      <p:sp>
        <p:nvSpPr>
          <p:cNvPr id="219" name="Google Shape;219;p31"/>
          <p:cNvSpPr txBox="1">
            <a:spLocks noGrp="1"/>
          </p:cNvSpPr>
          <p:nvPr>
            <p:ph type="body" idx="1"/>
          </p:nvPr>
        </p:nvSpPr>
        <p:spPr>
          <a:xfrm flipH="1">
            <a:off x="457200" y="5992600"/>
            <a:ext cx="8229600" cy="778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400">
                <a:solidFill>
                  <a:schemeClr val="dk2"/>
                </a:solidFill>
              </a:rPr>
              <a:t>Mackowiak, Wasserman, and Levine (1992), A Critical Appraisal of 98.6 Degrees F, the Upper Limit of the Normal Body Temperature, and Other Legacies of Carl Reinhold August Wunderlick.</a:t>
            </a:r>
            <a:endParaRPr sz="1400">
              <a:solidFill>
                <a:schemeClr val="dk2"/>
              </a:solidFill>
            </a:endParaRPr>
          </a:p>
        </p:txBody>
      </p:sp>
      <p:pic>
        <p:nvPicPr>
          <p:cNvPr id="220" name="Google Shape;220;p31" descr="Z = \frac{X-\mu_X}{\sigma_X} \rightarrow \frac{q_{0.03}-98.2}{0.73} = -1.88"/>
          <p:cNvPicPr preferRelativeResize="0"/>
          <p:nvPr/>
        </p:nvPicPr>
        <p:blipFill>
          <a:blip r:embed="rId4">
            <a:alphaModFix/>
          </a:blip>
          <a:stretch>
            <a:fillRect/>
          </a:stretch>
        </p:blipFill>
        <p:spPr>
          <a:xfrm>
            <a:off x="3514725" y="4323975"/>
            <a:ext cx="4943475" cy="609600"/>
          </a:xfrm>
          <a:prstGeom prst="rect">
            <a:avLst/>
          </a:prstGeom>
          <a:noFill/>
          <a:ln>
            <a:noFill/>
          </a:ln>
        </p:spPr>
      </p:pic>
      <p:pic>
        <p:nvPicPr>
          <p:cNvPr id="221" name="Google Shape;221;p31" descr="P(X \leq q_{0.03}) = 0.03"/>
          <p:cNvPicPr preferRelativeResize="0"/>
          <p:nvPr/>
        </p:nvPicPr>
        <p:blipFill>
          <a:blip r:embed="rId5">
            <a:alphaModFix/>
          </a:blip>
          <a:stretch>
            <a:fillRect/>
          </a:stretch>
        </p:blipFill>
        <p:spPr>
          <a:xfrm>
            <a:off x="3515450" y="2786050"/>
            <a:ext cx="2628900" cy="238125"/>
          </a:xfrm>
          <a:prstGeom prst="rect">
            <a:avLst/>
          </a:prstGeom>
          <a:noFill/>
          <a:ln>
            <a:noFill/>
          </a:ln>
        </p:spPr>
      </p:pic>
      <p:sp>
        <p:nvSpPr>
          <p:cNvPr id="222" name="Google Shape;222;p31"/>
          <p:cNvSpPr txBox="1"/>
          <p:nvPr/>
        </p:nvSpPr>
        <p:spPr>
          <a:xfrm>
            <a:off x="3439250" y="3064550"/>
            <a:ext cx="5568600" cy="60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dirty="0"/>
              <a:t>From the table of Φ(z) or from Python we obtain</a:t>
            </a:r>
            <a:endParaRPr sz="2000" dirty="0"/>
          </a:p>
          <a:p>
            <a:pPr marL="0" lvl="0" indent="0" algn="l" rtl="0">
              <a:lnSpc>
                <a:spcPct val="115000"/>
              </a:lnSpc>
              <a:spcBef>
                <a:spcPts val="0"/>
              </a:spcBef>
              <a:spcAft>
                <a:spcPts val="0"/>
              </a:spcAft>
              <a:buNone/>
            </a:pPr>
            <a:r>
              <a:rPr lang="en" sz="2000" i="1" dirty="0"/>
              <a:t>P(Z≤</a:t>
            </a:r>
            <a:r>
              <a:rPr lang="en" sz="2000" i="1" dirty="0">
                <a:solidFill>
                  <a:srgbClr val="FF9900"/>
                </a:solidFill>
              </a:rPr>
              <a:t>-1.88</a:t>
            </a:r>
            <a:r>
              <a:rPr lang="en" sz="2000" i="1" dirty="0"/>
              <a:t>) = 0.03 </a:t>
            </a:r>
            <a:endParaRPr i="1" dirty="0"/>
          </a:p>
        </p:txBody>
      </p:sp>
      <p:pic>
        <p:nvPicPr>
          <p:cNvPr id="223" name="Google Shape;223;p31" descr="q_{0.03} = -1.88 \cdot 0.73 + 98.2 = 96.8"/>
          <p:cNvPicPr preferRelativeResize="0"/>
          <p:nvPr/>
        </p:nvPicPr>
        <p:blipFill>
          <a:blip r:embed="rId6">
            <a:alphaModFix/>
          </a:blip>
          <a:stretch>
            <a:fillRect/>
          </a:stretch>
        </p:blipFill>
        <p:spPr>
          <a:xfrm>
            <a:off x="3483688" y="5338800"/>
            <a:ext cx="4314825" cy="209550"/>
          </a:xfrm>
          <a:prstGeom prst="rect">
            <a:avLst/>
          </a:prstGeom>
          <a:noFill/>
          <a:ln>
            <a:noFill/>
          </a:ln>
        </p:spPr>
      </p:pic>
      <p:pic>
        <p:nvPicPr>
          <p:cNvPr id="5" name="Immagine 4">
            <a:extLst>
              <a:ext uri="{FF2B5EF4-FFF2-40B4-BE49-F238E27FC236}">
                <a16:creationId xmlns:a16="http://schemas.microsoft.com/office/drawing/2014/main" id="{0D798A61-1FE1-4264-B6B6-B1842A4A972D}"/>
              </a:ext>
            </a:extLst>
          </p:cNvPr>
          <p:cNvPicPr>
            <a:picLocks noChangeAspect="1"/>
          </p:cNvPicPr>
          <p:nvPr/>
        </p:nvPicPr>
        <p:blipFill rotWithShape="1">
          <a:blip r:embed="rId7"/>
          <a:srcRect l="19307" t="64695" r="68128" b="25534"/>
          <a:stretch/>
        </p:blipFill>
        <p:spPr>
          <a:xfrm>
            <a:off x="541537" y="4562282"/>
            <a:ext cx="2254337" cy="986068"/>
          </a:xfrm>
          <a:prstGeom prst="rect">
            <a:avLst/>
          </a:prstGeom>
        </p:spPr>
      </p:pic>
      <p:sp>
        <p:nvSpPr>
          <p:cNvPr id="6" name="CasellaDiTesto 5">
            <a:extLst>
              <a:ext uri="{FF2B5EF4-FFF2-40B4-BE49-F238E27FC236}">
                <a16:creationId xmlns:a16="http://schemas.microsoft.com/office/drawing/2014/main" id="{CF3DD458-90B5-40C3-A705-7D2F8AF91378}"/>
              </a:ext>
            </a:extLst>
          </p:cNvPr>
          <p:cNvSpPr txBox="1"/>
          <p:nvPr/>
        </p:nvSpPr>
        <p:spPr>
          <a:xfrm>
            <a:off x="541537" y="4371710"/>
            <a:ext cx="1289135" cy="307777"/>
          </a:xfrm>
          <a:prstGeom prst="rect">
            <a:avLst/>
          </a:prstGeom>
          <a:noFill/>
        </p:spPr>
        <p:txBody>
          <a:bodyPr wrap="none" rtlCol="0">
            <a:spAutoFit/>
          </a:bodyPr>
          <a:lstStyle/>
          <a:p>
            <a:r>
              <a:rPr lang="en-US" b="1" dirty="0"/>
              <a:t>From Python</a:t>
            </a:r>
            <a:endParaRPr lang="en-CH" b="1" dirty="0"/>
          </a:p>
        </p:txBody>
      </p:sp>
      <p:sp>
        <p:nvSpPr>
          <p:cNvPr id="7" name="Rettangolo 6">
            <a:extLst>
              <a:ext uri="{FF2B5EF4-FFF2-40B4-BE49-F238E27FC236}">
                <a16:creationId xmlns:a16="http://schemas.microsoft.com/office/drawing/2014/main" id="{3828E602-F5A1-40B0-9098-3A783E360F21}"/>
              </a:ext>
            </a:extLst>
          </p:cNvPr>
          <p:cNvSpPr/>
          <p:nvPr/>
        </p:nvSpPr>
        <p:spPr>
          <a:xfrm>
            <a:off x="457200" y="4323975"/>
            <a:ext cx="2490186" cy="122437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2"/>
          <p:cNvSpPr txBox="1">
            <a:spLocks noGrp="1"/>
          </p:cNvSpPr>
          <p:nvPr>
            <p:ph type="title"/>
          </p:nvPr>
        </p:nvSpPr>
        <p:spPr>
          <a:xfrm>
            <a:off x="457200" y="2345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The Z table</a:t>
            </a:r>
            <a:endParaRPr>
              <a:solidFill>
                <a:schemeClr val="accent1"/>
              </a:solidFill>
            </a:endParaRPr>
          </a:p>
        </p:txBody>
      </p:sp>
      <p:pic>
        <p:nvPicPr>
          <p:cNvPr id="229" name="Google Shape;229;p32"/>
          <p:cNvPicPr preferRelativeResize="0"/>
          <p:nvPr/>
        </p:nvPicPr>
        <p:blipFill>
          <a:blip r:embed="rId3">
            <a:alphaModFix/>
          </a:blip>
          <a:stretch>
            <a:fillRect/>
          </a:stretch>
        </p:blipFill>
        <p:spPr>
          <a:xfrm>
            <a:off x="457200" y="1377575"/>
            <a:ext cx="8229601" cy="4890049"/>
          </a:xfrm>
          <a:prstGeom prst="rect">
            <a:avLst/>
          </a:prstGeom>
          <a:noFill/>
          <a:ln>
            <a:noFill/>
          </a:ln>
        </p:spPr>
      </p:pic>
      <p:sp>
        <p:nvSpPr>
          <p:cNvPr id="230" name="Google Shape;230;p32"/>
          <p:cNvSpPr/>
          <p:nvPr/>
        </p:nvSpPr>
        <p:spPr>
          <a:xfrm>
            <a:off x="457200" y="5143500"/>
            <a:ext cx="8154900" cy="2637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2"/>
          <p:cNvSpPr/>
          <p:nvPr/>
        </p:nvSpPr>
        <p:spPr>
          <a:xfrm>
            <a:off x="1252900" y="1701300"/>
            <a:ext cx="685800" cy="45663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2"/>
          <p:cNvSpPr/>
          <p:nvPr/>
        </p:nvSpPr>
        <p:spPr>
          <a:xfrm>
            <a:off x="1266100" y="5156700"/>
            <a:ext cx="685800" cy="263700"/>
          </a:xfrm>
          <a:prstGeom prst="rect">
            <a:avLst/>
          </a:prstGeom>
          <a:solidFill>
            <a:srgbClr val="FF9900">
              <a:alpha val="22470"/>
            </a:srgbClr>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3"/>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238" name="Google Shape;238;p33"/>
          <p:cNvSpPr txBox="1">
            <a:spLocks noGrp="1"/>
          </p:cNvSpPr>
          <p:nvPr>
            <p:ph type="body" idx="1"/>
          </p:nvPr>
        </p:nvSpPr>
        <p:spPr>
          <a:xfrm flipH="1">
            <a:off x="457200" y="1305775"/>
            <a:ext cx="8229600" cy="2279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marL="0" lvl="0" indent="0" algn="l" rtl="0">
              <a:lnSpc>
                <a:spcPct val="115000"/>
              </a:lnSpc>
              <a:spcBef>
                <a:spcPts val="0"/>
              </a:spcBef>
              <a:spcAft>
                <a:spcPts val="0"/>
              </a:spcAft>
              <a:buNone/>
            </a:pPr>
            <a:endParaRPr sz="2000">
              <a:solidFill>
                <a:schemeClr val="dk2"/>
              </a:solidFill>
            </a:endParaRPr>
          </a:p>
          <a:p>
            <a:pPr marL="0" lvl="0" indent="0" algn="l" rtl="0">
              <a:lnSpc>
                <a:spcPct val="115000"/>
              </a:lnSpc>
              <a:spcBef>
                <a:spcPts val="0"/>
              </a:spcBef>
              <a:spcAft>
                <a:spcPts val="0"/>
              </a:spcAft>
              <a:buNone/>
            </a:pPr>
            <a:r>
              <a:rPr lang="en" sz="2000">
                <a:solidFill>
                  <a:schemeClr val="dk2"/>
                </a:solidFill>
              </a:rPr>
              <a:t>(a) 97.3</a:t>
            </a:r>
            <a:r>
              <a:rPr lang="en" sz="2000" baseline="30000">
                <a:solidFill>
                  <a:schemeClr val="dk2"/>
                </a:solidFill>
              </a:rPr>
              <a:t>o</a:t>
            </a:r>
            <a:r>
              <a:rPr lang="en" sz="2000">
                <a:solidFill>
                  <a:schemeClr val="dk2"/>
                </a:solidFill>
              </a:rPr>
              <a:t>F			(c) 99.4</a:t>
            </a:r>
            <a:r>
              <a:rPr lang="en" sz="2000" baseline="30000">
                <a:solidFill>
                  <a:schemeClr val="dk2"/>
                </a:solidFill>
              </a:rPr>
              <a:t>o</a:t>
            </a:r>
            <a:r>
              <a:rPr lang="en" sz="2000">
                <a:solidFill>
                  <a:schemeClr val="dk2"/>
                </a:solidFill>
              </a:rPr>
              <a:t>F</a:t>
            </a:r>
            <a:endParaRPr sz="2000">
              <a:solidFill>
                <a:schemeClr val="dk2"/>
              </a:solidFill>
            </a:endParaRPr>
          </a:p>
          <a:p>
            <a:pPr marL="0" lvl="0" indent="0" algn="l" rtl="0">
              <a:lnSpc>
                <a:spcPct val="115000"/>
              </a:lnSpc>
              <a:spcBef>
                <a:spcPts val="0"/>
              </a:spcBef>
              <a:spcAft>
                <a:spcPts val="0"/>
              </a:spcAft>
              <a:buNone/>
            </a:pPr>
            <a:r>
              <a:rPr lang="en" sz="2000">
                <a:solidFill>
                  <a:schemeClr val="dk2"/>
                </a:solidFill>
              </a:rPr>
              <a:t>(b) 99.1</a:t>
            </a:r>
            <a:r>
              <a:rPr lang="en" sz="2000" baseline="30000">
                <a:solidFill>
                  <a:schemeClr val="dk2"/>
                </a:solidFill>
              </a:rPr>
              <a:t>o</a:t>
            </a:r>
            <a:r>
              <a:rPr lang="en" sz="2000">
                <a:solidFill>
                  <a:schemeClr val="dk2"/>
                </a:solidFill>
              </a:rPr>
              <a:t>F			(d) 99.6</a:t>
            </a:r>
            <a:r>
              <a:rPr lang="en" sz="2000" baseline="30000">
                <a:solidFill>
                  <a:schemeClr val="dk2"/>
                </a:solidFill>
              </a:rPr>
              <a:t>o</a:t>
            </a:r>
            <a:r>
              <a:rPr lang="en" sz="2000">
                <a:solidFill>
                  <a:schemeClr val="dk2"/>
                </a:solidFill>
              </a:rPr>
              <a:t>F</a:t>
            </a:r>
            <a:endParaRPr sz="2000">
              <a:solidFill>
                <a:schemeClr val="accen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4"/>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
        <p:nvSpPr>
          <p:cNvPr id="244" name="Google Shape;244;p34"/>
          <p:cNvSpPr txBox="1">
            <a:spLocks noGrp="1"/>
          </p:cNvSpPr>
          <p:nvPr>
            <p:ph type="body" idx="1"/>
          </p:nvPr>
        </p:nvSpPr>
        <p:spPr>
          <a:xfrm flipH="1">
            <a:off x="457200" y="1305775"/>
            <a:ext cx="8229600" cy="228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Body temperatures of healthy humans are distributed nearly normally with mean 98.2</a:t>
            </a:r>
            <a:r>
              <a:rPr lang="en" sz="2000" baseline="30000">
                <a:solidFill>
                  <a:schemeClr val="accent1"/>
                </a:solidFill>
              </a:rPr>
              <a:t>o</a:t>
            </a:r>
            <a:r>
              <a:rPr lang="en" sz="2000">
                <a:solidFill>
                  <a:schemeClr val="accent1"/>
                </a:solidFill>
              </a:rPr>
              <a:t>F and standard deviation 0.73</a:t>
            </a:r>
            <a:r>
              <a:rPr lang="en" sz="2000" baseline="30000">
                <a:solidFill>
                  <a:schemeClr val="accent1"/>
                </a:solidFill>
              </a:rPr>
              <a:t>o</a:t>
            </a:r>
            <a:r>
              <a:rPr lang="en" sz="2000">
                <a:solidFill>
                  <a:schemeClr val="accent1"/>
                </a:solidFill>
              </a:rPr>
              <a:t>F. What is the cutoff for the highest 10% of human body temperatures?</a:t>
            </a:r>
            <a:endParaRPr sz="2000">
              <a:solidFill>
                <a:schemeClr val="dk2"/>
              </a:solidFill>
            </a:endParaRPr>
          </a:p>
          <a:p>
            <a:pPr marL="0" lvl="0" indent="0" algn="l" rtl="0">
              <a:lnSpc>
                <a:spcPct val="115000"/>
              </a:lnSpc>
              <a:spcBef>
                <a:spcPts val="0"/>
              </a:spcBef>
              <a:spcAft>
                <a:spcPts val="0"/>
              </a:spcAft>
              <a:buNone/>
            </a:pPr>
            <a:endParaRPr sz="2000">
              <a:solidFill>
                <a:schemeClr val="dk2"/>
              </a:solidFill>
            </a:endParaRPr>
          </a:p>
          <a:p>
            <a:pPr marL="0" lvl="0" indent="0" algn="l" rtl="0">
              <a:lnSpc>
                <a:spcPct val="115000"/>
              </a:lnSpc>
              <a:spcBef>
                <a:spcPts val="0"/>
              </a:spcBef>
              <a:spcAft>
                <a:spcPts val="0"/>
              </a:spcAft>
              <a:buNone/>
            </a:pPr>
            <a:r>
              <a:rPr lang="en" sz="2000">
                <a:solidFill>
                  <a:schemeClr val="dk2"/>
                </a:solidFill>
              </a:rPr>
              <a:t>(a) 97.3</a:t>
            </a:r>
            <a:r>
              <a:rPr lang="en" sz="2000" baseline="30000">
                <a:solidFill>
                  <a:schemeClr val="dk2"/>
                </a:solidFill>
              </a:rPr>
              <a:t>o</a:t>
            </a:r>
            <a:r>
              <a:rPr lang="en" sz="2000">
                <a:solidFill>
                  <a:schemeClr val="dk2"/>
                </a:solidFill>
              </a:rPr>
              <a:t>F			(c) 99.4</a:t>
            </a:r>
            <a:r>
              <a:rPr lang="en" sz="2000" baseline="30000">
                <a:solidFill>
                  <a:schemeClr val="dk2"/>
                </a:solidFill>
              </a:rPr>
              <a:t>o</a:t>
            </a:r>
            <a:r>
              <a:rPr lang="en" sz="2000">
                <a:solidFill>
                  <a:schemeClr val="dk2"/>
                </a:solidFill>
              </a:rPr>
              <a:t>F</a:t>
            </a:r>
            <a:endParaRPr sz="2000">
              <a:solidFill>
                <a:schemeClr val="dk2"/>
              </a:solidFill>
            </a:endParaRPr>
          </a:p>
          <a:p>
            <a:pPr marL="0" lvl="0" indent="0" algn="l" rtl="0">
              <a:lnSpc>
                <a:spcPct val="115000"/>
              </a:lnSpc>
              <a:spcBef>
                <a:spcPts val="0"/>
              </a:spcBef>
              <a:spcAft>
                <a:spcPts val="0"/>
              </a:spcAft>
              <a:buNone/>
            </a:pPr>
            <a:r>
              <a:rPr lang="en" sz="2000" i="1">
                <a:solidFill>
                  <a:srgbClr val="E69138"/>
                </a:solidFill>
              </a:rPr>
              <a:t>(b) 99.1</a:t>
            </a:r>
            <a:r>
              <a:rPr lang="en" sz="2000" i="1" baseline="30000">
                <a:solidFill>
                  <a:srgbClr val="E69138"/>
                </a:solidFill>
              </a:rPr>
              <a:t>o</a:t>
            </a:r>
            <a:r>
              <a:rPr lang="en" sz="2000" i="1">
                <a:solidFill>
                  <a:srgbClr val="E69138"/>
                </a:solidFill>
              </a:rPr>
              <a:t>F</a:t>
            </a:r>
            <a:r>
              <a:rPr lang="en" sz="2000">
                <a:solidFill>
                  <a:schemeClr val="dk2"/>
                </a:solidFill>
              </a:rPr>
              <a:t>			(d) 99.6</a:t>
            </a:r>
            <a:r>
              <a:rPr lang="en" sz="2000" baseline="30000">
                <a:solidFill>
                  <a:schemeClr val="dk2"/>
                </a:solidFill>
              </a:rPr>
              <a:t>o</a:t>
            </a:r>
            <a:r>
              <a:rPr lang="en" sz="2000">
                <a:solidFill>
                  <a:schemeClr val="dk2"/>
                </a:solidFill>
              </a:rPr>
              <a:t>F</a:t>
            </a:r>
            <a:endParaRPr sz="2000">
              <a:solidFill>
                <a:schemeClr val="accent1"/>
              </a:solidFill>
            </a:endParaRPr>
          </a:p>
        </p:txBody>
      </p:sp>
      <p:pic>
        <p:nvPicPr>
          <p:cNvPr id="245" name="Google Shape;245;p34"/>
          <p:cNvPicPr preferRelativeResize="0"/>
          <p:nvPr/>
        </p:nvPicPr>
        <p:blipFill rotWithShape="1">
          <a:blip r:embed="rId3">
            <a:alphaModFix/>
          </a:blip>
          <a:srcRect r="66564"/>
          <a:stretch/>
        </p:blipFill>
        <p:spPr>
          <a:xfrm>
            <a:off x="152400" y="3685400"/>
            <a:ext cx="2955421" cy="2041949"/>
          </a:xfrm>
          <a:prstGeom prst="rect">
            <a:avLst/>
          </a:prstGeom>
          <a:noFill/>
          <a:ln>
            <a:noFill/>
          </a:ln>
        </p:spPr>
      </p:pic>
      <p:pic>
        <p:nvPicPr>
          <p:cNvPr id="246" name="Google Shape;246;p34" descr="\begin{array}{l}&#10;P(X &gt; q_{0.9}) = 1-0.9 = 0.1\\&#10;P(Z\leq 1.28) = 0.9\\&#10;\frac{ q_{0.9} - 98.2}{0.73} = 1.28\\&#10;q_{0.9} = 1.28 \cdot 0.73 + 98.2 = 99.1&#10;\end{array}"/>
          <p:cNvPicPr preferRelativeResize="0"/>
          <p:nvPr/>
        </p:nvPicPr>
        <p:blipFill>
          <a:blip r:embed="rId4">
            <a:alphaModFix/>
          </a:blip>
          <a:stretch>
            <a:fillRect/>
          </a:stretch>
        </p:blipFill>
        <p:spPr>
          <a:xfrm>
            <a:off x="3521300" y="3969725"/>
            <a:ext cx="3933825" cy="1152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35"/>
          <p:cNvPicPr preferRelativeResize="0"/>
          <p:nvPr/>
        </p:nvPicPr>
        <p:blipFill>
          <a:blip r:embed="rId3">
            <a:alphaModFix/>
          </a:blip>
          <a:stretch>
            <a:fillRect/>
          </a:stretch>
        </p:blipFill>
        <p:spPr>
          <a:xfrm>
            <a:off x="505550" y="1141088"/>
            <a:ext cx="8229599" cy="5341438"/>
          </a:xfrm>
          <a:prstGeom prst="rect">
            <a:avLst/>
          </a:prstGeom>
          <a:noFill/>
          <a:ln>
            <a:noFill/>
          </a:ln>
        </p:spPr>
      </p:pic>
      <p:sp>
        <p:nvSpPr>
          <p:cNvPr id="252" name="Google Shape;252;p35"/>
          <p:cNvSpPr txBox="1">
            <a:spLocks noGrp="1"/>
          </p:cNvSpPr>
          <p:nvPr>
            <p:ph type="title"/>
          </p:nvPr>
        </p:nvSpPr>
        <p:spPr>
          <a:xfrm>
            <a:off x="457200" y="2345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The Z table</a:t>
            </a:r>
            <a:endParaRPr>
              <a:solidFill>
                <a:schemeClr val="accent1"/>
              </a:solidFill>
            </a:endParaRPr>
          </a:p>
          <a:p>
            <a:pPr marL="0" lvl="0" indent="0" algn="l" rtl="0">
              <a:spcBef>
                <a:spcPts val="0"/>
              </a:spcBef>
              <a:spcAft>
                <a:spcPts val="0"/>
              </a:spcAft>
              <a:buNone/>
            </a:pPr>
            <a:endParaRPr>
              <a:solidFill>
                <a:schemeClr val="accent1"/>
              </a:solidFill>
            </a:endParaRPr>
          </a:p>
        </p:txBody>
      </p:sp>
      <p:sp>
        <p:nvSpPr>
          <p:cNvPr id="253" name="Google Shape;253;p35"/>
          <p:cNvSpPr/>
          <p:nvPr/>
        </p:nvSpPr>
        <p:spPr>
          <a:xfrm>
            <a:off x="427150" y="4380025"/>
            <a:ext cx="8154900" cy="2637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5"/>
          <p:cNvSpPr/>
          <p:nvPr/>
        </p:nvSpPr>
        <p:spPr>
          <a:xfrm>
            <a:off x="7168650" y="1213350"/>
            <a:ext cx="685800" cy="52692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5"/>
          <p:cNvSpPr/>
          <p:nvPr/>
        </p:nvSpPr>
        <p:spPr>
          <a:xfrm>
            <a:off x="7168650" y="4380025"/>
            <a:ext cx="685800" cy="263700"/>
          </a:xfrm>
          <a:prstGeom prst="rect">
            <a:avLst/>
          </a:prstGeom>
          <a:solidFill>
            <a:srgbClr val="FF9900">
              <a:alpha val="22470"/>
            </a:srgbClr>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6"/>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68-95-99.7 Rule</a:t>
            </a:r>
            <a:endParaRPr>
              <a:solidFill>
                <a:schemeClr val="accent1"/>
              </a:solidFill>
            </a:endParaRPr>
          </a:p>
        </p:txBody>
      </p:sp>
      <p:sp>
        <p:nvSpPr>
          <p:cNvPr id="261" name="Google Shape;261;p36"/>
          <p:cNvSpPr txBox="1">
            <a:spLocks noGrp="1"/>
          </p:cNvSpPr>
          <p:nvPr>
            <p:ph type="body" idx="1"/>
          </p:nvPr>
        </p:nvSpPr>
        <p:spPr>
          <a:xfrm flipH="1">
            <a:off x="457200" y="1305775"/>
            <a:ext cx="8229600" cy="10353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a:t>Normally distributed data,</a:t>
            </a:r>
            <a:endParaRPr sz="1700"/>
          </a:p>
          <a:p>
            <a:pPr marL="457200" lvl="0" indent="-336550" algn="l" rtl="0">
              <a:lnSpc>
                <a:spcPct val="115000"/>
              </a:lnSpc>
              <a:spcBef>
                <a:spcPts val="0"/>
              </a:spcBef>
              <a:spcAft>
                <a:spcPts val="0"/>
              </a:spcAft>
              <a:buSzPts val="1700"/>
              <a:buChar char="●"/>
            </a:pPr>
            <a:r>
              <a:rPr lang="en" sz="1700"/>
              <a:t>about 68% falls within 1 SD of the mean,</a:t>
            </a:r>
            <a:endParaRPr sz="1700"/>
          </a:p>
          <a:p>
            <a:pPr marL="457200" lvl="0" indent="-336550" algn="l" rtl="0">
              <a:lnSpc>
                <a:spcPct val="115000"/>
              </a:lnSpc>
              <a:spcBef>
                <a:spcPts val="0"/>
              </a:spcBef>
              <a:spcAft>
                <a:spcPts val="0"/>
              </a:spcAft>
              <a:buSzPts val="1700"/>
              <a:buChar char="●"/>
            </a:pPr>
            <a:r>
              <a:rPr lang="en" sz="1700"/>
              <a:t>about 95% falls within 2 SD of the mean,</a:t>
            </a:r>
            <a:endParaRPr sz="1700"/>
          </a:p>
          <a:p>
            <a:pPr marL="457200" lvl="0" indent="-336550" algn="l" rtl="0">
              <a:lnSpc>
                <a:spcPct val="115000"/>
              </a:lnSpc>
              <a:spcBef>
                <a:spcPts val="0"/>
              </a:spcBef>
              <a:spcAft>
                <a:spcPts val="0"/>
              </a:spcAft>
              <a:buSzPts val="1700"/>
              <a:buChar char="●"/>
            </a:pPr>
            <a:r>
              <a:rPr lang="en" sz="1700"/>
              <a:t>about 99.7% falls within 3 SD of the mean.</a:t>
            </a:r>
            <a:endParaRPr sz="1700"/>
          </a:p>
          <a:p>
            <a:pPr marL="0" lvl="0" indent="0" algn="l" rtl="0">
              <a:lnSpc>
                <a:spcPct val="115000"/>
              </a:lnSpc>
              <a:spcBef>
                <a:spcPts val="0"/>
              </a:spcBef>
              <a:spcAft>
                <a:spcPts val="0"/>
              </a:spcAft>
              <a:buNone/>
            </a:pPr>
            <a:r>
              <a:rPr lang="en" sz="1700"/>
              <a:t>It is possible for observations to fall 4, 5, or more standard deviations away from the mean, but these occurrences are very rare if the data are normal.</a:t>
            </a:r>
            <a:endParaRPr sz="1700"/>
          </a:p>
        </p:txBody>
      </p:sp>
      <p:pic>
        <p:nvPicPr>
          <p:cNvPr id="262" name="Google Shape;262;p36"/>
          <p:cNvPicPr preferRelativeResize="0"/>
          <p:nvPr/>
        </p:nvPicPr>
        <p:blipFill>
          <a:blip r:embed="rId3">
            <a:alphaModFix/>
          </a:blip>
          <a:stretch>
            <a:fillRect/>
          </a:stretch>
        </p:blipFill>
        <p:spPr>
          <a:xfrm>
            <a:off x="1308249" y="3201549"/>
            <a:ext cx="6069974" cy="3030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Uniform Distribution</a:t>
            </a:r>
            <a:endParaRPr>
              <a:solidFill>
                <a:schemeClr val="accent1"/>
              </a:solidFill>
            </a:endParaRPr>
          </a:p>
        </p:txBody>
      </p:sp>
      <p:sp>
        <p:nvSpPr>
          <p:cNvPr id="38" name="Google Shape;38;p10"/>
          <p:cNvSpPr txBox="1">
            <a:spLocks noGrp="1"/>
          </p:cNvSpPr>
          <p:nvPr>
            <p:ph type="body" idx="1"/>
          </p:nvPr>
        </p:nvSpPr>
        <p:spPr>
          <a:xfrm flipH="1">
            <a:off x="457200" y="1305775"/>
            <a:ext cx="8229600" cy="2047200"/>
          </a:xfrm>
          <a:prstGeom prst="rect">
            <a:avLst/>
          </a:prstGeom>
        </p:spPr>
        <p:txBody>
          <a:bodyPr spcFirstLastPara="1" wrap="square" lIns="91425" tIns="91425" rIns="91425" bIns="91425" anchor="t" anchorCtr="0">
            <a:noAutofit/>
          </a:bodyPr>
          <a:lstStyle/>
          <a:p>
            <a:pPr marL="457200" lvl="0" indent="-374650" algn="l" rtl="0">
              <a:spcBef>
                <a:spcPts val="600"/>
              </a:spcBef>
              <a:spcAft>
                <a:spcPts val="0"/>
              </a:spcAft>
              <a:buSzPts val="2300"/>
              <a:buChar char="●"/>
            </a:pPr>
            <a:r>
              <a:rPr lang="en" sz="2300">
                <a:solidFill>
                  <a:srgbClr val="000000"/>
                </a:solidFill>
              </a:rPr>
              <a:t>The pdf is constant over the interval [a,b]:</a:t>
            </a:r>
            <a:br>
              <a:rPr lang="en" sz="2300">
                <a:solidFill>
                  <a:srgbClr val="000000"/>
                </a:solidFill>
              </a:rPr>
            </a:br>
            <a:br>
              <a:rPr lang="en" sz="2300">
                <a:solidFill>
                  <a:srgbClr val="000000"/>
                </a:solidFill>
              </a:rPr>
            </a:br>
            <a:endParaRPr sz="2300">
              <a:solidFill>
                <a:srgbClr val="000000"/>
              </a:solidFill>
            </a:endParaRPr>
          </a:p>
          <a:p>
            <a:pPr marL="0" lvl="0" indent="0" algn="l" rtl="0">
              <a:spcBef>
                <a:spcPts val="600"/>
              </a:spcBef>
              <a:spcAft>
                <a:spcPts val="0"/>
              </a:spcAft>
              <a:buNone/>
            </a:pPr>
            <a:endParaRPr sz="2300">
              <a:solidFill>
                <a:srgbClr val="000000"/>
              </a:solidFill>
            </a:endParaRPr>
          </a:p>
          <a:p>
            <a:pPr marL="457200" lvl="0" indent="-374650" algn="l" rtl="0">
              <a:spcBef>
                <a:spcPts val="600"/>
              </a:spcBef>
              <a:spcAft>
                <a:spcPts val="0"/>
              </a:spcAft>
              <a:buSzPts val="2300"/>
              <a:buChar char="●"/>
            </a:pPr>
            <a:r>
              <a:rPr lang="en" sz="2300">
                <a:solidFill>
                  <a:srgbClr val="000000"/>
                </a:solidFill>
              </a:rPr>
              <a:t>CDF: </a:t>
            </a:r>
            <a:br>
              <a:rPr lang="en" sz="2300">
                <a:solidFill>
                  <a:srgbClr val="000000"/>
                </a:solidFill>
              </a:rPr>
            </a:br>
            <a:br>
              <a:rPr lang="en" sz="2300">
                <a:solidFill>
                  <a:srgbClr val="000000"/>
                </a:solidFill>
              </a:rPr>
            </a:br>
            <a:br>
              <a:rPr lang="en" sz="2300">
                <a:solidFill>
                  <a:srgbClr val="000000"/>
                </a:solidFill>
              </a:rPr>
            </a:br>
            <a:endParaRPr sz="2300">
              <a:solidFill>
                <a:srgbClr val="000000"/>
              </a:solidFill>
            </a:endParaRPr>
          </a:p>
          <a:p>
            <a:pPr marL="457200" lvl="0" indent="-374650" algn="l" rtl="0">
              <a:spcBef>
                <a:spcPts val="0"/>
              </a:spcBef>
              <a:spcAft>
                <a:spcPts val="0"/>
              </a:spcAft>
              <a:buSzPts val="2300"/>
              <a:buChar char="●"/>
            </a:pPr>
            <a:r>
              <a:rPr lang="en" sz="2300">
                <a:solidFill>
                  <a:srgbClr val="000000"/>
                </a:solidFill>
              </a:rPr>
              <a:t>Mean and variance</a:t>
            </a:r>
            <a:endParaRPr sz="2300">
              <a:solidFill>
                <a:srgbClr val="000000"/>
              </a:solidFill>
            </a:endParaRPr>
          </a:p>
          <a:p>
            <a:pPr marL="457200" lvl="0" indent="0" algn="l" rtl="0">
              <a:spcBef>
                <a:spcPts val="600"/>
              </a:spcBef>
              <a:spcAft>
                <a:spcPts val="0"/>
              </a:spcAft>
              <a:buNone/>
            </a:pPr>
            <a:r>
              <a:rPr lang="en" sz="2300">
                <a:solidFill>
                  <a:srgbClr val="000000"/>
                </a:solidFill>
              </a:rPr>
              <a:t> </a:t>
            </a:r>
            <a:endParaRPr sz="2300" i="1">
              <a:solidFill>
                <a:srgbClr val="000000"/>
              </a:solidFill>
            </a:endParaRPr>
          </a:p>
        </p:txBody>
      </p:sp>
      <p:cxnSp>
        <p:nvCxnSpPr>
          <p:cNvPr id="39" name="Google Shape;39;p10"/>
          <p:cNvCxnSpPr/>
          <p:nvPr/>
        </p:nvCxnSpPr>
        <p:spPr>
          <a:xfrm>
            <a:off x="6222825" y="3059050"/>
            <a:ext cx="2843700" cy="29400"/>
          </a:xfrm>
          <a:prstGeom prst="straightConnector1">
            <a:avLst/>
          </a:prstGeom>
          <a:noFill/>
          <a:ln w="9525" cap="flat" cmpd="sng">
            <a:solidFill>
              <a:srgbClr val="666666"/>
            </a:solidFill>
            <a:prstDash val="solid"/>
            <a:round/>
            <a:headEnd type="none" w="med" len="med"/>
            <a:tailEnd type="triangle" w="med" len="med"/>
          </a:ln>
        </p:spPr>
      </p:cxnSp>
      <p:cxnSp>
        <p:nvCxnSpPr>
          <p:cNvPr id="40" name="Google Shape;40;p10"/>
          <p:cNvCxnSpPr/>
          <p:nvPr/>
        </p:nvCxnSpPr>
        <p:spPr>
          <a:xfrm rot="10800000" flipH="1">
            <a:off x="6242500" y="1963750"/>
            <a:ext cx="19200" cy="1095300"/>
          </a:xfrm>
          <a:prstGeom prst="straightConnector1">
            <a:avLst/>
          </a:prstGeom>
          <a:noFill/>
          <a:ln w="9525" cap="flat" cmpd="sng">
            <a:solidFill>
              <a:srgbClr val="666666"/>
            </a:solidFill>
            <a:prstDash val="solid"/>
            <a:round/>
            <a:headEnd type="none" w="med" len="med"/>
            <a:tailEnd type="triangle" w="med" len="med"/>
          </a:ln>
        </p:spPr>
      </p:cxnSp>
      <p:sp>
        <p:nvSpPr>
          <p:cNvPr id="41" name="Google Shape;41;p10"/>
          <p:cNvSpPr txBox="1"/>
          <p:nvPr/>
        </p:nvSpPr>
        <p:spPr>
          <a:xfrm>
            <a:off x="6941100" y="3049425"/>
            <a:ext cx="275400" cy="3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a:t>
            </a:r>
            <a:endParaRPr/>
          </a:p>
        </p:txBody>
      </p:sp>
      <p:sp>
        <p:nvSpPr>
          <p:cNvPr id="42" name="Google Shape;42;p10"/>
          <p:cNvSpPr txBox="1"/>
          <p:nvPr/>
        </p:nvSpPr>
        <p:spPr>
          <a:xfrm>
            <a:off x="8084100" y="3125625"/>
            <a:ext cx="275400" cy="3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b</a:t>
            </a:r>
            <a:endParaRPr/>
          </a:p>
        </p:txBody>
      </p:sp>
      <p:cxnSp>
        <p:nvCxnSpPr>
          <p:cNvPr id="43" name="Google Shape;43;p10"/>
          <p:cNvCxnSpPr>
            <a:stCxn id="41" idx="0"/>
            <a:endCxn id="41" idx="0"/>
          </p:cNvCxnSpPr>
          <p:nvPr/>
        </p:nvCxnSpPr>
        <p:spPr>
          <a:xfrm>
            <a:off x="7078800" y="3049425"/>
            <a:ext cx="0" cy="0"/>
          </a:xfrm>
          <a:prstGeom prst="straightConnector1">
            <a:avLst/>
          </a:prstGeom>
          <a:noFill/>
          <a:ln w="9525" cap="flat" cmpd="sng">
            <a:solidFill>
              <a:srgbClr val="666666"/>
            </a:solidFill>
            <a:prstDash val="solid"/>
            <a:round/>
            <a:headEnd type="none" w="med" len="med"/>
            <a:tailEnd type="none" w="med" len="med"/>
          </a:ln>
        </p:spPr>
      </p:cxnSp>
      <p:cxnSp>
        <p:nvCxnSpPr>
          <p:cNvPr id="44" name="Google Shape;44;p10"/>
          <p:cNvCxnSpPr/>
          <p:nvPr/>
        </p:nvCxnSpPr>
        <p:spPr>
          <a:xfrm rot="10800000">
            <a:off x="7108350" y="2439075"/>
            <a:ext cx="0" cy="686100"/>
          </a:xfrm>
          <a:prstGeom prst="straightConnector1">
            <a:avLst/>
          </a:prstGeom>
          <a:noFill/>
          <a:ln w="9525" cap="flat" cmpd="sng">
            <a:solidFill>
              <a:srgbClr val="666666"/>
            </a:solidFill>
            <a:prstDash val="solid"/>
            <a:round/>
            <a:headEnd type="none" w="med" len="med"/>
            <a:tailEnd type="none" w="med" len="med"/>
          </a:ln>
        </p:spPr>
      </p:cxnSp>
      <p:cxnSp>
        <p:nvCxnSpPr>
          <p:cNvPr id="45" name="Google Shape;45;p10"/>
          <p:cNvCxnSpPr/>
          <p:nvPr/>
        </p:nvCxnSpPr>
        <p:spPr>
          <a:xfrm rot="10800000">
            <a:off x="8251350" y="2948175"/>
            <a:ext cx="0" cy="177000"/>
          </a:xfrm>
          <a:prstGeom prst="straightConnector1">
            <a:avLst/>
          </a:prstGeom>
          <a:noFill/>
          <a:ln w="9525" cap="flat" cmpd="sng">
            <a:solidFill>
              <a:srgbClr val="666666"/>
            </a:solidFill>
            <a:prstDash val="solid"/>
            <a:round/>
            <a:headEnd type="none" w="med" len="med"/>
            <a:tailEnd type="none" w="med" len="med"/>
          </a:ln>
        </p:spPr>
      </p:cxnSp>
      <p:cxnSp>
        <p:nvCxnSpPr>
          <p:cNvPr id="46" name="Google Shape;46;p10"/>
          <p:cNvCxnSpPr/>
          <p:nvPr/>
        </p:nvCxnSpPr>
        <p:spPr>
          <a:xfrm rot="10800000">
            <a:off x="6262300" y="2439175"/>
            <a:ext cx="855900" cy="0"/>
          </a:xfrm>
          <a:prstGeom prst="straightConnector1">
            <a:avLst/>
          </a:prstGeom>
          <a:noFill/>
          <a:ln w="9525" cap="flat" cmpd="sng">
            <a:solidFill>
              <a:srgbClr val="666666"/>
            </a:solidFill>
            <a:prstDash val="dot"/>
            <a:round/>
            <a:headEnd type="none" w="med" len="med"/>
            <a:tailEnd type="none" w="med" len="med"/>
          </a:ln>
        </p:spPr>
      </p:cxnSp>
      <p:sp>
        <p:nvSpPr>
          <p:cNvPr id="47" name="Google Shape;47;p10"/>
          <p:cNvSpPr txBox="1"/>
          <p:nvPr/>
        </p:nvSpPr>
        <p:spPr>
          <a:xfrm>
            <a:off x="5493300" y="2211225"/>
            <a:ext cx="729600" cy="3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1/(b-a)</a:t>
            </a:r>
            <a:endParaRPr/>
          </a:p>
        </p:txBody>
      </p:sp>
      <p:cxnSp>
        <p:nvCxnSpPr>
          <p:cNvPr id="48" name="Google Shape;48;p10"/>
          <p:cNvCxnSpPr/>
          <p:nvPr/>
        </p:nvCxnSpPr>
        <p:spPr>
          <a:xfrm rot="10800000" flipH="1">
            <a:off x="7107936" y="2438275"/>
            <a:ext cx="1161300" cy="900"/>
          </a:xfrm>
          <a:prstGeom prst="straightConnector1">
            <a:avLst/>
          </a:prstGeom>
          <a:noFill/>
          <a:ln w="28575" cap="flat" cmpd="sng">
            <a:solidFill>
              <a:srgbClr val="073763"/>
            </a:solidFill>
            <a:prstDash val="solid"/>
            <a:round/>
            <a:headEnd type="none" w="med" len="med"/>
            <a:tailEnd type="none" w="med" len="med"/>
          </a:ln>
        </p:spPr>
      </p:cxnSp>
      <p:cxnSp>
        <p:nvCxnSpPr>
          <p:cNvPr id="49" name="Google Shape;49;p10"/>
          <p:cNvCxnSpPr/>
          <p:nvPr/>
        </p:nvCxnSpPr>
        <p:spPr>
          <a:xfrm rot="10800000" flipH="1">
            <a:off x="8251350" y="2425275"/>
            <a:ext cx="9000" cy="699900"/>
          </a:xfrm>
          <a:prstGeom prst="straightConnector1">
            <a:avLst/>
          </a:prstGeom>
          <a:noFill/>
          <a:ln w="9525" cap="flat" cmpd="sng">
            <a:solidFill>
              <a:srgbClr val="666666"/>
            </a:solidFill>
            <a:prstDash val="solid"/>
            <a:round/>
            <a:headEnd type="none" w="med" len="med"/>
            <a:tailEnd type="none" w="med" len="med"/>
          </a:ln>
        </p:spPr>
      </p:cxnSp>
      <p:pic>
        <p:nvPicPr>
          <p:cNvPr id="50" name="Google Shape;50;p10" descr="f(x) = \left\{  &#10;\begin{array}{ll}&#10;\frac{1}{b-a} &amp; a\leq x \leq b\\&#10;0&amp; otherwise&#10;\end{array} \right. "/>
          <p:cNvPicPr preferRelativeResize="0"/>
          <p:nvPr/>
        </p:nvPicPr>
        <p:blipFill>
          <a:blip r:embed="rId3">
            <a:alphaModFix/>
          </a:blip>
          <a:stretch>
            <a:fillRect/>
          </a:stretch>
        </p:blipFill>
        <p:spPr>
          <a:xfrm>
            <a:off x="1614488" y="2081375"/>
            <a:ext cx="3638550" cy="609600"/>
          </a:xfrm>
          <a:prstGeom prst="rect">
            <a:avLst/>
          </a:prstGeom>
          <a:noFill/>
          <a:ln>
            <a:noFill/>
          </a:ln>
        </p:spPr>
      </p:pic>
      <p:pic>
        <p:nvPicPr>
          <p:cNvPr id="51" name="Google Shape;51;p10" descr="\begin{array}{l} &#10;\mu_X = \frac{a+b}{2}\\&#10;\sigma^2 = \frac{(b-a)^2}{12}&#10;\end{array}"/>
          <p:cNvPicPr preferRelativeResize="0"/>
          <p:nvPr/>
        </p:nvPicPr>
        <p:blipFill>
          <a:blip r:embed="rId4">
            <a:alphaModFix/>
          </a:blip>
          <a:stretch>
            <a:fillRect/>
          </a:stretch>
        </p:blipFill>
        <p:spPr>
          <a:xfrm>
            <a:off x="1545975" y="5081950"/>
            <a:ext cx="1628775" cy="781050"/>
          </a:xfrm>
          <a:prstGeom prst="rect">
            <a:avLst/>
          </a:prstGeom>
          <a:noFill/>
          <a:ln>
            <a:noFill/>
          </a:ln>
        </p:spPr>
      </p:pic>
      <p:cxnSp>
        <p:nvCxnSpPr>
          <p:cNvPr id="52" name="Google Shape;52;p10"/>
          <p:cNvCxnSpPr/>
          <p:nvPr/>
        </p:nvCxnSpPr>
        <p:spPr>
          <a:xfrm>
            <a:off x="6222825" y="4506850"/>
            <a:ext cx="2843700" cy="29400"/>
          </a:xfrm>
          <a:prstGeom prst="straightConnector1">
            <a:avLst/>
          </a:prstGeom>
          <a:noFill/>
          <a:ln w="9525" cap="flat" cmpd="sng">
            <a:solidFill>
              <a:srgbClr val="666666"/>
            </a:solidFill>
            <a:prstDash val="solid"/>
            <a:round/>
            <a:headEnd type="none" w="med" len="med"/>
            <a:tailEnd type="triangle" w="med" len="med"/>
          </a:ln>
        </p:spPr>
      </p:cxnSp>
      <p:cxnSp>
        <p:nvCxnSpPr>
          <p:cNvPr id="53" name="Google Shape;53;p10"/>
          <p:cNvCxnSpPr/>
          <p:nvPr/>
        </p:nvCxnSpPr>
        <p:spPr>
          <a:xfrm rot="10800000" flipH="1">
            <a:off x="6242500" y="3411550"/>
            <a:ext cx="19200" cy="1095300"/>
          </a:xfrm>
          <a:prstGeom prst="straightConnector1">
            <a:avLst/>
          </a:prstGeom>
          <a:noFill/>
          <a:ln w="9525" cap="flat" cmpd="sng">
            <a:solidFill>
              <a:srgbClr val="666666"/>
            </a:solidFill>
            <a:prstDash val="solid"/>
            <a:round/>
            <a:headEnd type="none" w="med" len="med"/>
            <a:tailEnd type="triangle" w="med" len="med"/>
          </a:ln>
        </p:spPr>
      </p:cxnSp>
      <p:sp>
        <p:nvSpPr>
          <p:cNvPr id="54" name="Google Shape;54;p10"/>
          <p:cNvSpPr txBox="1"/>
          <p:nvPr/>
        </p:nvSpPr>
        <p:spPr>
          <a:xfrm>
            <a:off x="6941100" y="4497225"/>
            <a:ext cx="275400" cy="3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a</a:t>
            </a:r>
            <a:endParaRPr/>
          </a:p>
        </p:txBody>
      </p:sp>
      <p:sp>
        <p:nvSpPr>
          <p:cNvPr id="55" name="Google Shape;55;p10"/>
          <p:cNvSpPr txBox="1"/>
          <p:nvPr/>
        </p:nvSpPr>
        <p:spPr>
          <a:xfrm>
            <a:off x="8084100" y="4573425"/>
            <a:ext cx="275400" cy="3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b</a:t>
            </a:r>
            <a:endParaRPr/>
          </a:p>
        </p:txBody>
      </p:sp>
      <p:cxnSp>
        <p:nvCxnSpPr>
          <p:cNvPr id="56" name="Google Shape;56;p10"/>
          <p:cNvCxnSpPr>
            <a:stCxn id="54" idx="0"/>
            <a:endCxn id="54" idx="0"/>
          </p:cNvCxnSpPr>
          <p:nvPr/>
        </p:nvCxnSpPr>
        <p:spPr>
          <a:xfrm>
            <a:off x="7078800" y="4497225"/>
            <a:ext cx="0" cy="0"/>
          </a:xfrm>
          <a:prstGeom prst="straightConnector1">
            <a:avLst/>
          </a:prstGeom>
          <a:noFill/>
          <a:ln w="9525" cap="flat" cmpd="sng">
            <a:solidFill>
              <a:srgbClr val="666666"/>
            </a:solidFill>
            <a:prstDash val="solid"/>
            <a:round/>
            <a:headEnd type="none" w="med" len="med"/>
            <a:tailEnd type="none" w="med" len="med"/>
          </a:ln>
        </p:spPr>
      </p:cxnSp>
      <p:cxnSp>
        <p:nvCxnSpPr>
          <p:cNvPr id="57" name="Google Shape;57;p10"/>
          <p:cNvCxnSpPr/>
          <p:nvPr/>
        </p:nvCxnSpPr>
        <p:spPr>
          <a:xfrm rot="10800000">
            <a:off x="8251350" y="4395975"/>
            <a:ext cx="0" cy="177000"/>
          </a:xfrm>
          <a:prstGeom prst="straightConnector1">
            <a:avLst/>
          </a:prstGeom>
          <a:noFill/>
          <a:ln w="9525" cap="flat" cmpd="sng">
            <a:solidFill>
              <a:srgbClr val="666666"/>
            </a:solidFill>
            <a:prstDash val="solid"/>
            <a:round/>
            <a:headEnd type="none" w="med" len="med"/>
            <a:tailEnd type="none" w="med" len="med"/>
          </a:ln>
        </p:spPr>
      </p:cxnSp>
      <p:cxnSp>
        <p:nvCxnSpPr>
          <p:cNvPr id="58" name="Google Shape;58;p10"/>
          <p:cNvCxnSpPr/>
          <p:nvPr/>
        </p:nvCxnSpPr>
        <p:spPr>
          <a:xfrm rot="10800000">
            <a:off x="6262175" y="3734600"/>
            <a:ext cx="1993800" cy="3600"/>
          </a:xfrm>
          <a:prstGeom prst="straightConnector1">
            <a:avLst/>
          </a:prstGeom>
          <a:noFill/>
          <a:ln w="9525" cap="flat" cmpd="sng">
            <a:solidFill>
              <a:srgbClr val="666666"/>
            </a:solidFill>
            <a:prstDash val="dot"/>
            <a:round/>
            <a:headEnd type="none" w="med" len="med"/>
            <a:tailEnd type="none" w="med" len="med"/>
          </a:ln>
        </p:spPr>
      </p:cxnSp>
      <p:sp>
        <p:nvSpPr>
          <p:cNvPr id="59" name="Google Shape;59;p10"/>
          <p:cNvSpPr txBox="1"/>
          <p:nvPr/>
        </p:nvSpPr>
        <p:spPr>
          <a:xfrm>
            <a:off x="5868875" y="3659025"/>
            <a:ext cx="354000" cy="3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1</a:t>
            </a:r>
            <a:endParaRPr/>
          </a:p>
        </p:txBody>
      </p:sp>
      <p:cxnSp>
        <p:nvCxnSpPr>
          <p:cNvPr id="60" name="Google Shape;60;p10"/>
          <p:cNvCxnSpPr/>
          <p:nvPr/>
        </p:nvCxnSpPr>
        <p:spPr>
          <a:xfrm rot="10800000" flipH="1">
            <a:off x="7082200" y="3732275"/>
            <a:ext cx="1173900" cy="765000"/>
          </a:xfrm>
          <a:prstGeom prst="straightConnector1">
            <a:avLst/>
          </a:prstGeom>
          <a:noFill/>
          <a:ln w="28575" cap="flat" cmpd="sng">
            <a:solidFill>
              <a:srgbClr val="073763"/>
            </a:solidFill>
            <a:prstDash val="solid"/>
            <a:round/>
            <a:headEnd type="none" w="med" len="med"/>
            <a:tailEnd type="none" w="med" len="med"/>
          </a:ln>
        </p:spPr>
      </p:cxnSp>
      <p:cxnSp>
        <p:nvCxnSpPr>
          <p:cNvPr id="61" name="Google Shape;61;p10"/>
          <p:cNvCxnSpPr/>
          <p:nvPr/>
        </p:nvCxnSpPr>
        <p:spPr>
          <a:xfrm rot="10800000">
            <a:off x="8242650" y="3732375"/>
            <a:ext cx="8700" cy="840600"/>
          </a:xfrm>
          <a:prstGeom prst="straightConnector1">
            <a:avLst/>
          </a:prstGeom>
          <a:noFill/>
          <a:ln w="9525" cap="flat" cmpd="sng">
            <a:solidFill>
              <a:srgbClr val="666666"/>
            </a:solidFill>
            <a:prstDash val="solid"/>
            <a:round/>
            <a:headEnd type="none" w="med" len="med"/>
            <a:tailEnd type="none" w="med" len="med"/>
          </a:ln>
        </p:spPr>
      </p:cxnSp>
      <p:sp>
        <p:nvSpPr>
          <p:cNvPr id="62" name="Google Shape;62;p10"/>
          <p:cNvSpPr txBox="1"/>
          <p:nvPr/>
        </p:nvSpPr>
        <p:spPr>
          <a:xfrm>
            <a:off x="5697325" y="1906425"/>
            <a:ext cx="525600" cy="3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f(x)</a:t>
            </a:r>
            <a:endParaRPr/>
          </a:p>
        </p:txBody>
      </p:sp>
      <p:sp>
        <p:nvSpPr>
          <p:cNvPr id="63" name="Google Shape;63;p10"/>
          <p:cNvSpPr txBox="1"/>
          <p:nvPr/>
        </p:nvSpPr>
        <p:spPr>
          <a:xfrm>
            <a:off x="5697425" y="3278025"/>
            <a:ext cx="525600" cy="30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F(x)</a:t>
            </a:r>
            <a:endParaRPr/>
          </a:p>
        </p:txBody>
      </p:sp>
      <p:cxnSp>
        <p:nvCxnSpPr>
          <p:cNvPr id="64" name="Google Shape;64;p10"/>
          <p:cNvCxnSpPr/>
          <p:nvPr/>
        </p:nvCxnSpPr>
        <p:spPr>
          <a:xfrm rot="10800000">
            <a:off x="8242775" y="3732200"/>
            <a:ext cx="851400" cy="6000"/>
          </a:xfrm>
          <a:prstGeom prst="straightConnector1">
            <a:avLst/>
          </a:prstGeom>
          <a:noFill/>
          <a:ln w="28575" cap="flat" cmpd="sng">
            <a:solidFill>
              <a:srgbClr val="073763"/>
            </a:solidFill>
            <a:prstDash val="solid"/>
            <a:round/>
            <a:headEnd type="none" w="med" len="med"/>
            <a:tailEnd type="none" w="med" len="med"/>
          </a:ln>
        </p:spPr>
      </p:cxnSp>
      <p:cxnSp>
        <p:nvCxnSpPr>
          <p:cNvPr id="65" name="Google Shape;65;p10"/>
          <p:cNvCxnSpPr/>
          <p:nvPr/>
        </p:nvCxnSpPr>
        <p:spPr>
          <a:xfrm rot="10800000">
            <a:off x="6261575" y="4494200"/>
            <a:ext cx="851400" cy="6000"/>
          </a:xfrm>
          <a:prstGeom prst="straightConnector1">
            <a:avLst/>
          </a:prstGeom>
          <a:noFill/>
          <a:ln w="28575" cap="flat" cmpd="sng">
            <a:solidFill>
              <a:srgbClr val="073763"/>
            </a:solidFill>
            <a:prstDash val="solid"/>
            <a:round/>
            <a:headEnd type="none" w="med" len="med"/>
            <a:tailEnd type="none" w="med" len="med"/>
          </a:ln>
        </p:spPr>
      </p:cxnSp>
      <p:pic>
        <p:nvPicPr>
          <p:cNvPr id="66" name="Google Shape;66;p10" descr="F(x) =\left\{ \begin{array}{ll} &#10;0&amp; x&lt;a\\&#10;\frac{x-a}{b-a} &amp; a\leq x \leq b\\&#10;1 &amp; x&gt;b&#10;\end{array}\right."/>
          <p:cNvPicPr preferRelativeResize="0"/>
          <p:nvPr/>
        </p:nvPicPr>
        <p:blipFill>
          <a:blip r:embed="rId5">
            <a:alphaModFix/>
          </a:blip>
          <a:stretch>
            <a:fillRect/>
          </a:stretch>
        </p:blipFill>
        <p:spPr>
          <a:xfrm>
            <a:off x="1600200" y="3429000"/>
            <a:ext cx="3686175" cy="8667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7"/>
          <p:cNvSpPr txBox="1">
            <a:spLocks noGrp="1"/>
          </p:cNvSpPr>
          <p:nvPr>
            <p:ph type="body" idx="1"/>
          </p:nvPr>
        </p:nvSpPr>
        <p:spPr>
          <a:xfrm flipH="1">
            <a:off x="457200" y="1908475"/>
            <a:ext cx="8229600" cy="679200"/>
          </a:xfrm>
          <a:prstGeom prst="rect">
            <a:avLst/>
          </a:prstGeom>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Char char="●"/>
            </a:pPr>
            <a:r>
              <a:rPr lang="en" sz="1700"/>
              <a:t>~68% of students score between 1200 and 1800 on the SAT.</a:t>
            </a:r>
            <a:endParaRPr sz="1700"/>
          </a:p>
          <a:p>
            <a:pPr marL="457200" lvl="0" indent="-336550" algn="l" rtl="0">
              <a:lnSpc>
                <a:spcPct val="115000"/>
              </a:lnSpc>
              <a:spcBef>
                <a:spcPts val="0"/>
              </a:spcBef>
              <a:spcAft>
                <a:spcPts val="0"/>
              </a:spcAft>
              <a:buSzPts val="1700"/>
              <a:buChar char="●"/>
            </a:pPr>
            <a:r>
              <a:rPr lang="en" sz="1700"/>
              <a:t>~95% of students score between 900 and 2100 on the SAT.</a:t>
            </a:r>
            <a:endParaRPr sz="1700"/>
          </a:p>
          <a:p>
            <a:pPr marL="457200" lvl="0" indent="-336550" algn="l" rtl="0">
              <a:lnSpc>
                <a:spcPct val="115000"/>
              </a:lnSpc>
              <a:spcBef>
                <a:spcPts val="0"/>
              </a:spcBef>
              <a:spcAft>
                <a:spcPts val="0"/>
              </a:spcAft>
              <a:buSzPts val="1700"/>
              <a:buChar char="●"/>
            </a:pPr>
            <a:r>
              <a:rPr lang="en" sz="1700"/>
              <a:t>~$99.7% of students score between 600 and 2400 on the SAT.</a:t>
            </a:r>
            <a:endParaRPr sz="1700"/>
          </a:p>
        </p:txBody>
      </p:sp>
      <p:sp>
        <p:nvSpPr>
          <p:cNvPr id="268" name="Google Shape;268;p37"/>
          <p:cNvSpPr txBox="1">
            <a:spLocks noGrp="1"/>
          </p:cNvSpPr>
          <p:nvPr>
            <p:ph type="title"/>
          </p:nvPr>
        </p:nvSpPr>
        <p:spPr>
          <a:xfrm>
            <a:off x="457200" y="1627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Describing variability using the</a:t>
            </a:r>
            <a:br>
              <a:rPr lang="en">
                <a:solidFill>
                  <a:schemeClr val="accent1"/>
                </a:solidFill>
              </a:rPr>
            </a:br>
            <a:r>
              <a:rPr lang="en">
                <a:solidFill>
                  <a:schemeClr val="accent1"/>
                </a:solidFill>
              </a:rPr>
              <a:t>68-95-99.7 Rule</a:t>
            </a:r>
            <a:endParaRPr>
              <a:solidFill>
                <a:schemeClr val="accent1"/>
              </a:solidFill>
            </a:endParaRPr>
          </a:p>
        </p:txBody>
      </p:sp>
      <p:sp>
        <p:nvSpPr>
          <p:cNvPr id="269" name="Google Shape;269;p37"/>
          <p:cNvSpPr txBox="1">
            <a:spLocks noGrp="1"/>
          </p:cNvSpPr>
          <p:nvPr>
            <p:ph type="body" idx="1"/>
          </p:nvPr>
        </p:nvSpPr>
        <p:spPr>
          <a:xfrm flipH="1">
            <a:off x="457200" y="1305775"/>
            <a:ext cx="8229600" cy="602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700"/>
              <a:t>SAT scores are distributed nearly normally with mean 1500 and standard deviation 300.</a:t>
            </a:r>
            <a:endParaRPr sz="1700"/>
          </a:p>
        </p:txBody>
      </p:sp>
      <p:pic>
        <p:nvPicPr>
          <p:cNvPr id="270" name="Google Shape;270;p37"/>
          <p:cNvPicPr preferRelativeResize="0"/>
          <p:nvPr/>
        </p:nvPicPr>
        <p:blipFill>
          <a:blip r:embed="rId3">
            <a:alphaModFix/>
          </a:blip>
          <a:stretch>
            <a:fillRect/>
          </a:stretch>
        </p:blipFill>
        <p:spPr>
          <a:xfrm>
            <a:off x="1905000" y="2958675"/>
            <a:ext cx="5357474" cy="33130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7"/>
                                        </p:tgtEl>
                                        <p:attrNameLst>
                                          <p:attrName>style.visibility</p:attrName>
                                        </p:attrNameLst>
                                      </p:cBhvr>
                                      <p:to>
                                        <p:strVal val="visible"/>
                                      </p:to>
                                    </p:set>
                                    <p:animEffect transition="in" filter="fade">
                                      <p:cBhvr>
                                        <p:cTn id="7" dur="1000"/>
                                        <p:tgtEl>
                                          <p:spTgt spid="26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0"/>
                                        </p:tgtEl>
                                        <p:attrNameLst>
                                          <p:attrName>style.visibility</p:attrName>
                                        </p:attrNameLst>
                                      </p:cBhvr>
                                      <p:to>
                                        <p:strVal val="visible"/>
                                      </p:to>
                                    </p:set>
                                    <p:animEffect transition="in" filter="fade">
                                      <p:cBhvr>
                                        <p:cTn id="12" dur="10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8"/>
          <p:cNvSpPr txBox="1">
            <a:spLocks noGrp="1"/>
          </p:cNvSpPr>
          <p:nvPr>
            <p:ph type="body" idx="1"/>
          </p:nvPr>
        </p:nvSpPr>
        <p:spPr>
          <a:xfrm flipH="1">
            <a:off x="457200" y="1224457"/>
            <a:ext cx="8229600" cy="333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a:solidFill>
                  <a:schemeClr val="accent1"/>
                </a:solidFill>
              </a:rPr>
              <a:t>Which of the following is </a:t>
            </a:r>
            <a:r>
              <a:rPr lang="en" sz="2200" u="sng">
                <a:solidFill>
                  <a:schemeClr val="accent1"/>
                </a:solidFill>
              </a:rPr>
              <a:t>false</a:t>
            </a:r>
            <a:r>
              <a:rPr lang="en" sz="2200">
                <a:solidFill>
                  <a:schemeClr val="accent1"/>
                </a:solidFill>
              </a:rPr>
              <a:t>?</a:t>
            </a:r>
            <a:endParaRPr sz="2200">
              <a:solidFill>
                <a:schemeClr val="accent1"/>
              </a:solidFill>
            </a:endParaRPr>
          </a:p>
          <a:p>
            <a:pPr marL="457200" lvl="0" indent="-368300" algn="l" rtl="0">
              <a:lnSpc>
                <a:spcPct val="115000"/>
              </a:lnSpc>
              <a:spcBef>
                <a:spcPts val="0"/>
              </a:spcBef>
              <a:spcAft>
                <a:spcPts val="0"/>
              </a:spcAft>
              <a:buSzPts val="2200"/>
              <a:buAutoNum type="alphaUcPeriod"/>
            </a:pPr>
            <a:r>
              <a:rPr lang="en" sz="2200"/>
              <a:t>Majority of Z scores in a right skewed distribution are negative.</a:t>
            </a:r>
            <a:endParaRPr sz="2200"/>
          </a:p>
          <a:p>
            <a:pPr marL="457200" lvl="0" indent="-368300" algn="l" rtl="0">
              <a:lnSpc>
                <a:spcPct val="115000"/>
              </a:lnSpc>
              <a:spcBef>
                <a:spcPts val="0"/>
              </a:spcBef>
              <a:spcAft>
                <a:spcPts val="0"/>
              </a:spcAft>
              <a:buSzPts val="2200"/>
              <a:buAutoNum type="alphaUcPeriod"/>
            </a:pPr>
            <a:r>
              <a:rPr lang="en" sz="2200"/>
              <a:t>In skewed distributions the Z score of the mean might be different than 0.</a:t>
            </a:r>
            <a:endParaRPr sz="2200"/>
          </a:p>
          <a:p>
            <a:pPr marL="457200" lvl="0" indent="-368300" algn="l" rtl="0">
              <a:lnSpc>
                <a:spcPct val="115000"/>
              </a:lnSpc>
              <a:spcBef>
                <a:spcPts val="0"/>
              </a:spcBef>
              <a:spcAft>
                <a:spcPts val="0"/>
              </a:spcAft>
              <a:buSzPts val="2200"/>
              <a:buAutoNum type="alphaUcPeriod"/>
            </a:pPr>
            <a:r>
              <a:rPr lang="en" sz="2200"/>
              <a:t>For a normal distribution, IQR is less than 2 x SD.</a:t>
            </a:r>
            <a:endParaRPr sz="2200"/>
          </a:p>
          <a:p>
            <a:pPr marL="457200" lvl="0" indent="-368300" algn="l" rtl="0">
              <a:lnSpc>
                <a:spcPct val="115000"/>
              </a:lnSpc>
              <a:spcBef>
                <a:spcPts val="0"/>
              </a:spcBef>
              <a:spcAft>
                <a:spcPts val="0"/>
              </a:spcAft>
              <a:buSzPts val="2200"/>
              <a:buAutoNum type="alphaUcPeriod"/>
            </a:pPr>
            <a:r>
              <a:rPr lang="en" sz="2200"/>
              <a:t>Z scores are helpful for determining how unusual a data point is compared to the rest of the data in the distribution.</a:t>
            </a:r>
            <a:endParaRPr sz="2200"/>
          </a:p>
        </p:txBody>
      </p:sp>
      <p:sp>
        <p:nvSpPr>
          <p:cNvPr id="276" name="Google Shape;276;p38"/>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9"/>
          <p:cNvSpPr txBox="1">
            <a:spLocks noGrp="1"/>
          </p:cNvSpPr>
          <p:nvPr>
            <p:ph type="body" idx="1"/>
          </p:nvPr>
        </p:nvSpPr>
        <p:spPr>
          <a:xfrm flipH="1">
            <a:off x="457200" y="1224457"/>
            <a:ext cx="8229600" cy="333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200">
                <a:solidFill>
                  <a:schemeClr val="accent1"/>
                </a:solidFill>
              </a:rPr>
              <a:t>Which of the following is </a:t>
            </a:r>
            <a:r>
              <a:rPr lang="en" sz="2200" u="sng">
                <a:solidFill>
                  <a:schemeClr val="accent1"/>
                </a:solidFill>
              </a:rPr>
              <a:t>false</a:t>
            </a:r>
            <a:r>
              <a:rPr lang="en" sz="2200">
                <a:solidFill>
                  <a:schemeClr val="accent1"/>
                </a:solidFill>
              </a:rPr>
              <a:t>?</a:t>
            </a:r>
            <a:endParaRPr sz="2200">
              <a:solidFill>
                <a:schemeClr val="accent1"/>
              </a:solidFill>
            </a:endParaRPr>
          </a:p>
          <a:p>
            <a:pPr marL="457200" lvl="0" indent="-368300" algn="l" rtl="0">
              <a:lnSpc>
                <a:spcPct val="115000"/>
              </a:lnSpc>
              <a:spcBef>
                <a:spcPts val="0"/>
              </a:spcBef>
              <a:spcAft>
                <a:spcPts val="0"/>
              </a:spcAft>
              <a:buSzPts val="2200"/>
              <a:buAutoNum type="alphaUcPeriod"/>
            </a:pPr>
            <a:r>
              <a:rPr lang="en" sz="2200"/>
              <a:t>Majority of Z scores in a right skewed distribution are negative.</a:t>
            </a:r>
            <a:endParaRPr sz="2200"/>
          </a:p>
          <a:p>
            <a:pPr marL="457200" lvl="0" indent="-368300" algn="l" rtl="0">
              <a:lnSpc>
                <a:spcPct val="115000"/>
              </a:lnSpc>
              <a:spcBef>
                <a:spcPts val="0"/>
              </a:spcBef>
              <a:spcAft>
                <a:spcPts val="0"/>
              </a:spcAft>
              <a:buClr>
                <a:srgbClr val="FF9900"/>
              </a:buClr>
              <a:buSzPts val="2200"/>
              <a:buAutoNum type="alphaUcPeriod"/>
            </a:pPr>
            <a:r>
              <a:rPr lang="en" sz="2200" i="1">
                <a:solidFill>
                  <a:srgbClr val="FF9900"/>
                </a:solidFill>
              </a:rPr>
              <a:t>In skewed distributions the Z score of the mean might be different than 0.</a:t>
            </a:r>
            <a:endParaRPr sz="2200" i="1">
              <a:solidFill>
                <a:srgbClr val="FF9900"/>
              </a:solidFill>
            </a:endParaRPr>
          </a:p>
          <a:p>
            <a:pPr marL="457200" lvl="0" indent="-368300" algn="l" rtl="0">
              <a:lnSpc>
                <a:spcPct val="115000"/>
              </a:lnSpc>
              <a:spcBef>
                <a:spcPts val="0"/>
              </a:spcBef>
              <a:spcAft>
                <a:spcPts val="0"/>
              </a:spcAft>
              <a:buSzPts val="2200"/>
              <a:buAutoNum type="alphaUcPeriod"/>
            </a:pPr>
            <a:r>
              <a:rPr lang="en" sz="2200"/>
              <a:t>For a normal distribution, IQR is less than 2 x SD.</a:t>
            </a:r>
            <a:endParaRPr sz="2200"/>
          </a:p>
          <a:p>
            <a:pPr marL="457200" lvl="0" indent="-368300" algn="l" rtl="0">
              <a:lnSpc>
                <a:spcPct val="115000"/>
              </a:lnSpc>
              <a:spcBef>
                <a:spcPts val="0"/>
              </a:spcBef>
              <a:spcAft>
                <a:spcPts val="0"/>
              </a:spcAft>
              <a:buSzPts val="2200"/>
              <a:buAutoNum type="alphaUcPeriod"/>
            </a:pPr>
            <a:r>
              <a:rPr lang="en" sz="2200"/>
              <a:t>Z scores are helpful for determining how unusual a data point is compared to the rest of the data in the distribution.</a:t>
            </a:r>
            <a:endParaRPr sz="2200"/>
          </a:p>
        </p:txBody>
      </p:sp>
      <p:sp>
        <p:nvSpPr>
          <p:cNvPr id="282" name="Google Shape;282;p39"/>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0"/>
          <p:cNvSpPr txBox="1">
            <a:spLocks noGrp="1"/>
          </p:cNvSpPr>
          <p:nvPr>
            <p:ph type="body" idx="1"/>
          </p:nvPr>
        </p:nvSpPr>
        <p:spPr>
          <a:xfrm flipH="1">
            <a:off x="457200" y="1224446"/>
            <a:ext cx="8229600" cy="51720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Clr>
                <a:srgbClr val="000000"/>
              </a:buClr>
              <a:buSzPts val="2200"/>
              <a:buChar char="●"/>
            </a:pPr>
            <a:r>
              <a:rPr lang="en" sz="2200" dirty="0">
                <a:solidFill>
                  <a:srgbClr val="000000"/>
                </a:solidFill>
              </a:rPr>
              <a:t>Let X and Y be </a:t>
            </a:r>
            <a:r>
              <a:rPr lang="en" sz="2200" dirty="0">
                <a:solidFill>
                  <a:schemeClr val="accent1"/>
                </a:solidFill>
              </a:rPr>
              <a:t>independent</a:t>
            </a:r>
            <a:r>
              <a:rPr lang="en" sz="2200" dirty="0">
                <a:solidFill>
                  <a:srgbClr val="000000"/>
                </a:solidFill>
              </a:rPr>
              <a:t>, normally distributed random variables:</a:t>
            </a:r>
            <a:br>
              <a:rPr lang="en" sz="2200" dirty="0">
                <a:solidFill>
                  <a:srgbClr val="000000"/>
                </a:solidFill>
              </a:rPr>
            </a:br>
            <a:r>
              <a:rPr lang="en" sz="2200" dirty="0">
                <a:solidFill>
                  <a:srgbClr val="000000"/>
                </a:solidFill>
              </a:rPr>
              <a:t>X~N(μ</a:t>
            </a:r>
            <a:r>
              <a:rPr lang="en" sz="2200" baseline="-25000" dirty="0">
                <a:solidFill>
                  <a:srgbClr val="000000"/>
                </a:solidFill>
              </a:rPr>
              <a:t>X</a:t>
            </a:r>
            <a:r>
              <a:rPr lang="en" sz="2200" dirty="0">
                <a:solidFill>
                  <a:srgbClr val="000000"/>
                </a:solidFill>
              </a:rPr>
              <a:t>, σ</a:t>
            </a:r>
            <a:r>
              <a:rPr lang="en" sz="2200" baseline="-25000" dirty="0">
                <a:solidFill>
                  <a:srgbClr val="000000"/>
                </a:solidFill>
              </a:rPr>
              <a:t>X</a:t>
            </a:r>
            <a:r>
              <a:rPr lang="en" sz="2200" baseline="30000" dirty="0">
                <a:solidFill>
                  <a:srgbClr val="000000"/>
                </a:solidFill>
              </a:rPr>
              <a:t>2</a:t>
            </a:r>
            <a:r>
              <a:rPr lang="en" sz="2200" dirty="0">
                <a:solidFill>
                  <a:srgbClr val="000000"/>
                </a:solidFill>
              </a:rPr>
              <a:t>)</a:t>
            </a:r>
            <a:br>
              <a:rPr lang="en" sz="2200" dirty="0">
                <a:solidFill>
                  <a:srgbClr val="000000"/>
                </a:solidFill>
              </a:rPr>
            </a:br>
            <a:r>
              <a:rPr lang="en" sz="2200" dirty="0"/>
              <a:t>Y~N(μ</a:t>
            </a:r>
            <a:r>
              <a:rPr lang="en" sz="2200" baseline="-25000" dirty="0"/>
              <a:t>Y</a:t>
            </a:r>
            <a:r>
              <a:rPr lang="en" sz="2200" dirty="0"/>
              <a:t>, σ</a:t>
            </a:r>
            <a:r>
              <a:rPr lang="en" sz="2200" baseline="-25000" dirty="0"/>
              <a:t>Y</a:t>
            </a:r>
            <a:r>
              <a:rPr lang="en" sz="2200" baseline="30000" dirty="0"/>
              <a:t>2</a:t>
            </a:r>
            <a:r>
              <a:rPr lang="en" sz="2200" dirty="0"/>
              <a:t>)</a:t>
            </a:r>
            <a:endParaRPr sz="2200" dirty="0"/>
          </a:p>
          <a:p>
            <a:pPr marL="914400" lvl="0" indent="0" algn="l" rtl="0">
              <a:lnSpc>
                <a:spcPct val="115000"/>
              </a:lnSpc>
              <a:spcBef>
                <a:spcPts val="0"/>
              </a:spcBef>
              <a:spcAft>
                <a:spcPts val="0"/>
              </a:spcAft>
              <a:buNone/>
            </a:pPr>
            <a:endParaRPr sz="2200" dirty="0"/>
          </a:p>
          <a:p>
            <a:pPr marL="457200" lvl="0" indent="-368300" algn="l" rtl="0">
              <a:lnSpc>
                <a:spcPct val="115000"/>
              </a:lnSpc>
              <a:spcBef>
                <a:spcPts val="0"/>
              </a:spcBef>
              <a:spcAft>
                <a:spcPts val="0"/>
              </a:spcAft>
              <a:buClr>
                <a:srgbClr val="000000"/>
              </a:buClr>
              <a:buSzPts val="2200"/>
              <a:buChar char="●"/>
            </a:pPr>
            <a:r>
              <a:rPr lang="en" sz="2200" dirty="0">
                <a:solidFill>
                  <a:srgbClr val="000000"/>
                </a:solidFill>
              </a:rPr>
              <a:t>Then, the random variables W = X+Y has also a normal distribution:</a:t>
            </a:r>
            <a:br>
              <a:rPr lang="en" sz="2200" dirty="0">
                <a:solidFill>
                  <a:srgbClr val="000000"/>
                </a:solidFill>
              </a:rPr>
            </a:br>
            <a:r>
              <a:rPr lang="en" sz="2200" dirty="0">
                <a:solidFill>
                  <a:srgbClr val="000000"/>
                </a:solidFill>
              </a:rPr>
              <a:t>W</a:t>
            </a:r>
            <a:r>
              <a:rPr lang="en" sz="2200" dirty="0"/>
              <a:t>~N(μ</a:t>
            </a:r>
            <a:r>
              <a:rPr lang="en" sz="2200" baseline="-25000" dirty="0"/>
              <a:t>X</a:t>
            </a:r>
            <a:r>
              <a:rPr lang="en" sz="2200" dirty="0"/>
              <a:t>+μ</a:t>
            </a:r>
            <a:r>
              <a:rPr lang="en" sz="2200" baseline="-25000" dirty="0"/>
              <a:t>Y</a:t>
            </a:r>
            <a:r>
              <a:rPr lang="en" sz="2200" dirty="0"/>
              <a:t>, σ</a:t>
            </a:r>
            <a:r>
              <a:rPr lang="en" sz="2200" baseline="-25000" dirty="0"/>
              <a:t>X</a:t>
            </a:r>
            <a:r>
              <a:rPr lang="en" sz="2200" baseline="30000" dirty="0"/>
              <a:t>2</a:t>
            </a:r>
            <a:r>
              <a:rPr lang="en" sz="2200" dirty="0"/>
              <a:t>+σ</a:t>
            </a:r>
            <a:r>
              <a:rPr lang="en" sz="2200" baseline="-25000" dirty="0"/>
              <a:t>Y</a:t>
            </a:r>
            <a:r>
              <a:rPr lang="en" sz="2200" baseline="30000" dirty="0"/>
              <a:t>2</a:t>
            </a:r>
            <a:r>
              <a:rPr lang="en" sz="2200" dirty="0"/>
              <a:t>)</a:t>
            </a:r>
            <a:endParaRPr sz="2200" dirty="0"/>
          </a:p>
          <a:p>
            <a:pPr marL="914400" lvl="0" indent="0" algn="l" rtl="0">
              <a:lnSpc>
                <a:spcPct val="115000"/>
              </a:lnSpc>
              <a:spcBef>
                <a:spcPts val="0"/>
              </a:spcBef>
              <a:spcAft>
                <a:spcPts val="0"/>
              </a:spcAft>
              <a:buNone/>
            </a:pPr>
            <a:endParaRPr sz="2200" dirty="0"/>
          </a:p>
          <a:p>
            <a:pPr marL="457200" lvl="0" indent="-368300" algn="l" rtl="0">
              <a:lnSpc>
                <a:spcPct val="115000"/>
              </a:lnSpc>
              <a:spcBef>
                <a:spcPts val="0"/>
              </a:spcBef>
              <a:spcAft>
                <a:spcPts val="0"/>
              </a:spcAft>
              <a:buClr>
                <a:srgbClr val="000000"/>
              </a:buClr>
              <a:buSzPts val="2200"/>
              <a:buChar char="●"/>
            </a:pPr>
            <a:r>
              <a:rPr lang="en" sz="2200" dirty="0">
                <a:solidFill>
                  <a:srgbClr val="000000"/>
                </a:solidFill>
              </a:rPr>
              <a:t>This result can be extended to n independent random variable which are normally distributed:</a:t>
            </a:r>
            <a:br>
              <a:rPr lang="en" sz="2200" dirty="0">
                <a:solidFill>
                  <a:srgbClr val="000000"/>
                </a:solidFill>
              </a:rPr>
            </a:br>
            <a:endParaRPr sz="2200" dirty="0">
              <a:solidFill>
                <a:srgbClr val="000000"/>
              </a:solidFill>
            </a:endParaRPr>
          </a:p>
        </p:txBody>
      </p:sp>
      <p:sp>
        <p:nvSpPr>
          <p:cNvPr id="288" name="Google Shape;288;p4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Sum of Gaussian distributions</a:t>
            </a:r>
            <a:endParaRPr>
              <a:solidFill>
                <a:schemeClr val="accent1"/>
              </a:solidFill>
            </a:endParaRPr>
          </a:p>
        </p:txBody>
      </p:sp>
      <p:pic>
        <p:nvPicPr>
          <p:cNvPr id="289" name="Google Shape;289;p40" descr="W = \sum_i X_i \sim N\left(\sum_i \mu_{X_i}, \sum_i \sigma^2_{X_i}\right)"/>
          <p:cNvPicPr preferRelativeResize="0"/>
          <p:nvPr/>
        </p:nvPicPr>
        <p:blipFill>
          <a:blip r:embed="rId3">
            <a:alphaModFix/>
          </a:blip>
          <a:stretch>
            <a:fillRect/>
          </a:stretch>
        </p:blipFill>
        <p:spPr>
          <a:xfrm>
            <a:off x="1002325" y="5618300"/>
            <a:ext cx="4648200" cy="7143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1"/>
          <p:cNvSpPr txBox="1">
            <a:spLocks noGrp="1"/>
          </p:cNvSpPr>
          <p:nvPr>
            <p:ph type="body" idx="1"/>
          </p:nvPr>
        </p:nvSpPr>
        <p:spPr>
          <a:xfrm flipH="1">
            <a:off x="457200" y="1224446"/>
            <a:ext cx="8229600" cy="5172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Jim needs on average 20 minutes to go to work and 35 minutes to come back home due to traffic. The standard deviation for the outward journey is 5 minutes while for the return trip is 20 minutes. Assuming that the travel time has a Gaussian distribution, what is the probability that today Jim’s total travel time will be more than 1 hour? Discuss the necessary assumptions. </a:t>
            </a:r>
            <a:endParaRPr sz="1800" dirty="0">
              <a:solidFill>
                <a:srgbClr val="000000"/>
              </a:solidFill>
            </a:endParaRPr>
          </a:p>
          <a:p>
            <a:pPr marL="0" lvl="0" indent="0" algn="l" rtl="0">
              <a:lnSpc>
                <a:spcPct val="115000"/>
              </a:lnSpc>
              <a:spcBef>
                <a:spcPts val="0"/>
              </a:spcBef>
              <a:spcAft>
                <a:spcPts val="0"/>
              </a:spcAft>
              <a:buNone/>
            </a:pPr>
            <a:endParaRPr sz="1800" dirty="0">
              <a:solidFill>
                <a:srgbClr val="000000"/>
              </a:solidFill>
            </a:endParaRPr>
          </a:p>
          <a:p>
            <a:pPr marL="914400" lvl="0" indent="0" algn="l" rtl="0">
              <a:lnSpc>
                <a:spcPct val="115000"/>
              </a:lnSpc>
              <a:spcBef>
                <a:spcPts val="0"/>
              </a:spcBef>
              <a:spcAft>
                <a:spcPts val="0"/>
              </a:spcAft>
              <a:buNone/>
            </a:pPr>
            <a:endParaRPr sz="1800" dirty="0"/>
          </a:p>
          <a:p>
            <a:pPr marL="0" lvl="0" indent="0" algn="l" rtl="0">
              <a:lnSpc>
                <a:spcPct val="115000"/>
              </a:lnSpc>
              <a:spcBef>
                <a:spcPts val="0"/>
              </a:spcBef>
              <a:spcAft>
                <a:spcPts val="0"/>
              </a:spcAft>
              <a:buNone/>
            </a:pPr>
            <a:br>
              <a:rPr lang="en" sz="2200" dirty="0">
                <a:solidFill>
                  <a:srgbClr val="000000"/>
                </a:solidFill>
              </a:rPr>
            </a:br>
            <a:endParaRPr sz="2200" dirty="0">
              <a:solidFill>
                <a:srgbClr val="000000"/>
              </a:solidFill>
            </a:endParaRPr>
          </a:p>
        </p:txBody>
      </p:sp>
      <p:sp>
        <p:nvSpPr>
          <p:cNvPr id="295" name="Google Shape;295;p41"/>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Sum of Gaussian distributions</a:t>
            </a:r>
            <a:endParaRPr>
              <a:solidFill>
                <a:schemeClr val="accen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2"/>
          <p:cNvSpPr txBox="1">
            <a:spLocks noGrp="1"/>
          </p:cNvSpPr>
          <p:nvPr>
            <p:ph type="body" idx="1"/>
          </p:nvPr>
        </p:nvSpPr>
        <p:spPr>
          <a:xfrm flipH="1">
            <a:off x="457200" y="1224446"/>
            <a:ext cx="8229600" cy="5172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dirty="0">
                <a:solidFill>
                  <a:schemeClr val="accent1"/>
                </a:solidFill>
              </a:rPr>
              <a:t>Jum needs on average 20 minutes to go to work and 35 minutes to come back home due to traffic. The standard deviation for the outward journey is 5 minutes while for the return trip is 20 minutes. Assuming that the travel time has a Gaussian distribution, what is the probability that today Jim’s total travel time will be more than 1 hour? Discuss the necessary assumptions. </a:t>
            </a:r>
            <a:endParaRPr sz="1800" dirty="0">
              <a:solidFill>
                <a:srgbClr val="000000"/>
              </a:solidFill>
            </a:endParaRPr>
          </a:p>
          <a:p>
            <a:pPr marL="0" lvl="0" indent="0" algn="l" rtl="0">
              <a:lnSpc>
                <a:spcPct val="115000"/>
              </a:lnSpc>
              <a:spcBef>
                <a:spcPts val="0"/>
              </a:spcBef>
              <a:spcAft>
                <a:spcPts val="0"/>
              </a:spcAft>
              <a:buNone/>
            </a:pPr>
            <a:endParaRPr sz="1800" dirty="0">
              <a:solidFill>
                <a:srgbClr val="000000"/>
              </a:solidFill>
            </a:endParaRPr>
          </a:p>
          <a:p>
            <a:pPr marL="0" lvl="0" indent="0" algn="l" rtl="0">
              <a:lnSpc>
                <a:spcPct val="115000"/>
              </a:lnSpc>
              <a:spcBef>
                <a:spcPts val="0"/>
              </a:spcBef>
              <a:spcAft>
                <a:spcPts val="0"/>
              </a:spcAft>
              <a:buNone/>
            </a:pPr>
            <a:r>
              <a:rPr lang="en" sz="1800" dirty="0">
                <a:solidFill>
                  <a:srgbClr val="000000"/>
                </a:solidFill>
              </a:rPr>
              <a:t>X: = outward travel time </a:t>
            </a:r>
            <a:r>
              <a:rPr lang="en" sz="1800" dirty="0"/>
              <a:t>~N(20, 5</a:t>
            </a:r>
            <a:r>
              <a:rPr lang="en" sz="1800" baseline="30000" dirty="0"/>
              <a:t>2</a:t>
            </a:r>
            <a:r>
              <a:rPr lang="en" sz="1800" dirty="0"/>
              <a:t>)</a:t>
            </a:r>
            <a:endParaRPr sz="1800" dirty="0">
              <a:solidFill>
                <a:srgbClr val="000000"/>
              </a:solidFill>
            </a:endParaRPr>
          </a:p>
          <a:p>
            <a:pPr marL="0" lvl="0" indent="0" algn="l" rtl="0">
              <a:lnSpc>
                <a:spcPct val="115000"/>
              </a:lnSpc>
              <a:spcBef>
                <a:spcPts val="0"/>
              </a:spcBef>
              <a:spcAft>
                <a:spcPts val="0"/>
              </a:spcAft>
              <a:buNone/>
            </a:pPr>
            <a:r>
              <a:rPr lang="en" sz="1800" dirty="0">
                <a:solidFill>
                  <a:srgbClr val="000000"/>
                </a:solidFill>
              </a:rPr>
              <a:t>Y: = return travel time</a:t>
            </a:r>
            <a:r>
              <a:rPr lang="en" sz="1800" dirty="0"/>
              <a:t> ~N(35, 20</a:t>
            </a:r>
            <a:r>
              <a:rPr lang="en" sz="1800" baseline="30000" dirty="0"/>
              <a:t>2</a:t>
            </a:r>
            <a:r>
              <a:rPr lang="en" sz="1800" dirty="0"/>
              <a:t>)</a:t>
            </a:r>
            <a:endParaRPr sz="1800" dirty="0">
              <a:solidFill>
                <a:srgbClr val="000000"/>
              </a:solidFill>
            </a:endParaRPr>
          </a:p>
          <a:p>
            <a:pPr marL="0" lvl="0" indent="0" algn="l" rtl="0">
              <a:lnSpc>
                <a:spcPct val="115000"/>
              </a:lnSpc>
              <a:spcBef>
                <a:spcPts val="0"/>
              </a:spcBef>
              <a:spcAft>
                <a:spcPts val="0"/>
              </a:spcAft>
              <a:buNone/>
            </a:pPr>
            <a:r>
              <a:rPr lang="en" sz="1800" dirty="0">
                <a:solidFill>
                  <a:srgbClr val="000000"/>
                </a:solidFill>
              </a:rPr>
              <a:t>T = X+Y:= total travel time </a:t>
            </a:r>
            <a:r>
              <a:rPr lang="en" sz="1800" dirty="0"/>
              <a:t> ~N(20+35, 5</a:t>
            </a:r>
            <a:r>
              <a:rPr lang="en" sz="1800" baseline="30000" dirty="0"/>
              <a:t>2</a:t>
            </a:r>
            <a:r>
              <a:rPr lang="en" sz="1800" dirty="0"/>
              <a:t>+20</a:t>
            </a:r>
            <a:r>
              <a:rPr lang="en" sz="1800" baseline="30000" dirty="0"/>
              <a:t>2</a:t>
            </a:r>
            <a:r>
              <a:rPr lang="en" sz="1800" dirty="0"/>
              <a:t>)</a:t>
            </a:r>
            <a:endParaRPr sz="1800" dirty="0">
              <a:solidFill>
                <a:srgbClr val="000000"/>
              </a:solidFill>
            </a:endParaRPr>
          </a:p>
          <a:p>
            <a:pPr marL="0" lvl="0" indent="0" algn="l" rtl="0">
              <a:lnSpc>
                <a:spcPct val="115000"/>
              </a:lnSpc>
              <a:spcBef>
                <a:spcPts val="0"/>
              </a:spcBef>
              <a:spcAft>
                <a:spcPts val="0"/>
              </a:spcAft>
              <a:buNone/>
            </a:pPr>
            <a:r>
              <a:rPr lang="en" sz="1800" i="1" dirty="0">
                <a:solidFill>
                  <a:srgbClr val="000000"/>
                </a:solidFill>
              </a:rPr>
              <a:t>We have assumed that</a:t>
            </a:r>
            <a:r>
              <a:rPr lang="en" sz="1800" dirty="0">
                <a:solidFill>
                  <a:schemeClr val="accent1"/>
                </a:solidFill>
              </a:rPr>
              <a:t> X and Y are independent</a:t>
            </a:r>
            <a:r>
              <a:rPr lang="en" sz="1800" i="1" dirty="0">
                <a:solidFill>
                  <a:srgbClr val="000000"/>
                </a:solidFill>
              </a:rPr>
              <a:t>. This may not be too realistic, as changes in the two travel times may have common causes, e.g., holidays, road works…</a:t>
            </a:r>
            <a:endParaRPr sz="1800" i="1" dirty="0">
              <a:solidFill>
                <a:srgbClr val="000000"/>
              </a:solidFill>
            </a:endParaRPr>
          </a:p>
          <a:p>
            <a:pPr marL="914400" lvl="0" indent="0" algn="l" rtl="0">
              <a:lnSpc>
                <a:spcPct val="115000"/>
              </a:lnSpc>
              <a:spcBef>
                <a:spcPts val="0"/>
              </a:spcBef>
              <a:spcAft>
                <a:spcPts val="0"/>
              </a:spcAft>
              <a:buNone/>
            </a:pPr>
            <a:endParaRPr sz="1800" dirty="0"/>
          </a:p>
          <a:p>
            <a:pPr marL="0" lvl="0" indent="0" algn="l" rtl="0">
              <a:lnSpc>
                <a:spcPct val="115000"/>
              </a:lnSpc>
              <a:spcBef>
                <a:spcPts val="0"/>
              </a:spcBef>
              <a:spcAft>
                <a:spcPts val="0"/>
              </a:spcAft>
              <a:buNone/>
            </a:pPr>
            <a:br>
              <a:rPr lang="en" sz="2200" dirty="0">
                <a:solidFill>
                  <a:srgbClr val="000000"/>
                </a:solidFill>
              </a:rPr>
            </a:br>
            <a:endParaRPr sz="2200" dirty="0">
              <a:solidFill>
                <a:srgbClr val="000000"/>
              </a:solidFill>
            </a:endParaRPr>
          </a:p>
        </p:txBody>
      </p:sp>
      <p:sp>
        <p:nvSpPr>
          <p:cNvPr id="301" name="Google Shape;301;p42"/>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Sum of Gaussian distributions</a:t>
            </a:r>
            <a:endParaRPr>
              <a:solidFill>
                <a:schemeClr val="accent1"/>
              </a:solidFill>
            </a:endParaRPr>
          </a:p>
        </p:txBody>
      </p:sp>
      <p:pic>
        <p:nvPicPr>
          <p:cNvPr id="302" name="Google Shape;302;p42" descr="\begin{array}{ll} &#10;P(T&gt;60) &amp;=1-P(T\leq 60)\\&#10;~&amp;=1-\Phi\left(  \frac{60-55}{\sqrt{425}}\right )\\&#10;~&amp;= 1-\Phi(0.2425)\\&#10;~&amp;= 1-0.5958 = 0.4042&#10;\end{array}"/>
          <p:cNvPicPr preferRelativeResize="0"/>
          <p:nvPr/>
        </p:nvPicPr>
        <p:blipFill>
          <a:blip r:embed="rId3">
            <a:alphaModFix/>
          </a:blip>
          <a:stretch>
            <a:fillRect/>
          </a:stretch>
        </p:blipFill>
        <p:spPr>
          <a:xfrm>
            <a:off x="2472600" y="5103850"/>
            <a:ext cx="4533900" cy="11811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43"/>
          <p:cNvPicPr preferRelativeResize="0"/>
          <p:nvPr/>
        </p:nvPicPr>
        <p:blipFill>
          <a:blip r:embed="rId3">
            <a:alphaModFix/>
          </a:blip>
          <a:stretch>
            <a:fillRect/>
          </a:stretch>
        </p:blipFill>
        <p:spPr>
          <a:xfrm>
            <a:off x="505550" y="1141088"/>
            <a:ext cx="8229599" cy="5341438"/>
          </a:xfrm>
          <a:prstGeom prst="rect">
            <a:avLst/>
          </a:prstGeom>
          <a:noFill/>
          <a:ln>
            <a:noFill/>
          </a:ln>
        </p:spPr>
      </p:pic>
      <p:sp>
        <p:nvSpPr>
          <p:cNvPr id="308" name="Google Shape;308;p43"/>
          <p:cNvSpPr txBox="1">
            <a:spLocks noGrp="1"/>
          </p:cNvSpPr>
          <p:nvPr>
            <p:ph type="title"/>
          </p:nvPr>
        </p:nvSpPr>
        <p:spPr>
          <a:xfrm>
            <a:off x="457200" y="2345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The Z table</a:t>
            </a:r>
            <a:endParaRPr>
              <a:solidFill>
                <a:schemeClr val="accent1"/>
              </a:solidFill>
            </a:endParaRPr>
          </a:p>
          <a:p>
            <a:pPr marL="0" lvl="0" indent="0" algn="l" rtl="0">
              <a:spcBef>
                <a:spcPts val="0"/>
              </a:spcBef>
              <a:spcAft>
                <a:spcPts val="0"/>
              </a:spcAft>
              <a:buNone/>
            </a:pPr>
            <a:endParaRPr>
              <a:solidFill>
                <a:schemeClr val="accent1"/>
              </a:solidFill>
            </a:endParaRPr>
          </a:p>
        </p:txBody>
      </p:sp>
      <p:sp>
        <p:nvSpPr>
          <p:cNvPr id="309" name="Google Shape;309;p43"/>
          <p:cNvSpPr/>
          <p:nvPr/>
        </p:nvSpPr>
        <p:spPr>
          <a:xfrm>
            <a:off x="457200" y="2019300"/>
            <a:ext cx="8154900" cy="2637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3"/>
          <p:cNvSpPr/>
          <p:nvPr/>
        </p:nvSpPr>
        <p:spPr>
          <a:xfrm>
            <a:off x="4148500" y="1472700"/>
            <a:ext cx="685800" cy="50097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3"/>
          <p:cNvSpPr/>
          <p:nvPr/>
        </p:nvSpPr>
        <p:spPr>
          <a:xfrm>
            <a:off x="4161700" y="2032500"/>
            <a:ext cx="685800" cy="263700"/>
          </a:xfrm>
          <a:prstGeom prst="rect">
            <a:avLst/>
          </a:prstGeom>
          <a:solidFill>
            <a:srgbClr val="FF9900">
              <a:alpha val="22470"/>
            </a:srgbClr>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4"/>
          <p:cNvSpPr txBox="1">
            <a:spLocks noGrp="1"/>
          </p:cNvSpPr>
          <p:nvPr>
            <p:ph type="body" idx="1"/>
          </p:nvPr>
        </p:nvSpPr>
        <p:spPr>
          <a:xfrm flipH="1">
            <a:off x="457200" y="1224446"/>
            <a:ext cx="8229600" cy="51720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Clr>
                <a:srgbClr val="000000"/>
              </a:buClr>
              <a:buSzPts val="2200"/>
              <a:buChar char="●"/>
            </a:pPr>
            <a:r>
              <a:rPr lang="en" sz="2200" dirty="0">
                <a:solidFill>
                  <a:srgbClr val="000000"/>
                </a:solidFill>
              </a:rPr>
              <a:t>If we consider n </a:t>
            </a:r>
            <a:r>
              <a:rPr lang="en" sz="2200" dirty="0"/>
              <a:t>independent and identically distributed random variables </a:t>
            </a:r>
            <a:r>
              <a:rPr lang="en" sz="2200" dirty="0">
                <a:solidFill>
                  <a:srgbClr val="000000"/>
                </a:solidFill>
              </a:rPr>
              <a:t>X</a:t>
            </a:r>
            <a:r>
              <a:rPr lang="en" sz="2200" baseline="-25000" dirty="0">
                <a:solidFill>
                  <a:srgbClr val="000000"/>
                </a:solidFill>
              </a:rPr>
              <a:t>1</a:t>
            </a:r>
            <a:r>
              <a:rPr lang="en" sz="2200" dirty="0">
                <a:solidFill>
                  <a:srgbClr val="000000"/>
                </a:solidFill>
              </a:rPr>
              <a:t>, X</a:t>
            </a:r>
            <a:r>
              <a:rPr lang="en" sz="2200" baseline="-25000" dirty="0">
                <a:solidFill>
                  <a:srgbClr val="000000"/>
                </a:solidFill>
              </a:rPr>
              <a:t>2</a:t>
            </a:r>
            <a:r>
              <a:rPr lang="en" sz="2200" dirty="0">
                <a:solidFill>
                  <a:srgbClr val="000000"/>
                </a:solidFill>
              </a:rPr>
              <a:t>,..., X</a:t>
            </a:r>
            <a:r>
              <a:rPr lang="en" sz="2200" baseline="-25000" dirty="0">
                <a:solidFill>
                  <a:srgbClr val="000000"/>
                </a:solidFill>
              </a:rPr>
              <a:t>n</a:t>
            </a:r>
            <a:r>
              <a:rPr lang="en" sz="2200" dirty="0">
                <a:solidFill>
                  <a:srgbClr val="000000"/>
                </a:solidFill>
              </a:rPr>
              <a:t> with mean </a:t>
            </a:r>
            <a:r>
              <a:rPr lang="en" sz="2200" dirty="0"/>
              <a:t>μ and variance σ</a:t>
            </a:r>
            <a:r>
              <a:rPr lang="en" sz="2200" baseline="30000" dirty="0"/>
              <a:t>2</a:t>
            </a:r>
            <a:r>
              <a:rPr lang="en" sz="2200" dirty="0"/>
              <a:t> </a:t>
            </a:r>
            <a:r>
              <a:rPr lang="en" sz="2200" dirty="0">
                <a:solidFill>
                  <a:srgbClr val="000000"/>
                </a:solidFill>
              </a:rPr>
              <a:t>the following approximations is most often a good one when n ≥ 30: </a:t>
            </a:r>
            <a:endParaRPr sz="2200" dirty="0">
              <a:solidFill>
                <a:srgbClr val="000000"/>
              </a:solidFill>
            </a:endParaRPr>
          </a:p>
          <a:p>
            <a:pPr marL="914400" lvl="0" indent="0" algn="l" rtl="0">
              <a:lnSpc>
                <a:spcPct val="115000"/>
              </a:lnSpc>
              <a:spcBef>
                <a:spcPts val="0"/>
              </a:spcBef>
              <a:spcAft>
                <a:spcPts val="0"/>
              </a:spcAft>
              <a:buNone/>
            </a:pPr>
            <a:endParaRPr sz="2200" dirty="0"/>
          </a:p>
          <a:p>
            <a:pPr marL="914400" lvl="0" indent="0" algn="l" rtl="0">
              <a:lnSpc>
                <a:spcPct val="115000"/>
              </a:lnSpc>
              <a:spcBef>
                <a:spcPts val="0"/>
              </a:spcBef>
              <a:spcAft>
                <a:spcPts val="0"/>
              </a:spcAft>
              <a:buNone/>
            </a:pPr>
            <a:r>
              <a:rPr lang="en" sz="2200" dirty="0"/>
              <a:t>X</a:t>
            </a:r>
            <a:r>
              <a:rPr lang="en" sz="2200" baseline="-25000" dirty="0"/>
              <a:t>1</a:t>
            </a:r>
            <a:r>
              <a:rPr lang="en" sz="2200" dirty="0"/>
              <a:t>+X</a:t>
            </a:r>
            <a:r>
              <a:rPr lang="en" sz="2200" baseline="-25000" dirty="0"/>
              <a:t>2</a:t>
            </a:r>
            <a:r>
              <a:rPr lang="en" sz="2200" dirty="0"/>
              <a:t>+...+X</a:t>
            </a:r>
            <a:r>
              <a:rPr lang="en" sz="2200" baseline="-25000" dirty="0"/>
              <a:t>n</a:t>
            </a:r>
            <a:r>
              <a:rPr lang="en" sz="2200" dirty="0"/>
              <a:t> ~ N(nμ, nσ</a:t>
            </a:r>
            <a:r>
              <a:rPr lang="en" sz="2200" baseline="30000" dirty="0"/>
              <a:t>2</a:t>
            </a:r>
            <a:r>
              <a:rPr lang="en" sz="2200" dirty="0"/>
              <a:t>)</a:t>
            </a:r>
            <a:endParaRPr sz="2200" dirty="0"/>
          </a:p>
          <a:p>
            <a:pPr marL="914400" lvl="0" indent="0" algn="l" rtl="0">
              <a:lnSpc>
                <a:spcPct val="115000"/>
              </a:lnSpc>
              <a:spcBef>
                <a:spcPts val="0"/>
              </a:spcBef>
              <a:spcAft>
                <a:spcPts val="0"/>
              </a:spcAft>
              <a:buNone/>
            </a:pPr>
            <a:endParaRPr sz="2200" dirty="0"/>
          </a:p>
          <a:p>
            <a:pPr marL="0" lvl="0" indent="0" algn="l" rtl="0">
              <a:lnSpc>
                <a:spcPct val="115000"/>
              </a:lnSpc>
              <a:spcBef>
                <a:spcPts val="0"/>
              </a:spcBef>
              <a:spcAft>
                <a:spcPts val="0"/>
              </a:spcAft>
              <a:buNone/>
            </a:pPr>
            <a:br>
              <a:rPr lang="en" sz="2200" dirty="0">
                <a:solidFill>
                  <a:srgbClr val="000000"/>
                </a:solidFill>
              </a:rPr>
            </a:br>
            <a:endParaRPr sz="2200" dirty="0">
              <a:solidFill>
                <a:srgbClr val="000000"/>
              </a:solidFill>
            </a:endParaRPr>
          </a:p>
        </p:txBody>
      </p:sp>
      <p:sp>
        <p:nvSpPr>
          <p:cNvPr id="317" name="Google Shape;317;p44"/>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Central limit theorem</a:t>
            </a:r>
            <a:endParaRPr>
              <a:solidFill>
                <a:schemeClr val="accen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5"/>
          <p:cNvSpPr txBox="1">
            <a:spLocks noGrp="1"/>
          </p:cNvSpPr>
          <p:nvPr>
            <p:ph type="body" idx="1"/>
          </p:nvPr>
        </p:nvSpPr>
        <p:spPr>
          <a:xfrm flipH="1">
            <a:off x="457200" y="1224446"/>
            <a:ext cx="8229600" cy="5172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2000">
                <a:solidFill>
                  <a:schemeClr val="accent1"/>
                </a:solidFill>
              </a:rPr>
              <a:t>A screw manufacturer sells screws by the pound. The average weight of the screws is 21g and the standard deviation is 5g, and the kg of screws has a price of 15 euros. What is the probability that we can buy 100 screws with 30 euros?</a:t>
            </a:r>
            <a:endParaRPr sz="2200"/>
          </a:p>
          <a:p>
            <a:pPr marL="0" lvl="0" indent="0" algn="l" rtl="0">
              <a:lnSpc>
                <a:spcPct val="115000"/>
              </a:lnSpc>
              <a:spcBef>
                <a:spcPts val="0"/>
              </a:spcBef>
              <a:spcAft>
                <a:spcPts val="0"/>
              </a:spcAft>
              <a:buClr>
                <a:schemeClr val="dk1"/>
              </a:buClr>
              <a:buSzPts val="1100"/>
              <a:buFont typeface="Arial"/>
              <a:buNone/>
            </a:pPr>
            <a:endParaRPr sz="2200">
              <a:solidFill>
                <a:srgbClr val="000000"/>
              </a:solidFill>
            </a:endParaRPr>
          </a:p>
          <a:p>
            <a:pPr marL="0" lvl="0" indent="0" algn="l" rtl="0">
              <a:lnSpc>
                <a:spcPct val="115000"/>
              </a:lnSpc>
              <a:spcBef>
                <a:spcPts val="0"/>
              </a:spcBef>
              <a:spcAft>
                <a:spcPts val="0"/>
              </a:spcAft>
              <a:buNone/>
            </a:pPr>
            <a:br>
              <a:rPr lang="en" sz="2200">
                <a:solidFill>
                  <a:srgbClr val="000000"/>
                </a:solidFill>
              </a:rPr>
            </a:br>
            <a:endParaRPr sz="2200">
              <a:solidFill>
                <a:srgbClr val="000000"/>
              </a:solidFill>
            </a:endParaRPr>
          </a:p>
        </p:txBody>
      </p:sp>
      <p:sp>
        <p:nvSpPr>
          <p:cNvPr id="323" name="Google Shape;323;p45"/>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Central limit theorem</a:t>
            </a:r>
            <a:endParaRPr>
              <a:solidFill>
                <a:schemeClr val="accent1"/>
              </a:solidFill>
            </a:endParaRPr>
          </a:p>
        </p:txBody>
      </p:sp>
      <p:pic>
        <p:nvPicPr>
          <p:cNvPr id="324" name="Google Shape;324;p45"/>
          <p:cNvPicPr preferRelativeResize="0"/>
          <p:nvPr/>
        </p:nvPicPr>
        <p:blipFill rotWithShape="1">
          <a:blip r:embed="rId3">
            <a:alphaModFix/>
          </a:blip>
          <a:srcRect l="45869" t="6308" b="13324"/>
          <a:stretch/>
        </p:blipFill>
        <p:spPr>
          <a:xfrm>
            <a:off x="4444500" y="2623050"/>
            <a:ext cx="4454775" cy="39301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6"/>
          <p:cNvSpPr txBox="1">
            <a:spLocks noGrp="1"/>
          </p:cNvSpPr>
          <p:nvPr>
            <p:ph type="body" idx="1"/>
          </p:nvPr>
        </p:nvSpPr>
        <p:spPr>
          <a:xfrm flipH="1">
            <a:off x="457200" y="1224446"/>
            <a:ext cx="8229600" cy="5172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solidFill>
                  <a:schemeClr val="accent1"/>
                </a:solidFill>
              </a:rPr>
              <a:t>A screw manufacturer sells screws by the pound. The average weight of the screws is 21g and the standard deviation is 5g, and the kg of screws has a price of 15 euros. What is the probability that we can buy 100 screws with 30 euros?</a:t>
            </a:r>
            <a:endParaRPr sz="2200"/>
          </a:p>
          <a:p>
            <a:pPr marL="0" lvl="0" indent="0" algn="l" rtl="0">
              <a:lnSpc>
                <a:spcPct val="115000"/>
              </a:lnSpc>
              <a:spcBef>
                <a:spcPts val="0"/>
              </a:spcBef>
              <a:spcAft>
                <a:spcPts val="0"/>
              </a:spcAft>
              <a:buNone/>
            </a:pPr>
            <a:endParaRPr sz="2200">
              <a:solidFill>
                <a:srgbClr val="000000"/>
              </a:solidFill>
            </a:endParaRPr>
          </a:p>
          <a:p>
            <a:pPr marL="0" lvl="0" indent="0" algn="l" rtl="0">
              <a:lnSpc>
                <a:spcPct val="115000"/>
              </a:lnSpc>
              <a:spcBef>
                <a:spcPts val="0"/>
              </a:spcBef>
              <a:spcAft>
                <a:spcPts val="0"/>
              </a:spcAft>
              <a:buNone/>
            </a:pPr>
            <a:br>
              <a:rPr lang="en" sz="2200">
                <a:solidFill>
                  <a:srgbClr val="000000"/>
                </a:solidFill>
              </a:rPr>
            </a:br>
            <a:endParaRPr sz="2200">
              <a:solidFill>
                <a:srgbClr val="000000"/>
              </a:solidFill>
            </a:endParaRPr>
          </a:p>
        </p:txBody>
      </p:sp>
      <p:sp>
        <p:nvSpPr>
          <p:cNvPr id="330" name="Google Shape;330;p46"/>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Central limit theorem</a:t>
            </a:r>
            <a:endParaRPr>
              <a:solidFill>
                <a:schemeClr val="accent1"/>
              </a:solidFill>
            </a:endParaRPr>
          </a:p>
        </p:txBody>
      </p:sp>
      <p:sp>
        <p:nvSpPr>
          <p:cNvPr id="331" name="Google Shape;331;p46"/>
          <p:cNvSpPr txBox="1"/>
          <p:nvPr/>
        </p:nvSpPr>
        <p:spPr>
          <a:xfrm>
            <a:off x="304800" y="2880950"/>
            <a:ext cx="5901000" cy="3653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900">
                <a:solidFill>
                  <a:schemeClr val="dk1"/>
                </a:solidFill>
              </a:rPr>
              <a:t>We can buy 100 screws with 30 euros when their total weight is smaller than or equal to 2000g. </a:t>
            </a:r>
            <a:br>
              <a:rPr lang="en" sz="1900">
                <a:solidFill>
                  <a:schemeClr val="dk1"/>
                </a:solidFill>
              </a:rPr>
            </a:br>
            <a:br>
              <a:rPr lang="en" sz="1900">
                <a:solidFill>
                  <a:schemeClr val="dk1"/>
                </a:solidFill>
              </a:rPr>
            </a:br>
            <a:r>
              <a:rPr lang="en" sz="1900">
                <a:solidFill>
                  <a:schemeClr val="dk1"/>
                </a:solidFill>
              </a:rPr>
              <a:t>X</a:t>
            </a:r>
            <a:r>
              <a:rPr lang="en" sz="1900" baseline="-25000">
                <a:solidFill>
                  <a:schemeClr val="dk1"/>
                </a:solidFill>
              </a:rPr>
              <a:t>i</a:t>
            </a:r>
            <a:r>
              <a:rPr lang="en" sz="1900">
                <a:solidFill>
                  <a:schemeClr val="dk1"/>
                </a:solidFill>
              </a:rPr>
              <a:t> := weight of the i-th screw</a:t>
            </a:r>
            <a:endParaRPr sz="1900">
              <a:solidFill>
                <a:schemeClr val="dk1"/>
              </a:solidFill>
            </a:endParaRPr>
          </a:p>
          <a:p>
            <a:pPr marL="0" lvl="0" indent="0" algn="l" rtl="0">
              <a:lnSpc>
                <a:spcPct val="115000"/>
              </a:lnSpc>
              <a:spcBef>
                <a:spcPts val="0"/>
              </a:spcBef>
              <a:spcAft>
                <a:spcPts val="0"/>
              </a:spcAft>
              <a:buNone/>
            </a:pPr>
            <a:r>
              <a:rPr lang="en" sz="1900">
                <a:solidFill>
                  <a:schemeClr val="dk1"/>
                </a:solidFill>
              </a:rPr>
              <a:t>W = X</a:t>
            </a:r>
            <a:r>
              <a:rPr lang="en" sz="1900" baseline="-25000">
                <a:solidFill>
                  <a:schemeClr val="dk1"/>
                </a:solidFill>
              </a:rPr>
              <a:t>1</a:t>
            </a:r>
            <a:r>
              <a:rPr lang="en" sz="1900">
                <a:solidFill>
                  <a:schemeClr val="dk1"/>
                </a:solidFill>
              </a:rPr>
              <a:t>+X</a:t>
            </a:r>
            <a:r>
              <a:rPr lang="en" sz="1900" baseline="-25000">
                <a:solidFill>
                  <a:schemeClr val="dk1"/>
                </a:solidFill>
              </a:rPr>
              <a:t>2</a:t>
            </a:r>
            <a:r>
              <a:rPr lang="en" sz="1900">
                <a:solidFill>
                  <a:schemeClr val="dk1"/>
                </a:solidFill>
              </a:rPr>
              <a:t> +...+X</a:t>
            </a:r>
            <a:r>
              <a:rPr lang="en" sz="1900" baseline="-25000">
                <a:solidFill>
                  <a:schemeClr val="dk1"/>
                </a:solidFill>
              </a:rPr>
              <a:t>100</a:t>
            </a:r>
            <a:r>
              <a:rPr lang="en" sz="1900">
                <a:solidFill>
                  <a:schemeClr val="dk1"/>
                </a:solidFill>
              </a:rPr>
              <a:t> := total weight</a:t>
            </a:r>
            <a:br>
              <a:rPr lang="en" sz="1900">
                <a:solidFill>
                  <a:schemeClr val="dk1"/>
                </a:solidFill>
              </a:rPr>
            </a:br>
            <a:endParaRPr sz="1900">
              <a:solidFill>
                <a:schemeClr val="dk1"/>
              </a:solidFill>
            </a:endParaRPr>
          </a:p>
          <a:p>
            <a:pPr marL="0" lvl="0" indent="0" algn="l" rtl="0">
              <a:lnSpc>
                <a:spcPct val="115000"/>
              </a:lnSpc>
              <a:spcBef>
                <a:spcPts val="0"/>
              </a:spcBef>
              <a:spcAft>
                <a:spcPts val="0"/>
              </a:spcAft>
              <a:buNone/>
            </a:pPr>
            <a:r>
              <a:rPr lang="en" sz="1900">
                <a:solidFill>
                  <a:schemeClr val="dk1"/>
                </a:solidFill>
              </a:rPr>
              <a:t>By the Central Limit Theorem, W~N(100*21; 100*25)</a:t>
            </a:r>
            <a:br>
              <a:rPr lang="en" sz="1900">
                <a:solidFill>
                  <a:schemeClr val="dk1"/>
                </a:solidFill>
              </a:rPr>
            </a:br>
            <a:r>
              <a:rPr lang="en" sz="1900">
                <a:solidFill>
                  <a:schemeClr val="dk1"/>
                </a:solidFill>
              </a:rPr>
              <a:t>Then,</a:t>
            </a:r>
            <a:endParaRPr sz="1900">
              <a:solidFill>
                <a:schemeClr val="dk1"/>
              </a:solidFill>
            </a:endParaRPr>
          </a:p>
          <a:p>
            <a:pPr marL="0" lvl="0" indent="0" algn="l" rtl="0">
              <a:lnSpc>
                <a:spcPct val="115000"/>
              </a:lnSpc>
              <a:spcBef>
                <a:spcPts val="0"/>
              </a:spcBef>
              <a:spcAft>
                <a:spcPts val="0"/>
              </a:spcAft>
              <a:buNone/>
            </a:pPr>
            <a:endParaRPr sz="1000"/>
          </a:p>
        </p:txBody>
      </p:sp>
      <p:pic>
        <p:nvPicPr>
          <p:cNvPr id="332" name="Google Shape;332;p46"/>
          <p:cNvPicPr preferRelativeResize="0"/>
          <p:nvPr/>
        </p:nvPicPr>
        <p:blipFill rotWithShape="1">
          <a:blip r:embed="rId3">
            <a:alphaModFix/>
          </a:blip>
          <a:srcRect l="68001" t="4736" b="20558"/>
          <a:stretch/>
        </p:blipFill>
        <p:spPr>
          <a:xfrm>
            <a:off x="6358200" y="2828300"/>
            <a:ext cx="2633400" cy="3653101"/>
          </a:xfrm>
          <a:prstGeom prst="rect">
            <a:avLst/>
          </a:prstGeom>
          <a:noFill/>
          <a:ln>
            <a:noFill/>
          </a:ln>
        </p:spPr>
      </p:pic>
      <p:sp>
        <p:nvSpPr>
          <p:cNvPr id="333" name="Google Shape;333;p46"/>
          <p:cNvSpPr/>
          <p:nvPr/>
        </p:nvSpPr>
        <p:spPr>
          <a:xfrm>
            <a:off x="6227875" y="5829300"/>
            <a:ext cx="2689200" cy="2637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6"/>
          <p:cNvSpPr/>
          <p:nvPr/>
        </p:nvSpPr>
        <p:spPr>
          <a:xfrm>
            <a:off x="7501300" y="2920500"/>
            <a:ext cx="685800" cy="35610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6"/>
          <p:cNvSpPr/>
          <p:nvPr/>
        </p:nvSpPr>
        <p:spPr>
          <a:xfrm>
            <a:off x="7514500" y="5842500"/>
            <a:ext cx="685800" cy="263700"/>
          </a:xfrm>
          <a:prstGeom prst="rect">
            <a:avLst/>
          </a:prstGeom>
          <a:solidFill>
            <a:srgbClr val="FF9900">
              <a:alpha val="22470"/>
            </a:srgbClr>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6" name="Google Shape;336;p46" descr="\begin{array}{l}&#10;P(W\leq 2000) = P\left(Z\leq \frac{2000-2100}{50}\right) = \\&#10;\Phi(-2) = 0.0228&#10;\end{array}"/>
          <p:cNvPicPr preferRelativeResize="0"/>
          <p:nvPr/>
        </p:nvPicPr>
        <p:blipFill>
          <a:blip r:embed="rId4">
            <a:alphaModFix/>
          </a:blip>
          <a:stretch>
            <a:fillRect/>
          </a:stretch>
        </p:blipFill>
        <p:spPr>
          <a:xfrm>
            <a:off x="619875" y="5877475"/>
            <a:ext cx="4642325" cy="626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Uniform Distribution</a:t>
            </a:r>
            <a:endParaRPr>
              <a:solidFill>
                <a:schemeClr val="accent1"/>
              </a:solidFill>
            </a:endParaRPr>
          </a:p>
        </p:txBody>
      </p:sp>
      <p:sp>
        <p:nvSpPr>
          <p:cNvPr id="72" name="Google Shape;72;p11"/>
          <p:cNvSpPr txBox="1">
            <a:spLocks noGrp="1"/>
          </p:cNvSpPr>
          <p:nvPr>
            <p:ph type="body" idx="1"/>
          </p:nvPr>
        </p:nvSpPr>
        <p:spPr>
          <a:xfrm flipH="1">
            <a:off x="457200" y="1305775"/>
            <a:ext cx="8229600" cy="2047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900" dirty="0">
                <a:solidFill>
                  <a:schemeClr val="accent1"/>
                </a:solidFill>
              </a:rPr>
              <a:t>A digital instrument has a measurement error uniformly distributed over the interval [-0.5, 0.5]; if for example the display indicates a value equal to 10, the true value will be distributed uniformly between 9.5 and 10.5.</a:t>
            </a:r>
            <a:endParaRPr sz="1900" dirty="0">
              <a:solidFill>
                <a:schemeClr val="accent1"/>
              </a:solidFill>
            </a:endParaRPr>
          </a:p>
          <a:p>
            <a:pPr marL="0" lvl="0" indent="0" algn="l" rtl="0">
              <a:spcBef>
                <a:spcPts val="600"/>
              </a:spcBef>
              <a:spcAft>
                <a:spcPts val="0"/>
              </a:spcAft>
              <a:buNone/>
            </a:pPr>
            <a:r>
              <a:rPr lang="en" sz="1900" dirty="0">
                <a:solidFill>
                  <a:schemeClr val="accent1"/>
                </a:solidFill>
              </a:rPr>
              <a:t>a) What is the expected measurement error and its variance?</a:t>
            </a:r>
            <a:endParaRPr sz="1900" dirty="0">
              <a:solidFill>
                <a:schemeClr val="accent1"/>
              </a:solidFill>
            </a:endParaRPr>
          </a:p>
          <a:p>
            <a:pPr marL="0" lvl="0" indent="0" algn="l" rtl="0">
              <a:spcBef>
                <a:spcPts val="600"/>
              </a:spcBef>
              <a:spcAft>
                <a:spcPts val="0"/>
              </a:spcAft>
              <a:buNone/>
            </a:pPr>
            <a:r>
              <a:rPr lang="en" sz="1900" dirty="0">
                <a:solidFill>
                  <a:schemeClr val="accent1"/>
                </a:solidFill>
              </a:rPr>
              <a:t>d) The display of the instrument indicates 4. What is the probability that the measured quantity is 3.75? What is the probability that it is less than 3.75?</a:t>
            </a:r>
            <a:r>
              <a:rPr lang="en" sz="2400" dirty="0">
                <a:solidFill>
                  <a:schemeClr val="accent1"/>
                </a:solidFill>
              </a:rPr>
              <a:t> </a:t>
            </a:r>
            <a:endParaRPr sz="2400" dirty="0">
              <a:solidFill>
                <a:schemeClr val="accent1"/>
              </a:solidFill>
            </a:endParaRPr>
          </a:p>
          <a:p>
            <a:pPr marL="0" lvl="0" indent="0" algn="l" rtl="0">
              <a:spcBef>
                <a:spcPts val="600"/>
              </a:spcBef>
              <a:spcAft>
                <a:spcPts val="0"/>
              </a:spcAft>
              <a:buNone/>
            </a:pPr>
            <a:endParaRPr sz="2400" dirty="0">
              <a:solidFill>
                <a:schemeClr val="accent1"/>
              </a:solidFill>
            </a:endParaRPr>
          </a:p>
          <a:p>
            <a:pPr marL="457200" lvl="0" indent="0" algn="l" rtl="0">
              <a:spcBef>
                <a:spcPts val="600"/>
              </a:spcBef>
              <a:spcAft>
                <a:spcPts val="0"/>
              </a:spcAft>
              <a:buNone/>
            </a:pPr>
            <a:r>
              <a:rPr lang="en" sz="2400" dirty="0">
                <a:solidFill>
                  <a:schemeClr val="accent1"/>
                </a:solidFill>
              </a:rPr>
              <a:t> </a:t>
            </a:r>
            <a:endParaRPr sz="2400" dirty="0">
              <a:solidFill>
                <a:schemeClr val="accen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7"/>
          <p:cNvSpPr txBox="1">
            <a:spLocks noGrp="1"/>
          </p:cNvSpPr>
          <p:nvPr>
            <p:ph type="body" idx="1"/>
          </p:nvPr>
        </p:nvSpPr>
        <p:spPr>
          <a:xfrm flipH="1">
            <a:off x="457200" y="1224446"/>
            <a:ext cx="8229600" cy="5172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chemeClr val="accent1"/>
                </a:solidFill>
              </a:rPr>
              <a:t>A freelancer bills an average of 200 francs every day (including weekends). Her daily expenses (including both work, taxes and living related costs) are on average 150 francs per day. Both the daily income and the expenses have standard deviation of 30 francs. </a:t>
            </a:r>
            <a:endParaRPr sz="1800">
              <a:solidFill>
                <a:schemeClr val="accent1"/>
              </a:solidFill>
            </a:endParaRPr>
          </a:p>
          <a:p>
            <a:pPr marL="0" lvl="0" indent="0" algn="l" rtl="0">
              <a:lnSpc>
                <a:spcPct val="100000"/>
              </a:lnSpc>
              <a:spcBef>
                <a:spcPts val="0"/>
              </a:spcBef>
              <a:spcAft>
                <a:spcPts val="0"/>
              </a:spcAft>
              <a:buNone/>
            </a:pPr>
            <a:r>
              <a:rPr lang="en" sz="1800">
                <a:solidFill>
                  <a:schemeClr val="accent1"/>
                </a:solidFill>
              </a:rPr>
              <a:t>Let us assume, although it is not very realistic, that the daily expenses are independent from the daily income. At the end of the year the freelance want to buy a new car. What car price will be able to afford with probability larger than 90%?</a:t>
            </a: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15000"/>
              </a:lnSpc>
              <a:spcBef>
                <a:spcPts val="0"/>
              </a:spcBef>
              <a:spcAft>
                <a:spcPts val="0"/>
              </a:spcAft>
              <a:buNone/>
            </a:pPr>
            <a:endParaRPr sz="2000">
              <a:solidFill>
                <a:schemeClr val="accent1"/>
              </a:solidFill>
            </a:endParaRPr>
          </a:p>
          <a:p>
            <a:pPr marL="0" lvl="0" indent="0" algn="l" rtl="0">
              <a:lnSpc>
                <a:spcPct val="115000"/>
              </a:lnSpc>
              <a:spcBef>
                <a:spcPts val="0"/>
              </a:spcBef>
              <a:spcAft>
                <a:spcPts val="0"/>
              </a:spcAft>
              <a:buNone/>
            </a:pPr>
            <a:endParaRPr sz="2200">
              <a:solidFill>
                <a:srgbClr val="000000"/>
              </a:solidFill>
            </a:endParaRPr>
          </a:p>
          <a:p>
            <a:pPr marL="0" lvl="0" indent="0" algn="l" rtl="0">
              <a:lnSpc>
                <a:spcPct val="115000"/>
              </a:lnSpc>
              <a:spcBef>
                <a:spcPts val="0"/>
              </a:spcBef>
              <a:spcAft>
                <a:spcPts val="0"/>
              </a:spcAft>
              <a:buNone/>
            </a:pPr>
            <a:br>
              <a:rPr lang="en" sz="2200">
                <a:solidFill>
                  <a:srgbClr val="000000"/>
                </a:solidFill>
              </a:rPr>
            </a:br>
            <a:endParaRPr sz="2200">
              <a:solidFill>
                <a:srgbClr val="000000"/>
              </a:solidFill>
            </a:endParaRPr>
          </a:p>
        </p:txBody>
      </p:sp>
      <p:sp>
        <p:nvSpPr>
          <p:cNvPr id="342" name="Google Shape;342;p47"/>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8"/>
          <p:cNvSpPr txBox="1">
            <a:spLocks noGrp="1"/>
          </p:cNvSpPr>
          <p:nvPr>
            <p:ph type="body" idx="1"/>
          </p:nvPr>
        </p:nvSpPr>
        <p:spPr>
          <a:xfrm flipH="1">
            <a:off x="457200" y="1224446"/>
            <a:ext cx="8229600" cy="5172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chemeClr val="accent1"/>
                </a:solidFill>
              </a:rPr>
              <a:t>A freelancer bills an average of 200 francs every day (including weekends). Her daily expenses (including both work, taxes and living related costs) are on average 150 francs per day. Both the daily income and the expenses have standard deviation of 30 francs. </a:t>
            </a:r>
            <a:endParaRPr sz="1800">
              <a:solidFill>
                <a:schemeClr val="accent1"/>
              </a:solidFill>
            </a:endParaRPr>
          </a:p>
          <a:p>
            <a:pPr marL="0" lvl="0" indent="0" algn="l" rtl="0">
              <a:lnSpc>
                <a:spcPct val="100000"/>
              </a:lnSpc>
              <a:spcBef>
                <a:spcPts val="0"/>
              </a:spcBef>
              <a:spcAft>
                <a:spcPts val="0"/>
              </a:spcAft>
              <a:buNone/>
            </a:pPr>
            <a:r>
              <a:rPr lang="en" sz="1800">
                <a:solidFill>
                  <a:schemeClr val="accent1"/>
                </a:solidFill>
              </a:rPr>
              <a:t>Let us assume, although it is not very realistic, that the daily expenses are independent from the daily income. At the end of the year the freelance want to buy a new car. What car price will be able to afford with probability larger than 90%?</a:t>
            </a: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15000"/>
              </a:lnSpc>
              <a:spcBef>
                <a:spcPts val="0"/>
              </a:spcBef>
              <a:spcAft>
                <a:spcPts val="0"/>
              </a:spcAft>
              <a:buNone/>
            </a:pPr>
            <a:r>
              <a:rPr lang="en" sz="1800">
                <a:solidFill>
                  <a:srgbClr val="000000"/>
                </a:solidFill>
              </a:rPr>
              <a:t>By the central limit theorem</a:t>
            </a:r>
            <a:endParaRPr sz="1800">
              <a:solidFill>
                <a:srgbClr val="000000"/>
              </a:solidFill>
            </a:endParaRPr>
          </a:p>
          <a:p>
            <a:pPr marL="0" lvl="0" indent="0" algn="l" rtl="0">
              <a:lnSpc>
                <a:spcPct val="115000"/>
              </a:lnSpc>
              <a:spcBef>
                <a:spcPts val="0"/>
              </a:spcBef>
              <a:spcAft>
                <a:spcPts val="0"/>
              </a:spcAft>
              <a:buNone/>
            </a:pPr>
            <a:r>
              <a:rPr lang="en" sz="1800">
                <a:solidFill>
                  <a:srgbClr val="000000"/>
                </a:solidFill>
              </a:rPr>
              <a:t>B:= yearly income ~ N(365*200,365*30</a:t>
            </a:r>
            <a:r>
              <a:rPr lang="en" sz="1800" baseline="30000">
                <a:solidFill>
                  <a:srgbClr val="000000"/>
                </a:solidFill>
              </a:rPr>
              <a:t>2</a:t>
            </a:r>
            <a:r>
              <a:rPr lang="en" sz="1800">
                <a:solidFill>
                  <a:srgbClr val="000000"/>
                </a:solidFill>
              </a:rPr>
              <a:t>)</a:t>
            </a:r>
            <a:endParaRPr sz="1800">
              <a:solidFill>
                <a:srgbClr val="000000"/>
              </a:solidFill>
            </a:endParaRPr>
          </a:p>
          <a:p>
            <a:pPr marL="0" lvl="0" indent="0" algn="l" rtl="0">
              <a:lnSpc>
                <a:spcPct val="115000"/>
              </a:lnSpc>
              <a:spcBef>
                <a:spcPts val="0"/>
              </a:spcBef>
              <a:spcAft>
                <a:spcPts val="0"/>
              </a:spcAft>
              <a:buNone/>
            </a:pPr>
            <a:r>
              <a:rPr lang="en" sz="1800">
                <a:solidFill>
                  <a:srgbClr val="000000"/>
                </a:solidFill>
              </a:rPr>
              <a:t>E:= yearly expenses ~ N(365*150,365*30</a:t>
            </a:r>
            <a:r>
              <a:rPr lang="en" sz="1800" baseline="30000">
                <a:solidFill>
                  <a:srgbClr val="000000"/>
                </a:solidFill>
              </a:rPr>
              <a:t>2</a:t>
            </a:r>
            <a:r>
              <a:rPr lang="en" sz="1800">
                <a:solidFill>
                  <a:srgbClr val="000000"/>
                </a:solidFill>
              </a:rPr>
              <a:t>)</a:t>
            </a:r>
            <a:endParaRPr sz="1800">
              <a:solidFill>
                <a:srgbClr val="000000"/>
              </a:solidFill>
            </a:endParaRPr>
          </a:p>
          <a:p>
            <a:pPr marL="0" lvl="0" indent="0" algn="l" rtl="0">
              <a:lnSpc>
                <a:spcPct val="115000"/>
              </a:lnSpc>
              <a:spcBef>
                <a:spcPts val="0"/>
              </a:spcBef>
              <a:spcAft>
                <a:spcPts val="0"/>
              </a:spcAft>
              <a:buNone/>
            </a:pPr>
            <a:r>
              <a:rPr lang="en" sz="1800">
                <a:solidFill>
                  <a:srgbClr val="000000"/>
                </a:solidFill>
              </a:rPr>
              <a:t>S = B-E:= yearly savings ~ N(365*200-365*150,365*30</a:t>
            </a:r>
            <a:r>
              <a:rPr lang="en" sz="1800" baseline="30000">
                <a:solidFill>
                  <a:srgbClr val="000000"/>
                </a:solidFill>
              </a:rPr>
              <a:t>2</a:t>
            </a:r>
            <a:r>
              <a:rPr lang="en" sz="1800">
                <a:solidFill>
                  <a:srgbClr val="000000"/>
                </a:solidFill>
              </a:rPr>
              <a:t>+365*30</a:t>
            </a:r>
            <a:r>
              <a:rPr lang="en" sz="1800" baseline="30000">
                <a:solidFill>
                  <a:srgbClr val="000000"/>
                </a:solidFill>
              </a:rPr>
              <a:t>2</a:t>
            </a:r>
            <a:r>
              <a:rPr lang="en" sz="1800">
                <a:solidFill>
                  <a:srgbClr val="000000"/>
                </a:solidFill>
              </a:rPr>
              <a:t>) </a:t>
            </a:r>
            <a:endParaRPr sz="1800">
              <a:solidFill>
                <a:srgbClr val="000000"/>
              </a:solidFill>
            </a:endParaRPr>
          </a:p>
          <a:p>
            <a:pPr marL="0" lvl="0" indent="0" algn="l" rtl="0">
              <a:lnSpc>
                <a:spcPct val="115000"/>
              </a:lnSpc>
              <a:spcBef>
                <a:spcPts val="0"/>
              </a:spcBef>
              <a:spcAft>
                <a:spcPts val="0"/>
              </a:spcAft>
              <a:buNone/>
            </a:pPr>
            <a:r>
              <a:rPr lang="en" sz="1800">
                <a:solidFill>
                  <a:srgbClr val="000000"/>
                </a:solidFill>
              </a:rPr>
              <a:t>                                            = N(18250, 657000)</a:t>
            </a:r>
            <a:endParaRPr sz="1800">
              <a:solidFill>
                <a:srgbClr val="000000"/>
              </a:solidFill>
            </a:endParaRPr>
          </a:p>
          <a:p>
            <a:pPr marL="0" lvl="0" indent="0" algn="l" rtl="0">
              <a:lnSpc>
                <a:spcPct val="115000"/>
              </a:lnSpc>
              <a:spcBef>
                <a:spcPts val="0"/>
              </a:spcBef>
              <a:spcAft>
                <a:spcPts val="0"/>
              </a:spcAft>
              <a:buNone/>
            </a:pPr>
            <a:br>
              <a:rPr lang="en" sz="1800">
                <a:solidFill>
                  <a:srgbClr val="000000"/>
                </a:solidFill>
              </a:rPr>
            </a:br>
            <a:r>
              <a:rPr lang="en" sz="1800">
                <a:solidFill>
                  <a:srgbClr val="000000"/>
                </a:solidFill>
              </a:rPr>
              <a:t>P(S&gt;q</a:t>
            </a:r>
            <a:r>
              <a:rPr lang="en" sz="1800" baseline="-25000">
                <a:solidFill>
                  <a:srgbClr val="000000"/>
                </a:solidFill>
              </a:rPr>
              <a:t>0.1</a:t>
            </a:r>
            <a:r>
              <a:rPr lang="en" sz="1800">
                <a:solidFill>
                  <a:srgbClr val="000000"/>
                </a:solidFill>
              </a:rPr>
              <a:t>) = 1-0.1 = 0.9 → </a:t>
            </a:r>
            <a:endParaRPr sz="1800">
              <a:solidFill>
                <a:srgbClr val="000000"/>
              </a:solidFill>
            </a:endParaRPr>
          </a:p>
          <a:p>
            <a:pPr marL="0" lvl="0" indent="0" algn="l" rtl="0">
              <a:lnSpc>
                <a:spcPct val="115000"/>
              </a:lnSpc>
              <a:spcBef>
                <a:spcPts val="0"/>
              </a:spcBef>
              <a:spcAft>
                <a:spcPts val="0"/>
              </a:spcAft>
              <a:buNone/>
            </a:pPr>
            <a:r>
              <a:rPr lang="en" sz="1800">
                <a:solidFill>
                  <a:srgbClr val="000000"/>
                </a:solidFill>
              </a:rPr>
              <a:t> </a:t>
            </a:r>
            <a:endParaRPr sz="1800">
              <a:solidFill>
                <a:srgbClr val="000000"/>
              </a:solidFill>
            </a:endParaRPr>
          </a:p>
          <a:p>
            <a:pPr marL="0" lvl="0" indent="0" algn="l" rtl="0">
              <a:lnSpc>
                <a:spcPct val="115000"/>
              </a:lnSpc>
              <a:spcBef>
                <a:spcPts val="0"/>
              </a:spcBef>
              <a:spcAft>
                <a:spcPts val="0"/>
              </a:spcAft>
              <a:buNone/>
            </a:pPr>
            <a:r>
              <a:rPr lang="en" sz="1800">
                <a:solidFill>
                  <a:srgbClr val="000000"/>
                </a:solidFill>
              </a:rPr>
              <a:t>                                    </a:t>
            </a:r>
            <a:r>
              <a:rPr lang="en" sz="1800"/>
              <a:t> → </a:t>
            </a:r>
            <a:endParaRPr sz="1800">
              <a:solidFill>
                <a:srgbClr val="000000"/>
              </a:solidFill>
            </a:endParaRPr>
          </a:p>
          <a:p>
            <a:pPr marL="0" lvl="0" indent="0" algn="l" rtl="0">
              <a:lnSpc>
                <a:spcPct val="115000"/>
              </a:lnSpc>
              <a:spcBef>
                <a:spcPts val="0"/>
              </a:spcBef>
              <a:spcAft>
                <a:spcPts val="0"/>
              </a:spcAft>
              <a:buNone/>
            </a:pPr>
            <a:endParaRPr sz="2000">
              <a:solidFill>
                <a:schemeClr val="accent1"/>
              </a:solidFill>
            </a:endParaRPr>
          </a:p>
          <a:p>
            <a:pPr marL="0" lvl="0" indent="0" algn="l" rtl="0">
              <a:lnSpc>
                <a:spcPct val="115000"/>
              </a:lnSpc>
              <a:spcBef>
                <a:spcPts val="0"/>
              </a:spcBef>
              <a:spcAft>
                <a:spcPts val="0"/>
              </a:spcAft>
              <a:buNone/>
            </a:pPr>
            <a:endParaRPr sz="2200">
              <a:solidFill>
                <a:srgbClr val="000000"/>
              </a:solidFill>
            </a:endParaRPr>
          </a:p>
          <a:p>
            <a:pPr marL="0" lvl="0" indent="0" algn="l" rtl="0">
              <a:lnSpc>
                <a:spcPct val="115000"/>
              </a:lnSpc>
              <a:spcBef>
                <a:spcPts val="0"/>
              </a:spcBef>
              <a:spcAft>
                <a:spcPts val="0"/>
              </a:spcAft>
              <a:buNone/>
            </a:pPr>
            <a:br>
              <a:rPr lang="en" sz="2200">
                <a:solidFill>
                  <a:srgbClr val="000000"/>
                </a:solidFill>
              </a:rPr>
            </a:br>
            <a:endParaRPr sz="2200">
              <a:solidFill>
                <a:srgbClr val="000000"/>
              </a:solidFill>
            </a:endParaRPr>
          </a:p>
        </p:txBody>
      </p:sp>
      <p:sp>
        <p:nvSpPr>
          <p:cNvPr id="348" name="Google Shape;348;p48"/>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pic>
        <p:nvPicPr>
          <p:cNvPr id="349" name="Google Shape;349;p48" descr="q_{0.1}= -1.28\sqrt{657000}+18250 = 17212&#10;"/>
          <p:cNvPicPr preferRelativeResize="0"/>
          <p:nvPr/>
        </p:nvPicPr>
        <p:blipFill>
          <a:blip r:embed="rId3">
            <a:alphaModFix/>
          </a:blip>
          <a:stretch>
            <a:fillRect/>
          </a:stretch>
        </p:blipFill>
        <p:spPr>
          <a:xfrm>
            <a:off x="3257550" y="6331925"/>
            <a:ext cx="4933950" cy="276225"/>
          </a:xfrm>
          <a:prstGeom prst="rect">
            <a:avLst/>
          </a:prstGeom>
          <a:noFill/>
          <a:ln>
            <a:noFill/>
          </a:ln>
        </p:spPr>
      </p:pic>
      <p:pic>
        <p:nvPicPr>
          <p:cNvPr id="350" name="Google Shape;350;p48" descr="z_{0.1} = -1.28 = \frac{q_{0.1}-18250}{\sqrt{657000}}&#10;"/>
          <p:cNvPicPr preferRelativeResize="0"/>
          <p:nvPr/>
        </p:nvPicPr>
        <p:blipFill>
          <a:blip r:embed="rId4">
            <a:alphaModFix/>
          </a:blip>
          <a:stretch>
            <a:fillRect/>
          </a:stretch>
        </p:blipFill>
        <p:spPr>
          <a:xfrm>
            <a:off x="3257550" y="5580175"/>
            <a:ext cx="3705225" cy="5905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5" name="Google Shape;355;p49"/>
          <p:cNvPicPr preferRelativeResize="0"/>
          <p:nvPr/>
        </p:nvPicPr>
        <p:blipFill rotWithShape="1">
          <a:blip r:embed="rId3">
            <a:alphaModFix/>
          </a:blip>
          <a:srcRect t="23065"/>
          <a:stretch/>
        </p:blipFill>
        <p:spPr>
          <a:xfrm>
            <a:off x="494500" y="1467300"/>
            <a:ext cx="8032575" cy="5009700"/>
          </a:xfrm>
          <a:prstGeom prst="rect">
            <a:avLst/>
          </a:prstGeom>
          <a:noFill/>
          <a:ln>
            <a:noFill/>
          </a:ln>
        </p:spPr>
      </p:pic>
      <p:sp>
        <p:nvSpPr>
          <p:cNvPr id="356" name="Google Shape;356;p49"/>
          <p:cNvSpPr txBox="1">
            <a:spLocks noGrp="1"/>
          </p:cNvSpPr>
          <p:nvPr>
            <p:ph type="title"/>
          </p:nvPr>
        </p:nvSpPr>
        <p:spPr>
          <a:xfrm>
            <a:off x="457200" y="2345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The Z table</a:t>
            </a:r>
            <a:endParaRPr>
              <a:solidFill>
                <a:schemeClr val="accent1"/>
              </a:solidFill>
            </a:endParaRPr>
          </a:p>
          <a:p>
            <a:pPr marL="0" lvl="0" indent="0" algn="l" rtl="0">
              <a:spcBef>
                <a:spcPts val="0"/>
              </a:spcBef>
              <a:spcAft>
                <a:spcPts val="0"/>
              </a:spcAft>
              <a:buNone/>
            </a:pPr>
            <a:endParaRPr>
              <a:solidFill>
                <a:schemeClr val="accent1"/>
              </a:solidFill>
            </a:endParaRPr>
          </a:p>
        </p:txBody>
      </p:sp>
      <p:sp>
        <p:nvSpPr>
          <p:cNvPr id="357" name="Google Shape;357;p49"/>
          <p:cNvSpPr/>
          <p:nvPr/>
        </p:nvSpPr>
        <p:spPr>
          <a:xfrm>
            <a:off x="503325" y="5295900"/>
            <a:ext cx="8032500" cy="2637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9"/>
          <p:cNvSpPr/>
          <p:nvPr/>
        </p:nvSpPr>
        <p:spPr>
          <a:xfrm>
            <a:off x="7120300" y="1184525"/>
            <a:ext cx="685800" cy="52980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9"/>
          <p:cNvSpPr/>
          <p:nvPr/>
        </p:nvSpPr>
        <p:spPr>
          <a:xfrm>
            <a:off x="7133500" y="5309100"/>
            <a:ext cx="685800" cy="263700"/>
          </a:xfrm>
          <a:prstGeom prst="rect">
            <a:avLst/>
          </a:prstGeom>
          <a:solidFill>
            <a:srgbClr val="FF9900">
              <a:alpha val="22470"/>
            </a:srgbClr>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60" name="Google Shape;360;p49"/>
          <p:cNvPicPr preferRelativeResize="0"/>
          <p:nvPr/>
        </p:nvPicPr>
        <p:blipFill rotWithShape="1">
          <a:blip r:embed="rId3">
            <a:alphaModFix/>
          </a:blip>
          <a:srcRect b="95950"/>
          <a:stretch/>
        </p:blipFill>
        <p:spPr>
          <a:xfrm>
            <a:off x="494500" y="1184525"/>
            <a:ext cx="8032575" cy="2637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0"/>
          <p:cNvSpPr txBox="1">
            <a:spLocks noGrp="1"/>
          </p:cNvSpPr>
          <p:nvPr>
            <p:ph type="body" idx="1"/>
          </p:nvPr>
        </p:nvSpPr>
        <p:spPr>
          <a:xfrm flipH="1">
            <a:off x="457200" y="1224446"/>
            <a:ext cx="8229600" cy="5172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chemeClr val="accent1"/>
                </a:solidFill>
              </a:rPr>
              <a:t>A freelancer bills an average of 200 francs every day (including weekends). Her daily expenses (including both work, taxes and living related costs) are on average 150 francs per day. Both the daily income and the expenses have standard deviation of 30 francs. </a:t>
            </a: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00000"/>
              </a:lnSpc>
              <a:spcBef>
                <a:spcPts val="0"/>
              </a:spcBef>
              <a:spcAft>
                <a:spcPts val="0"/>
              </a:spcAft>
              <a:buNone/>
            </a:pPr>
            <a:r>
              <a:rPr lang="en" sz="1800">
                <a:solidFill>
                  <a:schemeClr val="accent1"/>
                </a:solidFill>
              </a:rPr>
              <a:t>Each 1st of January the freelance compute the average daily income over the past year. What is the probability that such value is smaller than 150 francs?</a:t>
            </a: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15000"/>
              </a:lnSpc>
              <a:spcBef>
                <a:spcPts val="0"/>
              </a:spcBef>
              <a:spcAft>
                <a:spcPts val="0"/>
              </a:spcAft>
              <a:buNone/>
            </a:pPr>
            <a:endParaRPr sz="2000">
              <a:solidFill>
                <a:schemeClr val="accent1"/>
              </a:solidFill>
            </a:endParaRPr>
          </a:p>
          <a:p>
            <a:pPr marL="0" lvl="0" indent="0" algn="l" rtl="0">
              <a:lnSpc>
                <a:spcPct val="115000"/>
              </a:lnSpc>
              <a:spcBef>
                <a:spcPts val="0"/>
              </a:spcBef>
              <a:spcAft>
                <a:spcPts val="0"/>
              </a:spcAft>
              <a:buNone/>
            </a:pPr>
            <a:endParaRPr sz="2200">
              <a:solidFill>
                <a:srgbClr val="000000"/>
              </a:solidFill>
            </a:endParaRPr>
          </a:p>
          <a:p>
            <a:pPr marL="0" lvl="0" indent="0" algn="l" rtl="0">
              <a:lnSpc>
                <a:spcPct val="115000"/>
              </a:lnSpc>
              <a:spcBef>
                <a:spcPts val="0"/>
              </a:spcBef>
              <a:spcAft>
                <a:spcPts val="0"/>
              </a:spcAft>
              <a:buNone/>
            </a:pPr>
            <a:br>
              <a:rPr lang="en" sz="2200">
                <a:solidFill>
                  <a:srgbClr val="000000"/>
                </a:solidFill>
              </a:rPr>
            </a:br>
            <a:endParaRPr sz="2200">
              <a:solidFill>
                <a:srgbClr val="000000"/>
              </a:solidFill>
            </a:endParaRPr>
          </a:p>
        </p:txBody>
      </p:sp>
      <p:sp>
        <p:nvSpPr>
          <p:cNvPr id="366" name="Google Shape;366;p50"/>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51"/>
          <p:cNvSpPr txBox="1">
            <a:spLocks noGrp="1"/>
          </p:cNvSpPr>
          <p:nvPr>
            <p:ph type="body" idx="1"/>
          </p:nvPr>
        </p:nvSpPr>
        <p:spPr>
          <a:xfrm flipH="1">
            <a:off x="457200" y="1224446"/>
            <a:ext cx="8229600" cy="5172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chemeClr val="accent1"/>
                </a:solidFill>
              </a:rPr>
              <a:t>A freelancer bills an average of 200 francs every day (including weekends). Her daily expenses (including both work, taxes and living related costs) are on average 150 francs per day. Both the daily income and the expenses have standard deviation of 30 francs. </a:t>
            </a: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00000"/>
              </a:lnSpc>
              <a:spcBef>
                <a:spcPts val="0"/>
              </a:spcBef>
              <a:spcAft>
                <a:spcPts val="0"/>
              </a:spcAft>
              <a:buNone/>
            </a:pPr>
            <a:r>
              <a:rPr lang="en" sz="1800">
                <a:solidFill>
                  <a:schemeClr val="accent1"/>
                </a:solidFill>
              </a:rPr>
              <a:t>Each 1st of January the freelance compute the average daily income over the past year. What is the probability that such value is smaller than 150 francs?</a:t>
            </a: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15000"/>
              </a:lnSpc>
              <a:spcBef>
                <a:spcPts val="0"/>
              </a:spcBef>
              <a:spcAft>
                <a:spcPts val="0"/>
              </a:spcAft>
              <a:buNone/>
            </a:pPr>
            <a:endParaRPr sz="2000">
              <a:solidFill>
                <a:schemeClr val="accent1"/>
              </a:solidFill>
            </a:endParaRPr>
          </a:p>
          <a:p>
            <a:pPr marL="0" lvl="0" indent="0" algn="l" rtl="0">
              <a:lnSpc>
                <a:spcPct val="115000"/>
              </a:lnSpc>
              <a:spcBef>
                <a:spcPts val="0"/>
              </a:spcBef>
              <a:spcAft>
                <a:spcPts val="0"/>
              </a:spcAft>
              <a:buNone/>
            </a:pPr>
            <a:endParaRPr sz="2200">
              <a:solidFill>
                <a:srgbClr val="000000"/>
              </a:solidFill>
            </a:endParaRPr>
          </a:p>
          <a:p>
            <a:pPr marL="0" lvl="0" indent="0" algn="l" rtl="0">
              <a:lnSpc>
                <a:spcPct val="115000"/>
              </a:lnSpc>
              <a:spcBef>
                <a:spcPts val="0"/>
              </a:spcBef>
              <a:spcAft>
                <a:spcPts val="0"/>
              </a:spcAft>
              <a:buNone/>
            </a:pPr>
            <a:br>
              <a:rPr lang="en" sz="2200">
                <a:solidFill>
                  <a:srgbClr val="000000"/>
                </a:solidFill>
              </a:rPr>
            </a:br>
            <a:endParaRPr sz="2200">
              <a:solidFill>
                <a:srgbClr val="000000"/>
              </a:solidFill>
            </a:endParaRPr>
          </a:p>
        </p:txBody>
      </p:sp>
      <p:sp>
        <p:nvSpPr>
          <p:cNvPr id="372" name="Google Shape;372;p51"/>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pic>
        <p:nvPicPr>
          <p:cNvPr id="373" name="Google Shape;373;p51" descr="\begin{array}{ll} &#10;\overline{B} &amp;= \frac{1}{365} {B_1+B_2+\dots+B_n} \\&#10;~&amp;\sim N(\frac{365\cdot 200}{365},\frac{365\cdot 30^2}{365^2}) =N(200,\frac{\cdot 30^2}{365})&#10;\end{array}"/>
          <p:cNvPicPr preferRelativeResize="0"/>
          <p:nvPr/>
        </p:nvPicPr>
        <p:blipFill>
          <a:blip r:embed="rId3">
            <a:alphaModFix/>
          </a:blip>
          <a:stretch>
            <a:fillRect/>
          </a:stretch>
        </p:blipFill>
        <p:spPr>
          <a:xfrm>
            <a:off x="616925" y="3705950"/>
            <a:ext cx="5600700" cy="771525"/>
          </a:xfrm>
          <a:prstGeom prst="rect">
            <a:avLst/>
          </a:prstGeom>
          <a:noFill/>
          <a:ln>
            <a:noFill/>
          </a:ln>
        </p:spPr>
      </p:pic>
      <p:pic>
        <p:nvPicPr>
          <p:cNvPr id="374" name="Google Shape;374;p51" descr="P(\overline{B} &lt;150) = \Phi\left( \frac{150-200}{30/ \sqrt{365}}\right) = \Phi(-31.8) = 0"/>
          <p:cNvPicPr preferRelativeResize="0"/>
          <p:nvPr/>
        </p:nvPicPr>
        <p:blipFill>
          <a:blip r:embed="rId4">
            <a:alphaModFix/>
          </a:blip>
          <a:stretch>
            <a:fillRect/>
          </a:stretch>
        </p:blipFill>
        <p:spPr>
          <a:xfrm>
            <a:off x="616925" y="4629875"/>
            <a:ext cx="6000750" cy="7143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2"/>
          <p:cNvSpPr txBox="1">
            <a:spLocks noGrp="1"/>
          </p:cNvSpPr>
          <p:nvPr>
            <p:ph type="body" idx="1"/>
          </p:nvPr>
        </p:nvSpPr>
        <p:spPr>
          <a:xfrm flipH="1">
            <a:off x="457200" y="1224446"/>
            <a:ext cx="8229600" cy="5172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chemeClr val="accent1"/>
                </a:solidFill>
              </a:rPr>
              <a:t>A freelancer bills an average of 200 francs every day (including weekends). Her daily expenses (including both work, taxes and living related costs) are on average 150 francs per day. Both the daily income and the expenses have standard deviation of 30 francs. </a:t>
            </a: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00000"/>
              </a:lnSpc>
              <a:spcBef>
                <a:spcPts val="0"/>
              </a:spcBef>
              <a:spcAft>
                <a:spcPts val="0"/>
              </a:spcAft>
              <a:buNone/>
            </a:pPr>
            <a:r>
              <a:rPr lang="en" sz="1800">
                <a:solidFill>
                  <a:schemeClr val="accent1"/>
                </a:solidFill>
              </a:rPr>
              <a:t>Assuming that the daily income has a Gaussian distribution, what is the probability that the income of one day is smaller than 150 francs?</a:t>
            </a: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00000"/>
              </a:lnSpc>
              <a:spcBef>
                <a:spcPts val="0"/>
              </a:spcBef>
              <a:spcAft>
                <a:spcPts val="0"/>
              </a:spcAft>
              <a:buNone/>
            </a:pPr>
            <a:endParaRPr sz="1800">
              <a:solidFill>
                <a:srgbClr val="000000"/>
              </a:solidFill>
            </a:endParaRPr>
          </a:p>
          <a:p>
            <a:pPr marL="0" lvl="0" indent="0" algn="l" rtl="0">
              <a:lnSpc>
                <a:spcPct val="115000"/>
              </a:lnSpc>
              <a:spcBef>
                <a:spcPts val="0"/>
              </a:spcBef>
              <a:spcAft>
                <a:spcPts val="0"/>
              </a:spcAft>
              <a:buNone/>
            </a:pPr>
            <a:br>
              <a:rPr lang="en" sz="2200">
                <a:solidFill>
                  <a:srgbClr val="000000"/>
                </a:solidFill>
              </a:rPr>
            </a:br>
            <a:endParaRPr sz="2200">
              <a:solidFill>
                <a:srgbClr val="000000"/>
              </a:solidFill>
            </a:endParaRPr>
          </a:p>
        </p:txBody>
      </p:sp>
      <p:sp>
        <p:nvSpPr>
          <p:cNvPr id="380" name="Google Shape;380;p52"/>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3"/>
          <p:cNvSpPr txBox="1">
            <a:spLocks noGrp="1"/>
          </p:cNvSpPr>
          <p:nvPr>
            <p:ph type="body" idx="1"/>
          </p:nvPr>
        </p:nvSpPr>
        <p:spPr>
          <a:xfrm flipH="1">
            <a:off x="457200" y="1224446"/>
            <a:ext cx="8229600" cy="5172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chemeClr val="accent1"/>
                </a:solidFill>
              </a:rPr>
              <a:t>A freelancer bills an average of 200 francs every day (including weekends). Her daily expenses (including both work, taxes and living related costs) are on average 150 francs per day. Both the daily income and the expenses have standard deviation of 30 francs. </a:t>
            </a: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00000"/>
              </a:lnSpc>
              <a:spcBef>
                <a:spcPts val="0"/>
              </a:spcBef>
              <a:spcAft>
                <a:spcPts val="0"/>
              </a:spcAft>
              <a:buNone/>
            </a:pPr>
            <a:r>
              <a:rPr lang="en" sz="1800">
                <a:solidFill>
                  <a:schemeClr val="accent1"/>
                </a:solidFill>
              </a:rPr>
              <a:t>Assuming that the daily income has a Gaussian distribution, what is the probability that the income of one day is smaller than 150 francs?</a:t>
            </a:r>
            <a:endParaRPr sz="1800">
              <a:solidFill>
                <a:schemeClr val="accent1"/>
              </a:solidFill>
            </a:endParaRPr>
          </a:p>
          <a:p>
            <a:pPr marL="0" lvl="0" indent="0" algn="l" rtl="0">
              <a:lnSpc>
                <a:spcPct val="100000"/>
              </a:lnSpc>
              <a:spcBef>
                <a:spcPts val="0"/>
              </a:spcBef>
              <a:spcAft>
                <a:spcPts val="0"/>
              </a:spcAft>
              <a:buNone/>
            </a:pPr>
            <a:endParaRPr sz="1800">
              <a:solidFill>
                <a:schemeClr val="accent1"/>
              </a:solidFill>
            </a:endParaRPr>
          </a:p>
          <a:p>
            <a:pPr marL="0" lvl="0" indent="0" algn="l" rtl="0">
              <a:lnSpc>
                <a:spcPct val="115000"/>
              </a:lnSpc>
              <a:spcBef>
                <a:spcPts val="0"/>
              </a:spcBef>
              <a:spcAft>
                <a:spcPts val="0"/>
              </a:spcAft>
              <a:buNone/>
            </a:pPr>
            <a:r>
              <a:rPr lang="en" sz="2000">
                <a:solidFill>
                  <a:srgbClr val="000000"/>
                </a:solidFill>
              </a:rPr>
              <a:t>B ~ N(200, 30</a:t>
            </a:r>
            <a:r>
              <a:rPr lang="en" sz="2000" baseline="30000">
                <a:solidFill>
                  <a:srgbClr val="000000"/>
                </a:solidFill>
              </a:rPr>
              <a:t>2</a:t>
            </a:r>
            <a:r>
              <a:rPr lang="en" sz="2000">
                <a:solidFill>
                  <a:srgbClr val="000000"/>
                </a:solidFill>
              </a:rPr>
              <a:t>)</a:t>
            </a:r>
            <a:endParaRPr sz="2000">
              <a:solidFill>
                <a:srgbClr val="000000"/>
              </a:solidFill>
            </a:endParaRPr>
          </a:p>
          <a:p>
            <a:pPr marL="0" lvl="0" indent="0" algn="l" rtl="0">
              <a:lnSpc>
                <a:spcPct val="115000"/>
              </a:lnSpc>
              <a:spcBef>
                <a:spcPts val="0"/>
              </a:spcBef>
              <a:spcAft>
                <a:spcPts val="0"/>
              </a:spcAft>
              <a:buNone/>
            </a:pPr>
            <a:endParaRPr sz="2200">
              <a:solidFill>
                <a:srgbClr val="000000"/>
              </a:solidFill>
            </a:endParaRPr>
          </a:p>
          <a:p>
            <a:pPr marL="0" lvl="0" indent="0" algn="l" rtl="0">
              <a:lnSpc>
                <a:spcPct val="115000"/>
              </a:lnSpc>
              <a:spcBef>
                <a:spcPts val="0"/>
              </a:spcBef>
              <a:spcAft>
                <a:spcPts val="0"/>
              </a:spcAft>
              <a:buNone/>
            </a:pPr>
            <a:endParaRPr sz="2200">
              <a:solidFill>
                <a:srgbClr val="000000"/>
              </a:solidFill>
            </a:endParaRPr>
          </a:p>
          <a:p>
            <a:pPr marL="0" lvl="0" indent="0" algn="l" rtl="0">
              <a:lnSpc>
                <a:spcPct val="100000"/>
              </a:lnSpc>
              <a:spcBef>
                <a:spcPts val="0"/>
              </a:spcBef>
              <a:spcAft>
                <a:spcPts val="0"/>
              </a:spcAft>
              <a:buNone/>
            </a:pPr>
            <a:endParaRPr sz="1800">
              <a:solidFill>
                <a:srgbClr val="000000"/>
              </a:solidFill>
            </a:endParaRPr>
          </a:p>
          <a:p>
            <a:pPr marL="0" lvl="0" indent="0" algn="l" rtl="0">
              <a:lnSpc>
                <a:spcPct val="100000"/>
              </a:lnSpc>
              <a:spcBef>
                <a:spcPts val="0"/>
              </a:spcBef>
              <a:spcAft>
                <a:spcPts val="0"/>
              </a:spcAft>
              <a:buNone/>
            </a:pPr>
            <a:r>
              <a:rPr lang="en" sz="1800">
                <a:solidFill>
                  <a:srgbClr val="000000"/>
                </a:solidFill>
              </a:rPr>
              <a:t>Notice that there is almost 5% probability that the daily income falls below 150 francs, while the probability of the average daily income over one year </a:t>
            </a:r>
            <a:r>
              <a:rPr lang="en" sz="1800"/>
              <a:t>falling below 150 francs </a:t>
            </a:r>
            <a:r>
              <a:rPr lang="en" sz="1800">
                <a:solidFill>
                  <a:srgbClr val="000000"/>
                </a:solidFill>
              </a:rPr>
              <a:t>is zero. This is due to the much larger variability (σ=30) of the daily income compared to its average over one year </a:t>
            </a:r>
            <a:r>
              <a:rPr lang="en" sz="1800"/>
              <a:t>(σ=30/√365)</a:t>
            </a:r>
            <a:r>
              <a:rPr lang="en" sz="1800">
                <a:solidFill>
                  <a:srgbClr val="000000"/>
                </a:solidFill>
              </a:rPr>
              <a:t>.</a:t>
            </a:r>
            <a:endParaRPr sz="1800">
              <a:solidFill>
                <a:srgbClr val="000000"/>
              </a:solidFill>
            </a:endParaRPr>
          </a:p>
          <a:p>
            <a:pPr marL="0" lvl="0" indent="0" algn="l" rtl="0">
              <a:lnSpc>
                <a:spcPct val="115000"/>
              </a:lnSpc>
              <a:spcBef>
                <a:spcPts val="0"/>
              </a:spcBef>
              <a:spcAft>
                <a:spcPts val="0"/>
              </a:spcAft>
              <a:buNone/>
            </a:pPr>
            <a:br>
              <a:rPr lang="en" sz="2200">
                <a:solidFill>
                  <a:srgbClr val="000000"/>
                </a:solidFill>
              </a:rPr>
            </a:br>
            <a:endParaRPr sz="2200">
              <a:solidFill>
                <a:srgbClr val="000000"/>
              </a:solidFill>
            </a:endParaRPr>
          </a:p>
        </p:txBody>
      </p:sp>
      <p:sp>
        <p:nvSpPr>
          <p:cNvPr id="386" name="Google Shape;386;p53"/>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Practice</a:t>
            </a:r>
            <a:endParaRPr>
              <a:solidFill>
                <a:schemeClr val="accent1"/>
              </a:solidFill>
            </a:endParaRPr>
          </a:p>
        </p:txBody>
      </p:sp>
      <p:pic>
        <p:nvPicPr>
          <p:cNvPr id="387" name="Google Shape;387;p53" descr="P(B &lt;150) = \Phi\left( \frac{150-200}{30}\right) = \Phi(-1.67) = 0.047"/>
          <p:cNvPicPr preferRelativeResize="0"/>
          <p:nvPr/>
        </p:nvPicPr>
        <p:blipFill>
          <a:blip r:embed="rId3">
            <a:alphaModFix/>
          </a:blip>
          <a:stretch>
            <a:fillRect/>
          </a:stretch>
        </p:blipFill>
        <p:spPr>
          <a:xfrm>
            <a:off x="533400" y="3962400"/>
            <a:ext cx="6496050" cy="5810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4"/>
          <p:cNvSpPr txBox="1">
            <a:spLocks noGrp="1"/>
          </p:cNvSpPr>
          <p:nvPr>
            <p:ph type="title"/>
          </p:nvPr>
        </p:nvSpPr>
        <p:spPr>
          <a:xfrm>
            <a:off x="457200" y="2345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The Z table</a:t>
            </a:r>
            <a:endParaRPr>
              <a:solidFill>
                <a:schemeClr val="accent1"/>
              </a:solidFill>
            </a:endParaRPr>
          </a:p>
        </p:txBody>
      </p:sp>
      <p:pic>
        <p:nvPicPr>
          <p:cNvPr id="393" name="Google Shape;393;p54"/>
          <p:cNvPicPr preferRelativeResize="0"/>
          <p:nvPr/>
        </p:nvPicPr>
        <p:blipFill>
          <a:blip r:embed="rId3">
            <a:alphaModFix/>
          </a:blip>
          <a:stretch>
            <a:fillRect/>
          </a:stretch>
        </p:blipFill>
        <p:spPr>
          <a:xfrm>
            <a:off x="457200" y="1377575"/>
            <a:ext cx="8229601" cy="4890049"/>
          </a:xfrm>
          <a:prstGeom prst="rect">
            <a:avLst/>
          </a:prstGeom>
          <a:noFill/>
          <a:ln>
            <a:noFill/>
          </a:ln>
        </p:spPr>
      </p:pic>
      <p:sp>
        <p:nvSpPr>
          <p:cNvPr id="394" name="Google Shape;394;p54"/>
          <p:cNvSpPr/>
          <p:nvPr/>
        </p:nvSpPr>
        <p:spPr>
          <a:xfrm>
            <a:off x="457200" y="5676900"/>
            <a:ext cx="8154900" cy="2637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4"/>
          <p:cNvSpPr/>
          <p:nvPr/>
        </p:nvSpPr>
        <p:spPr>
          <a:xfrm>
            <a:off x="2014900" y="1701300"/>
            <a:ext cx="685800" cy="4566300"/>
          </a:xfrm>
          <a:prstGeom prst="rect">
            <a:avLst/>
          </a:prstGeom>
          <a:noFill/>
          <a:ln w="2857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4"/>
          <p:cNvSpPr/>
          <p:nvPr/>
        </p:nvSpPr>
        <p:spPr>
          <a:xfrm>
            <a:off x="2028100" y="5690100"/>
            <a:ext cx="685800" cy="263700"/>
          </a:xfrm>
          <a:prstGeom prst="rect">
            <a:avLst/>
          </a:prstGeom>
          <a:solidFill>
            <a:srgbClr val="FF9900">
              <a:alpha val="22470"/>
            </a:srgbClr>
          </a:solidFill>
          <a:ln w="9525" cap="flat" cmpd="sng">
            <a:solidFill>
              <a:srgbClr val="FF99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Uniform Distribution</a:t>
            </a:r>
            <a:endParaRPr>
              <a:solidFill>
                <a:schemeClr val="accent1"/>
              </a:solidFill>
            </a:endParaRPr>
          </a:p>
        </p:txBody>
      </p:sp>
      <p:sp>
        <p:nvSpPr>
          <p:cNvPr id="78" name="Google Shape;78;p12"/>
          <p:cNvSpPr txBox="1">
            <a:spLocks noGrp="1"/>
          </p:cNvSpPr>
          <p:nvPr>
            <p:ph type="body" idx="1"/>
          </p:nvPr>
        </p:nvSpPr>
        <p:spPr>
          <a:xfrm flipH="1">
            <a:off x="457200" y="1305775"/>
            <a:ext cx="8229600" cy="5064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900">
                <a:solidFill>
                  <a:schemeClr val="accent1"/>
                </a:solidFill>
              </a:rPr>
              <a:t>A digital instrument has a measurement error uniformly distributed over the interval [-0.5,0.5]; if for example the display indicates a value equal to 10, the true value will be distributed uniformly between 9.5 and 10.5.</a:t>
            </a:r>
            <a:endParaRPr sz="1900">
              <a:solidFill>
                <a:schemeClr val="accent1"/>
              </a:solidFill>
            </a:endParaRPr>
          </a:p>
          <a:p>
            <a:pPr marL="0" lvl="0" indent="0" algn="l" rtl="0">
              <a:spcBef>
                <a:spcPts val="600"/>
              </a:spcBef>
              <a:spcAft>
                <a:spcPts val="0"/>
              </a:spcAft>
              <a:buNone/>
            </a:pPr>
            <a:r>
              <a:rPr lang="en" sz="1900">
                <a:solidFill>
                  <a:schemeClr val="accent1"/>
                </a:solidFill>
              </a:rPr>
              <a:t>a) What is the expected measurement error and its variance?</a:t>
            </a:r>
            <a:endParaRPr sz="1900">
              <a:solidFill>
                <a:schemeClr val="accent1"/>
              </a:solidFill>
            </a:endParaRPr>
          </a:p>
          <a:p>
            <a:pPr marL="0" lvl="0" indent="0" algn="l" rtl="0">
              <a:spcBef>
                <a:spcPts val="600"/>
              </a:spcBef>
              <a:spcAft>
                <a:spcPts val="0"/>
              </a:spcAft>
              <a:buNone/>
            </a:pPr>
            <a:r>
              <a:rPr lang="en" sz="1900">
                <a:solidFill>
                  <a:srgbClr val="000000"/>
                </a:solidFill>
              </a:rPr>
              <a:t>X ~ U([-0.5,0.5])</a:t>
            </a:r>
            <a:endParaRPr sz="1900">
              <a:solidFill>
                <a:srgbClr val="000000"/>
              </a:solidFill>
            </a:endParaRPr>
          </a:p>
          <a:p>
            <a:pPr marL="0" lvl="0" indent="0" algn="l" rtl="0">
              <a:spcBef>
                <a:spcPts val="600"/>
              </a:spcBef>
              <a:spcAft>
                <a:spcPts val="0"/>
              </a:spcAft>
              <a:buNone/>
            </a:pPr>
            <a:r>
              <a:rPr lang="en" sz="1900">
                <a:solidFill>
                  <a:srgbClr val="000000"/>
                </a:solidFill>
              </a:rPr>
              <a:t>μ</a:t>
            </a:r>
            <a:r>
              <a:rPr lang="en" sz="1900" baseline="-25000">
                <a:solidFill>
                  <a:srgbClr val="000000"/>
                </a:solidFill>
              </a:rPr>
              <a:t>X</a:t>
            </a:r>
            <a:r>
              <a:rPr lang="en" sz="1900">
                <a:solidFill>
                  <a:srgbClr val="000000"/>
                </a:solidFill>
              </a:rPr>
              <a:t> =0;      </a:t>
            </a:r>
            <a:r>
              <a:rPr lang="en" sz="1900"/>
              <a:t>σ</a:t>
            </a:r>
            <a:r>
              <a:rPr lang="en" sz="1900" baseline="30000"/>
              <a:t>2</a:t>
            </a:r>
            <a:r>
              <a:rPr lang="en" sz="1900" baseline="-25000"/>
              <a:t>X</a:t>
            </a:r>
            <a:r>
              <a:rPr lang="en" sz="1900"/>
              <a:t> = </a:t>
            </a:r>
            <a:r>
              <a:rPr lang="en" sz="1900">
                <a:solidFill>
                  <a:srgbClr val="000000"/>
                </a:solidFill>
              </a:rPr>
              <a:t> 1/12</a:t>
            </a:r>
            <a:endParaRPr sz="1900">
              <a:solidFill>
                <a:srgbClr val="000000"/>
              </a:solidFill>
            </a:endParaRPr>
          </a:p>
          <a:p>
            <a:pPr marL="0" lvl="0" indent="0" algn="l" rtl="0">
              <a:spcBef>
                <a:spcPts val="600"/>
              </a:spcBef>
              <a:spcAft>
                <a:spcPts val="0"/>
              </a:spcAft>
              <a:buNone/>
            </a:pPr>
            <a:endParaRPr sz="1900">
              <a:solidFill>
                <a:schemeClr val="accent1"/>
              </a:solidFill>
            </a:endParaRPr>
          </a:p>
          <a:p>
            <a:pPr marL="0" lvl="0" indent="0" algn="l" rtl="0">
              <a:spcBef>
                <a:spcPts val="600"/>
              </a:spcBef>
              <a:spcAft>
                <a:spcPts val="0"/>
              </a:spcAft>
              <a:buNone/>
            </a:pPr>
            <a:r>
              <a:rPr lang="en" sz="1900">
                <a:solidFill>
                  <a:schemeClr val="accent1"/>
                </a:solidFill>
              </a:rPr>
              <a:t>d) The display of the instrument indicates 4. What is the probability that the measured quantity is 3.75? What is the probability that it is less than 3.75?</a:t>
            </a:r>
            <a:r>
              <a:rPr lang="en" sz="2400">
                <a:solidFill>
                  <a:schemeClr val="accent1"/>
                </a:solidFill>
              </a:rPr>
              <a:t> </a:t>
            </a:r>
            <a:endParaRPr sz="2400">
              <a:solidFill>
                <a:schemeClr val="accent1"/>
              </a:solidFill>
            </a:endParaRPr>
          </a:p>
          <a:p>
            <a:pPr marL="0" lvl="0" indent="0" algn="l" rtl="0">
              <a:spcBef>
                <a:spcPts val="600"/>
              </a:spcBef>
              <a:spcAft>
                <a:spcPts val="0"/>
              </a:spcAft>
              <a:buNone/>
            </a:pPr>
            <a:r>
              <a:rPr lang="en" sz="1900">
                <a:solidFill>
                  <a:srgbClr val="000000"/>
                </a:solidFill>
              </a:rPr>
              <a:t>Y:= value of the measured quantity ~ U([3.5,4.5]) </a:t>
            </a:r>
            <a:endParaRPr sz="1900">
              <a:solidFill>
                <a:srgbClr val="000000"/>
              </a:solidFill>
            </a:endParaRPr>
          </a:p>
          <a:p>
            <a:pPr marL="0" lvl="0" indent="0" algn="l" rtl="0">
              <a:spcBef>
                <a:spcPts val="600"/>
              </a:spcBef>
              <a:spcAft>
                <a:spcPts val="0"/>
              </a:spcAft>
              <a:buNone/>
            </a:pPr>
            <a:r>
              <a:rPr lang="en" sz="1900">
                <a:solidFill>
                  <a:srgbClr val="000000"/>
                </a:solidFill>
              </a:rPr>
              <a:t>P(Y=3.75) = 0</a:t>
            </a:r>
            <a:endParaRPr sz="1900">
              <a:solidFill>
                <a:srgbClr val="000000"/>
              </a:solidFill>
            </a:endParaRPr>
          </a:p>
          <a:p>
            <a:pPr marL="0" lvl="0" indent="0" algn="l" rtl="0">
              <a:spcBef>
                <a:spcPts val="600"/>
              </a:spcBef>
              <a:spcAft>
                <a:spcPts val="0"/>
              </a:spcAft>
              <a:buNone/>
            </a:pPr>
            <a:r>
              <a:rPr lang="en" sz="1900">
                <a:solidFill>
                  <a:srgbClr val="000000"/>
                </a:solidFill>
              </a:rPr>
              <a:t>P(Y&lt;3.75) = (3.75-3.5)/(4.5-3.5) = 0.25 </a:t>
            </a:r>
            <a:endParaRPr sz="1900">
              <a:solidFill>
                <a:srgbClr val="000000"/>
              </a:solidFill>
            </a:endParaRPr>
          </a:p>
          <a:p>
            <a:pPr marL="0" lvl="0" indent="0" algn="l" rtl="0">
              <a:spcBef>
                <a:spcPts val="600"/>
              </a:spcBef>
              <a:spcAft>
                <a:spcPts val="0"/>
              </a:spcAft>
              <a:buNone/>
            </a:pPr>
            <a:endParaRPr sz="2400">
              <a:solidFill>
                <a:schemeClr val="accent1"/>
              </a:solidFill>
            </a:endParaRPr>
          </a:p>
          <a:p>
            <a:pPr marL="457200" lvl="0" indent="0" algn="l" rtl="0">
              <a:spcBef>
                <a:spcPts val="600"/>
              </a:spcBef>
              <a:spcAft>
                <a:spcPts val="0"/>
              </a:spcAft>
              <a:buNone/>
            </a:pPr>
            <a:r>
              <a:rPr lang="en" sz="2400">
                <a:solidFill>
                  <a:schemeClr val="accent1"/>
                </a:solidFill>
              </a:rPr>
              <a:t> </a:t>
            </a:r>
            <a:endParaRPr sz="2400">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3"/>
          <p:cNvSpPr txBox="1">
            <a:spLocks noGrp="1"/>
          </p:cNvSpPr>
          <p:nvPr>
            <p:ph type="ctrTitle"/>
          </p:nvPr>
        </p:nvSpPr>
        <p:spPr>
          <a:xfrm>
            <a:off x="685800" y="2111126"/>
            <a:ext cx="7772400" cy="228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Normal distribution</a:t>
            </a:r>
            <a:endParaRPr>
              <a:solidFill>
                <a:schemeClr val="accent1"/>
              </a:solidFill>
            </a:endParaRPr>
          </a:p>
          <a:p>
            <a:pPr marL="0" lvl="0" indent="0" algn="l" rtl="0">
              <a:spcBef>
                <a:spcPts val="0"/>
              </a:spcBef>
              <a:spcAft>
                <a:spcPts val="0"/>
              </a:spcAft>
              <a:buNone/>
            </a:pPr>
            <a:endParaRPr>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4"/>
          <p:cNvSpPr txBox="1">
            <a:spLocks noGrp="1"/>
          </p:cNvSpPr>
          <p:nvPr>
            <p:ph type="title"/>
          </p:nvPr>
        </p:nvSpPr>
        <p:spPr>
          <a:xfrm>
            <a:off x="457200" y="-12"/>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Normal Distribution</a:t>
            </a:r>
            <a:endParaRPr>
              <a:solidFill>
                <a:schemeClr val="accent1"/>
              </a:solidFill>
            </a:endParaRPr>
          </a:p>
        </p:txBody>
      </p:sp>
      <p:sp>
        <p:nvSpPr>
          <p:cNvPr id="89" name="Google Shape;89;p14"/>
          <p:cNvSpPr txBox="1">
            <a:spLocks noGrp="1"/>
          </p:cNvSpPr>
          <p:nvPr>
            <p:ph type="body" idx="1"/>
          </p:nvPr>
        </p:nvSpPr>
        <p:spPr>
          <a:xfrm flipH="1">
            <a:off x="457200" y="1305775"/>
            <a:ext cx="8229600" cy="2047200"/>
          </a:xfrm>
          <a:prstGeom prst="rect">
            <a:avLst/>
          </a:prstGeom>
        </p:spPr>
        <p:txBody>
          <a:bodyPr spcFirstLastPara="1" wrap="square" lIns="91425" tIns="91425" rIns="91425" bIns="91425" anchor="t" anchorCtr="0">
            <a:noAutofit/>
          </a:bodyPr>
          <a:lstStyle/>
          <a:p>
            <a:pPr marL="457200" lvl="0" indent="-374650" algn="l" rtl="0">
              <a:spcBef>
                <a:spcPts val="600"/>
              </a:spcBef>
              <a:spcAft>
                <a:spcPts val="0"/>
              </a:spcAft>
              <a:buSzPts val="2300"/>
              <a:buChar char="●"/>
            </a:pPr>
            <a:r>
              <a:rPr lang="en" sz="2300">
                <a:solidFill>
                  <a:srgbClr val="000000"/>
                </a:solidFill>
              </a:rPr>
              <a:t>Unimodal and symmetric, bell shaped curve</a:t>
            </a:r>
            <a:endParaRPr sz="2300">
              <a:solidFill>
                <a:srgbClr val="000000"/>
              </a:solidFill>
            </a:endParaRPr>
          </a:p>
          <a:p>
            <a:pPr marL="457200" lvl="0" indent="-374650" algn="l" rtl="0">
              <a:spcBef>
                <a:spcPts val="0"/>
              </a:spcBef>
              <a:spcAft>
                <a:spcPts val="0"/>
              </a:spcAft>
              <a:buSzPts val="2300"/>
              <a:buChar char="●"/>
            </a:pPr>
            <a:r>
              <a:rPr lang="en" sz="2300">
                <a:solidFill>
                  <a:srgbClr val="000000"/>
                </a:solidFill>
              </a:rPr>
              <a:t>Many variables are nearly normal</a:t>
            </a:r>
            <a:endParaRPr sz="2300">
              <a:solidFill>
                <a:srgbClr val="000000"/>
              </a:solidFill>
            </a:endParaRPr>
          </a:p>
          <a:p>
            <a:pPr marL="457200" lvl="0" indent="-374650" algn="l" rtl="0">
              <a:spcBef>
                <a:spcPts val="0"/>
              </a:spcBef>
              <a:spcAft>
                <a:spcPts val="0"/>
              </a:spcAft>
              <a:buSzPts val="2300"/>
              <a:buChar char="●"/>
            </a:pPr>
            <a:r>
              <a:rPr lang="en" sz="2300">
                <a:solidFill>
                  <a:srgbClr val="000000"/>
                </a:solidFill>
              </a:rPr>
              <a:t>Denoted as </a:t>
            </a:r>
            <a:r>
              <a:rPr lang="en" sz="2300" i="1">
                <a:solidFill>
                  <a:schemeClr val="accent1"/>
                </a:solidFill>
              </a:rPr>
              <a:t>N(µ, σ</a:t>
            </a:r>
            <a:r>
              <a:rPr lang="en" sz="2200" b="1" i="1" baseline="30000">
                <a:solidFill>
                  <a:schemeClr val="accent1"/>
                </a:solidFill>
              </a:rPr>
              <a:t>2</a:t>
            </a:r>
            <a:r>
              <a:rPr lang="en" sz="2300" i="1">
                <a:solidFill>
                  <a:schemeClr val="accent1"/>
                </a:solidFill>
              </a:rPr>
              <a:t>)</a:t>
            </a:r>
            <a:r>
              <a:rPr lang="en" sz="2300">
                <a:solidFill>
                  <a:srgbClr val="000000"/>
                </a:solidFill>
              </a:rPr>
              <a:t> </a:t>
            </a:r>
            <a:r>
              <a:rPr lang="en" sz="2300"/>
              <a:t>→ </a:t>
            </a:r>
            <a:r>
              <a:rPr lang="en" sz="2300">
                <a:solidFill>
                  <a:srgbClr val="000000"/>
                </a:solidFill>
              </a:rPr>
              <a:t>Normal with mean </a:t>
            </a:r>
            <a:r>
              <a:rPr lang="en" sz="2300" i="1">
                <a:solidFill>
                  <a:srgbClr val="000000"/>
                </a:solidFill>
              </a:rPr>
              <a:t>µ</a:t>
            </a:r>
            <a:r>
              <a:rPr lang="en" sz="2300">
                <a:solidFill>
                  <a:srgbClr val="000000"/>
                </a:solidFill>
              </a:rPr>
              <a:t> and standard deviation </a:t>
            </a:r>
            <a:r>
              <a:rPr lang="en" sz="2300" i="1"/>
              <a:t>σ</a:t>
            </a:r>
            <a:endParaRPr sz="2300" i="1"/>
          </a:p>
          <a:p>
            <a:pPr marL="457200" lvl="0" indent="-374650" algn="l" rtl="0">
              <a:spcBef>
                <a:spcPts val="0"/>
              </a:spcBef>
              <a:spcAft>
                <a:spcPts val="0"/>
              </a:spcAft>
              <a:buSzPts val="2300"/>
              <a:buChar char="●"/>
            </a:pPr>
            <a:r>
              <a:rPr lang="en" sz="2300"/>
              <a:t>X~N(</a:t>
            </a:r>
            <a:r>
              <a:rPr lang="en" sz="2300">
                <a:solidFill>
                  <a:srgbClr val="000000"/>
                </a:solidFill>
              </a:rPr>
              <a:t>µ, σ</a:t>
            </a:r>
            <a:r>
              <a:rPr lang="en" sz="2200" baseline="30000"/>
              <a:t>2</a:t>
            </a:r>
            <a:r>
              <a:rPr lang="en" sz="2300">
                <a:solidFill>
                  <a:srgbClr val="000000"/>
                </a:solidFill>
              </a:rPr>
              <a:t>) → </a:t>
            </a:r>
            <a:endParaRPr sz="2300">
              <a:solidFill>
                <a:srgbClr val="000000"/>
              </a:solidFill>
            </a:endParaRPr>
          </a:p>
          <a:p>
            <a:pPr marL="457200" lvl="0" indent="0" algn="l" rtl="0">
              <a:spcBef>
                <a:spcPts val="600"/>
              </a:spcBef>
              <a:spcAft>
                <a:spcPts val="0"/>
              </a:spcAft>
              <a:buNone/>
            </a:pPr>
            <a:endParaRPr sz="2300">
              <a:solidFill>
                <a:srgbClr val="000000"/>
              </a:solidFill>
            </a:endParaRPr>
          </a:p>
          <a:p>
            <a:pPr marL="457200" lvl="0" indent="-374650" algn="l" rtl="0">
              <a:spcBef>
                <a:spcPts val="600"/>
              </a:spcBef>
              <a:spcAft>
                <a:spcPts val="0"/>
              </a:spcAft>
              <a:buClr>
                <a:srgbClr val="000000"/>
              </a:buClr>
              <a:buSzPts val="2300"/>
              <a:buChar char="●"/>
            </a:pPr>
            <a:r>
              <a:rPr lang="en" sz="2300" i="1">
                <a:solidFill>
                  <a:schemeClr val="accent1"/>
                </a:solidFill>
              </a:rPr>
              <a:t>Standard</a:t>
            </a:r>
            <a:r>
              <a:rPr lang="en" sz="2300">
                <a:solidFill>
                  <a:srgbClr val="000000"/>
                </a:solidFill>
              </a:rPr>
              <a:t> normal distribution</a:t>
            </a:r>
            <a:endParaRPr sz="2300">
              <a:solidFill>
                <a:srgbClr val="000000"/>
              </a:solidFill>
            </a:endParaRPr>
          </a:p>
          <a:p>
            <a:pPr marL="457200" lvl="0" indent="0" algn="l" rtl="0">
              <a:spcBef>
                <a:spcPts val="600"/>
              </a:spcBef>
              <a:spcAft>
                <a:spcPts val="0"/>
              </a:spcAft>
              <a:buNone/>
            </a:pPr>
            <a:r>
              <a:rPr lang="en" sz="2300"/>
              <a:t>Z~N(0,1) → </a:t>
            </a:r>
            <a:endParaRPr sz="2300">
              <a:solidFill>
                <a:srgbClr val="000000"/>
              </a:solidFill>
            </a:endParaRPr>
          </a:p>
          <a:p>
            <a:pPr marL="0" lvl="0" indent="0" algn="l" rtl="0">
              <a:spcBef>
                <a:spcPts val="600"/>
              </a:spcBef>
              <a:spcAft>
                <a:spcPts val="0"/>
              </a:spcAft>
              <a:buNone/>
            </a:pPr>
            <a:endParaRPr sz="2300">
              <a:solidFill>
                <a:srgbClr val="000000"/>
              </a:solidFill>
            </a:endParaRPr>
          </a:p>
        </p:txBody>
      </p:sp>
      <p:pic>
        <p:nvPicPr>
          <p:cNvPr id="90" name="Google Shape;90;p14"/>
          <p:cNvPicPr preferRelativeResize="0"/>
          <p:nvPr/>
        </p:nvPicPr>
        <p:blipFill>
          <a:blip r:embed="rId3">
            <a:alphaModFix/>
          </a:blip>
          <a:stretch>
            <a:fillRect/>
          </a:stretch>
        </p:blipFill>
        <p:spPr>
          <a:xfrm>
            <a:off x="4248150" y="4610100"/>
            <a:ext cx="4753400" cy="1664750"/>
          </a:xfrm>
          <a:prstGeom prst="rect">
            <a:avLst/>
          </a:prstGeom>
          <a:noFill/>
          <a:ln>
            <a:noFill/>
          </a:ln>
        </p:spPr>
      </p:pic>
      <p:cxnSp>
        <p:nvCxnSpPr>
          <p:cNvPr id="91" name="Google Shape;91;p14"/>
          <p:cNvCxnSpPr/>
          <p:nvPr/>
        </p:nvCxnSpPr>
        <p:spPr>
          <a:xfrm>
            <a:off x="6624850" y="4381500"/>
            <a:ext cx="0" cy="2047200"/>
          </a:xfrm>
          <a:prstGeom prst="straightConnector1">
            <a:avLst/>
          </a:prstGeom>
          <a:noFill/>
          <a:ln w="9525" cap="flat" cmpd="sng">
            <a:solidFill>
              <a:schemeClr val="dk2"/>
            </a:solidFill>
            <a:prstDash val="solid"/>
            <a:round/>
            <a:headEnd type="none" w="med" len="med"/>
            <a:tailEnd type="none" w="med" len="med"/>
          </a:ln>
        </p:spPr>
      </p:cxnSp>
      <p:sp>
        <p:nvSpPr>
          <p:cNvPr id="92" name="Google Shape;92;p14"/>
          <p:cNvSpPr txBox="1"/>
          <p:nvPr/>
        </p:nvSpPr>
        <p:spPr>
          <a:xfrm>
            <a:off x="6472450" y="6215950"/>
            <a:ext cx="304800" cy="625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300">
                <a:solidFill>
                  <a:schemeClr val="dk1"/>
                </a:solidFill>
              </a:rPr>
              <a:t>µ</a:t>
            </a:r>
            <a:endParaRPr/>
          </a:p>
        </p:txBody>
      </p:sp>
      <p:pic>
        <p:nvPicPr>
          <p:cNvPr id="93" name="Google Shape;93;p14" descr="f(x) = \frac{1}{\sigma \sqrt{2\pi}} \exp\left[-\frac{1}{2}\left(\frac{x-\mu}{\sigma}\right)^2\right]"/>
          <p:cNvPicPr preferRelativeResize="0"/>
          <p:nvPr/>
        </p:nvPicPr>
        <p:blipFill>
          <a:blip r:embed="rId4">
            <a:alphaModFix/>
          </a:blip>
          <a:stretch>
            <a:fillRect/>
          </a:stretch>
        </p:blipFill>
        <p:spPr>
          <a:xfrm>
            <a:off x="2869250" y="2733850"/>
            <a:ext cx="4419600" cy="619125"/>
          </a:xfrm>
          <a:prstGeom prst="rect">
            <a:avLst/>
          </a:prstGeom>
          <a:noFill/>
          <a:ln>
            <a:noFill/>
          </a:ln>
        </p:spPr>
      </p:pic>
      <p:pic>
        <p:nvPicPr>
          <p:cNvPr id="94" name="Google Shape;94;p14" descr="f(z) = \frac{1}{\sqrt{2\pi}} \exp\left(-\frac{1}{2}z^2\right)"/>
          <p:cNvPicPr preferRelativeResize="0"/>
          <p:nvPr/>
        </p:nvPicPr>
        <p:blipFill>
          <a:blip r:embed="rId5">
            <a:alphaModFix/>
          </a:blip>
          <a:stretch>
            <a:fillRect/>
          </a:stretch>
        </p:blipFill>
        <p:spPr>
          <a:xfrm>
            <a:off x="2624350" y="4075250"/>
            <a:ext cx="3238500" cy="590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457200" y="234563"/>
            <a:ext cx="8229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accent1"/>
                </a:solidFill>
              </a:rPr>
              <a:t>Normal distributions</a:t>
            </a:r>
            <a:br>
              <a:rPr lang="en">
                <a:solidFill>
                  <a:schemeClr val="accent1"/>
                </a:solidFill>
              </a:rPr>
            </a:br>
            <a:r>
              <a:rPr lang="en">
                <a:solidFill>
                  <a:schemeClr val="accent1"/>
                </a:solidFill>
              </a:rPr>
              <a:t>with different parameters</a:t>
            </a:r>
            <a:endParaRPr>
              <a:solidFill>
                <a:schemeClr val="accent1"/>
              </a:solidFill>
            </a:endParaRPr>
          </a:p>
        </p:txBody>
      </p:sp>
      <p:pic>
        <p:nvPicPr>
          <p:cNvPr id="100" name="Google Shape;100;p15"/>
          <p:cNvPicPr preferRelativeResize="0"/>
          <p:nvPr/>
        </p:nvPicPr>
        <p:blipFill rotWithShape="1">
          <a:blip r:embed="rId3">
            <a:alphaModFix/>
          </a:blip>
          <a:srcRect t="18019"/>
          <a:stretch/>
        </p:blipFill>
        <p:spPr>
          <a:xfrm>
            <a:off x="2158350" y="2426675"/>
            <a:ext cx="5047775" cy="3820649"/>
          </a:xfrm>
          <a:prstGeom prst="rect">
            <a:avLst/>
          </a:prstGeom>
          <a:noFill/>
          <a:ln>
            <a:noFill/>
          </a:ln>
        </p:spPr>
      </p:pic>
      <p:sp>
        <p:nvSpPr>
          <p:cNvPr id="101" name="Google Shape;101;p15"/>
          <p:cNvSpPr txBox="1"/>
          <p:nvPr/>
        </p:nvSpPr>
        <p:spPr>
          <a:xfrm>
            <a:off x="2357100" y="1761375"/>
            <a:ext cx="5141400" cy="7782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sz="2300" i="1">
                <a:solidFill>
                  <a:schemeClr val="dk1"/>
                </a:solidFill>
              </a:rPr>
              <a:t>N(µ=0, σ</a:t>
            </a:r>
            <a:r>
              <a:rPr lang="en" sz="2200" i="1" baseline="30000">
                <a:solidFill>
                  <a:schemeClr val="dk1"/>
                </a:solidFill>
              </a:rPr>
              <a:t>2</a:t>
            </a:r>
            <a:r>
              <a:rPr lang="en" sz="2300" i="1">
                <a:solidFill>
                  <a:schemeClr val="dk1"/>
                </a:solidFill>
              </a:rPr>
              <a:t>=1)          N(µ=19, σ</a:t>
            </a:r>
            <a:r>
              <a:rPr lang="en" sz="2200" i="1" baseline="30000">
                <a:solidFill>
                  <a:schemeClr val="dk1"/>
                </a:solidFill>
              </a:rPr>
              <a:t>2</a:t>
            </a:r>
            <a:r>
              <a:rPr lang="en" sz="2300" i="1">
                <a:solidFill>
                  <a:schemeClr val="dk1"/>
                </a:solidFill>
              </a:rPr>
              <a:t>=4</a:t>
            </a:r>
            <a:r>
              <a:rPr lang="en" sz="2200" i="1" baseline="30000">
                <a:solidFill>
                  <a:schemeClr val="dk1"/>
                </a:solidFill>
              </a:rPr>
              <a:t>2</a:t>
            </a:r>
            <a:r>
              <a:rPr lang="en" sz="2300" i="1">
                <a:solidFill>
                  <a:schemeClr val="dk1"/>
                </a:solidFill>
              </a:rPr>
              <a:t>)</a:t>
            </a:r>
            <a:endParaRPr i="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body" idx="1"/>
          </p:nvPr>
        </p:nvSpPr>
        <p:spPr>
          <a:xfrm flipH="1">
            <a:off x="457200" y="151775"/>
            <a:ext cx="8229600" cy="3201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200">
                <a:solidFill>
                  <a:schemeClr val="accent1"/>
                </a:solidFill>
              </a:rPr>
              <a:t>SAT scores are distributed nearly normally with mean 1500 and standard deviation 300. ACT scores are distributed nearly normally with mean 21 and standard deviation 5. A college admissions officer wants to determine which of the two applicants scored better on their standardized test with respect to the other test takers: Pam, who earned an 1800 on her SAT, or Jim, who scored a 24 on his ACT?</a:t>
            </a:r>
            <a:endParaRPr sz="2300">
              <a:solidFill>
                <a:schemeClr val="accent1"/>
              </a:solidFill>
            </a:endParaRPr>
          </a:p>
        </p:txBody>
      </p:sp>
      <p:pic>
        <p:nvPicPr>
          <p:cNvPr id="107" name="Google Shape;107;p16"/>
          <p:cNvPicPr preferRelativeResize="0"/>
          <p:nvPr/>
        </p:nvPicPr>
        <p:blipFill>
          <a:blip r:embed="rId3">
            <a:alphaModFix/>
          </a:blip>
          <a:stretch>
            <a:fillRect/>
          </a:stretch>
        </p:blipFill>
        <p:spPr>
          <a:xfrm>
            <a:off x="457200" y="3021900"/>
            <a:ext cx="8125360" cy="3130550"/>
          </a:xfrm>
          <a:prstGeom prst="rect">
            <a:avLst/>
          </a:prstGeom>
          <a:noFill/>
          <a:ln>
            <a:noFill/>
          </a:ln>
        </p:spPr>
      </p:pic>
    </p:spTree>
  </p:cSld>
  <p:clrMapOvr>
    <a:masterClrMapping/>
  </p:clrMapOvr>
</p:sld>
</file>

<file path=ppt/theme/theme1.xml><?xml version="1.0" encoding="utf-8"?>
<a:theme xmlns:a="http://schemas.openxmlformats.org/drawingml/2006/main" name="Custom">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2774</Words>
  <Application>Microsoft Office PowerPoint</Application>
  <PresentationFormat>Presentazione su schermo (4:3)</PresentationFormat>
  <Paragraphs>245</Paragraphs>
  <Slides>47</Slides>
  <Notes>47</Notes>
  <HiddenSlides>0</HiddenSlides>
  <MMClips>0</MMClips>
  <ScaleCrop>false</ScaleCrop>
  <HeadingPairs>
    <vt:vector size="6" baseType="variant">
      <vt:variant>
        <vt:lpstr>Caratteri utilizzati</vt:lpstr>
      </vt:variant>
      <vt:variant>
        <vt:i4>1</vt:i4>
      </vt:variant>
      <vt:variant>
        <vt:lpstr>Tema</vt:lpstr>
      </vt:variant>
      <vt:variant>
        <vt:i4>1</vt:i4>
      </vt:variant>
      <vt:variant>
        <vt:lpstr>Titoli diapositive</vt:lpstr>
      </vt:variant>
      <vt:variant>
        <vt:i4>47</vt:i4>
      </vt:variant>
    </vt:vector>
  </HeadingPairs>
  <TitlesOfParts>
    <vt:vector size="49" baseType="lpstr">
      <vt:lpstr>Arial</vt:lpstr>
      <vt:lpstr>Custom</vt:lpstr>
      <vt:lpstr>Probability models Uniform and Gaussian distributions </vt:lpstr>
      <vt:lpstr>Uniform distribution </vt:lpstr>
      <vt:lpstr>Uniform Distribution</vt:lpstr>
      <vt:lpstr>Uniform Distribution</vt:lpstr>
      <vt:lpstr>Uniform Distribution</vt:lpstr>
      <vt:lpstr>Normal distribution </vt:lpstr>
      <vt:lpstr>Normal Distribution</vt:lpstr>
      <vt:lpstr>Normal distributions with different parameters</vt:lpstr>
      <vt:lpstr>Presentazione standard di PowerPoint</vt:lpstr>
      <vt:lpstr>Standardizing with Z scores</vt:lpstr>
      <vt:lpstr>Standardizing with Z scores (cont.)</vt:lpstr>
      <vt:lpstr>Probabilities</vt:lpstr>
      <vt:lpstr>The Z table</vt:lpstr>
      <vt:lpstr>Calculating probabilities - using Python</vt:lpstr>
      <vt:lpstr>Calculating probabilities - using tables</vt:lpstr>
      <vt:lpstr>Quality control</vt:lpstr>
      <vt:lpstr>Quality control</vt:lpstr>
      <vt:lpstr>Finding the exact probability –  using Python</vt:lpstr>
      <vt:lpstr>The Z table</vt:lpstr>
      <vt:lpstr>Practice</vt:lpstr>
      <vt:lpstr>Practice</vt:lpstr>
      <vt:lpstr>Quantiles</vt:lpstr>
      <vt:lpstr>Finding quantiles</vt:lpstr>
      <vt:lpstr>Finding quantiles</vt:lpstr>
      <vt:lpstr>The Z table</vt:lpstr>
      <vt:lpstr>Practice</vt:lpstr>
      <vt:lpstr>Practice</vt:lpstr>
      <vt:lpstr>The Z table </vt:lpstr>
      <vt:lpstr>68-95-99.7 Rule</vt:lpstr>
      <vt:lpstr>Describing variability using the 68-95-99.7 Rule</vt:lpstr>
      <vt:lpstr>Practice</vt:lpstr>
      <vt:lpstr>Practice</vt:lpstr>
      <vt:lpstr>Sum of Gaussian distributions</vt:lpstr>
      <vt:lpstr>Sum of Gaussian distributions</vt:lpstr>
      <vt:lpstr>Sum of Gaussian distributions</vt:lpstr>
      <vt:lpstr>The Z table </vt:lpstr>
      <vt:lpstr>Central limit theorem</vt:lpstr>
      <vt:lpstr>Central limit theorem</vt:lpstr>
      <vt:lpstr>Central limit theorem</vt:lpstr>
      <vt:lpstr>Practice</vt:lpstr>
      <vt:lpstr>Practice</vt:lpstr>
      <vt:lpstr>The Z table </vt:lpstr>
      <vt:lpstr>Practice</vt:lpstr>
      <vt:lpstr>Practice</vt:lpstr>
      <vt:lpstr>Practice</vt:lpstr>
      <vt:lpstr>Practice</vt:lpstr>
      <vt:lpstr>The Z 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models</dc:title>
  <dc:creator>Francesca</dc:creator>
  <cp:lastModifiedBy>Mangili Francesca</cp:lastModifiedBy>
  <cp:revision>6</cp:revision>
  <dcterms:modified xsi:type="dcterms:W3CDTF">2021-12-01T10:57:01Z</dcterms:modified>
</cp:coreProperties>
</file>