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0"/>
  </p:notesMasterIdLst>
  <p:sldIdLst>
    <p:sldId id="316" r:id="rId2"/>
    <p:sldId id="317" r:id="rId3"/>
    <p:sldId id="318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6707C0-DC17-4559-82CA-CF55AE0FF4BD}">
  <a:tblStyle styleId="{126707C0-DC17-4559-82CA-CF55AE0FF4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5"/>
  </p:normalViewPr>
  <p:slideViewPr>
    <p:cSldViewPr snapToGrid="0">
      <p:cViewPr varScale="1">
        <p:scale>
          <a:sx n="107" d="100"/>
          <a:sy n="107" d="100"/>
        </p:scale>
        <p:origin x="2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7ade392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f7ade392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7ade392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7ade392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f7ade3926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f7ade3926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7ade3926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f7ade3926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7ade3926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7ade3926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7ade3926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7ade3926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f7ade3926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f7ade3926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7ade3926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f7ade3926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7ade3926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f7ade3926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f7ade3926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f7ade3926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f7ade3926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f7ade3926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7ade3926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7ade3926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f7ade3926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f7ade3926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7ade3926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7ade3926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f97bdd559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f97bdd559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f7ade3926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f7ade3926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f7ade3926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f7ade3926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f7ade3926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f7ade3926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f7ade3926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f7ade3926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f7ade3926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f7ade3926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f7ade3926d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f7ade3926d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f7ade3926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f7ade3926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f7ade3926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f7ade3926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97bdd559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97bdd559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7ade3926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f7ade3926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f97bdd559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f97bdd559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f7ade3926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f7ade3926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7ade3926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f7ade3926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8"/>
          <p:cNvSpPr txBox="1">
            <a:spLocks noGrp="1"/>
          </p:cNvSpPr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Discrete Random Variables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9"/>
          <p:cNvSpPr txBox="1">
            <a:spLocks noGrp="1"/>
          </p:cNvSpPr>
          <p:nvPr>
            <p:ph type="body" idx="1"/>
          </p:nvPr>
        </p:nvSpPr>
        <p:spPr>
          <a:xfrm>
            <a:off x="457200" y="1320250"/>
            <a:ext cx="78990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Below is a visual representation of the probability distribution of winnings from this game: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568" name="Google Shape;568;p79"/>
          <p:cNvSpPr txBox="1">
            <a:spLocks noGrp="1"/>
          </p:cNvSpPr>
          <p:nvPr>
            <p:ph type="title"/>
          </p:nvPr>
        </p:nvSpPr>
        <p:spPr>
          <a:xfrm>
            <a:off x="457200" y="1772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of a discrete random variable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9" name="Google Shape;56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38" y="2613500"/>
            <a:ext cx="65817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0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A casino game costs $5 to play. If you draw first a red card, then you get to draw a second card. If the second card is the ace of hearts, you win $500. If not, you don't win anything, i.e. lose your $5. What is your expected profits (or losses) from playing this game? Remember: profit (or loss) = winnings - cost.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575" name="Google Shape;575;p80"/>
          <p:cNvSpPr txBox="1">
            <a:spLocks noGrp="1"/>
          </p:cNvSpPr>
          <p:nvPr>
            <p:ph type="body" idx="1"/>
          </p:nvPr>
        </p:nvSpPr>
        <p:spPr>
          <a:xfrm>
            <a:off x="1219200" y="3352925"/>
            <a:ext cx="7899000" cy="17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(a) a loss of 10¢			(c) a loss of 30¢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(b) a loss of 25¢			(d) a profit of 5¢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576" name="Google Shape;576;p8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1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A casino game costs $5 to play. If you draw first a red card, then you get to draw a second card. If the second card is the ace of hearts, you win $500. If not, you don't win anything, i.e. lose your $5. What is your expected profits (or losses) from playing this game? Remember: profit (or loss) = winnings - cost.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582" name="Google Shape;582;p81"/>
          <p:cNvSpPr txBox="1">
            <a:spLocks noGrp="1"/>
          </p:cNvSpPr>
          <p:nvPr>
            <p:ph type="body" idx="1"/>
          </p:nvPr>
        </p:nvSpPr>
        <p:spPr>
          <a:xfrm>
            <a:off x="1524000" y="3352925"/>
            <a:ext cx="7899000" cy="12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(a) a loss of 10¢			</a:t>
            </a:r>
            <a:r>
              <a:rPr lang="en" sz="2100" i="1">
                <a:solidFill>
                  <a:srgbClr val="FF9900"/>
                </a:solidFill>
              </a:rPr>
              <a:t>(c) a loss of 30¢</a:t>
            </a:r>
            <a:endParaRPr sz="2100" i="1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(b) a loss of 25¢			(d) a profit of 5¢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583" name="Google Shape;583;p8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84" name="Google Shape;58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833400"/>
            <a:ext cx="7899001" cy="13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2"/>
          <p:cNvSpPr txBox="1">
            <a:spLocks noGrp="1"/>
          </p:cNvSpPr>
          <p:nvPr>
            <p:ph type="body" idx="1"/>
          </p:nvPr>
        </p:nvSpPr>
        <p:spPr>
          <a:xfrm>
            <a:off x="457200" y="1244050"/>
            <a:ext cx="78990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Sometimes we are interested in a function g(X) of X.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00"/>
                </a:solidFill>
              </a:rPr>
              <a:t>Example: </a:t>
            </a:r>
            <a:r>
              <a:rPr lang="en" sz="1900">
                <a:solidFill>
                  <a:srgbClr val="000000"/>
                </a:solidFill>
              </a:rPr>
              <a:t>Assume to play a second round of the game of card above, where the gain for each draw is squared. What is the expected winning now?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E[X</a:t>
            </a:r>
            <a:r>
              <a:rPr lang="en" sz="2100" baseline="30000">
                <a:solidFill>
                  <a:srgbClr val="000000"/>
                </a:solidFill>
              </a:rPr>
              <a:t>2</a:t>
            </a:r>
            <a:r>
              <a:rPr lang="en" sz="2100">
                <a:solidFill>
                  <a:srgbClr val="000000"/>
                </a:solidFill>
              </a:rPr>
              <a:t>] = E[Y]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     = 0・35/52 + 1</a:t>
            </a:r>
            <a:r>
              <a:rPr lang="en" sz="2100"/>
              <a:t>・12/52 + 25・4/52 + 100・1/52  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         = 0</a:t>
            </a:r>
            <a:r>
              <a:rPr lang="en" sz="2100" baseline="30000"/>
              <a:t>2</a:t>
            </a:r>
            <a:r>
              <a:rPr lang="en" sz="2100"/>
              <a:t>・35/52 + 1</a:t>
            </a:r>
            <a:r>
              <a:rPr lang="en" sz="2100" baseline="30000"/>
              <a:t>2</a:t>
            </a:r>
            <a:r>
              <a:rPr lang="en" sz="2100"/>
              <a:t>・12/52 + 5</a:t>
            </a:r>
            <a:r>
              <a:rPr lang="en" sz="2100" baseline="30000"/>
              <a:t>2</a:t>
            </a:r>
            <a:r>
              <a:rPr lang="en" sz="2100"/>
              <a:t>・4/52 + 10</a:t>
            </a:r>
            <a:r>
              <a:rPr lang="en" sz="2100" baseline="30000"/>
              <a:t>2</a:t>
            </a:r>
            <a:r>
              <a:rPr lang="en" sz="2100"/>
              <a:t>・1/52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         = 212/52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590" name="Google Shape;590;p82"/>
          <p:cNvSpPr txBox="1">
            <a:spLocks noGrp="1"/>
          </p:cNvSpPr>
          <p:nvPr>
            <p:ph type="title"/>
          </p:nvPr>
        </p:nvSpPr>
        <p:spPr>
          <a:xfrm>
            <a:off x="457200" y="24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 of a function of X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591" name="Google Shape;591;p82"/>
          <p:cNvGraphicFramePr/>
          <p:nvPr/>
        </p:nvGraphicFramePr>
        <p:xfrm>
          <a:off x="3001675" y="2952925"/>
          <a:ext cx="5429250" cy="1877538"/>
        </p:xfrm>
        <a:graphic>
          <a:graphicData uri="http://schemas.openxmlformats.org/drawingml/2006/table">
            <a:tbl>
              <a:tblPr>
                <a:noFill/>
                <a:tableStyleId>{126707C0-DC17-4559-82CA-CF55AE0FF4BD}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X</a:t>
                      </a:r>
                      <a:endParaRPr b="1"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P(X)</a:t>
                      </a:r>
                      <a:endParaRPr b="1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Y = X</a:t>
                      </a:r>
                      <a:r>
                        <a:rPr lang="en" b="1" baseline="30000"/>
                        <a:t>2</a:t>
                      </a:r>
                      <a:endParaRPr b="1" baseline="30000"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35/52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12/52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4/52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1/52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3"/>
          <p:cNvSpPr txBox="1">
            <a:spLocks noGrp="1"/>
          </p:cNvSpPr>
          <p:nvPr>
            <p:ph type="body" idx="1"/>
          </p:nvPr>
        </p:nvSpPr>
        <p:spPr>
          <a:xfrm>
            <a:off x="457200" y="1320250"/>
            <a:ext cx="7899000" cy="9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In general, it holds: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597" name="Google Shape;597;p83"/>
          <p:cNvSpPr txBox="1">
            <a:spLocks noGrp="1"/>
          </p:cNvSpPr>
          <p:nvPr>
            <p:ph type="title"/>
          </p:nvPr>
        </p:nvSpPr>
        <p:spPr>
          <a:xfrm>
            <a:off x="457200" y="24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 of a function of X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98" name="Google Shape;59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200" y="2189150"/>
            <a:ext cx="33623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4"/>
          <p:cNvSpPr txBox="1">
            <a:spLocks noGrp="1"/>
          </p:cNvSpPr>
          <p:nvPr>
            <p:ph type="body" idx="1"/>
          </p:nvPr>
        </p:nvSpPr>
        <p:spPr>
          <a:xfrm>
            <a:off x="457200" y="1442950"/>
            <a:ext cx="7899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The yearly maintenance cost of machine A is given by g(X) = 100X where X is a rv representing the number of faults per year. What is the expected yearly maintenance cost for a machine with the distribution of yearly faults given in the table below? 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604" name="Google Shape;604;p84"/>
          <p:cNvSpPr txBox="1">
            <a:spLocks noGrp="1"/>
          </p:cNvSpPr>
          <p:nvPr>
            <p:ph type="title"/>
          </p:nvPr>
        </p:nvSpPr>
        <p:spPr>
          <a:xfrm>
            <a:off x="457200" y="2999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Expected value of a function of X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605" name="Google Shape;605;p84"/>
          <p:cNvGraphicFramePr/>
          <p:nvPr/>
        </p:nvGraphicFramePr>
        <p:xfrm>
          <a:off x="544150" y="3621400"/>
          <a:ext cx="2083225" cy="1584840"/>
        </p:xfrm>
        <a:graphic>
          <a:graphicData uri="http://schemas.openxmlformats.org/drawingml/2006/table">
            <a:tbl>
              <a:tblPr>
                <a:noFill/>
                <a:tableStyleId>{126707C0-DC17-4559-82CA-CF55AE0FF4BD}</a:tableStyleId>
              </a:tblPr>
              <a:tblGrid>
                <a:gridCol w="77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p(x)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5"/>
          <p:cNvSpPr txBox="1">
            <a:spLocks noGrp="1"/>
          </p:cNvSpPr>
          <p:nvPr>
            <p:ph type="body" idx="1"/>
          </p:nvPr>
        </p:nvSpPr>
        <p:spPr>
          <a:xfrm>
            <a:off x="457200" y="1320250"/>
            <a:ext cx="7899000" cy="3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If a ≤ x </a:t>
            </a:r>
            <a:r>
              <a:rPr lang="en" sz="2100"/>
              <a:t>≤</a:t>
            </a:r>
            <a:r>
              <a:rPr lang="en" sz="2100">
                <a:solidFill>
                  <a:srgbClr val="000000"/>
                </a:solidFill>
              </a:rPr>
              <a:t> b then </a:t>
            </a:r>
            <a:r>
              <a:rPr lang="en" sz="2100"/>
              <a:t>a ≤ E[x] ≤ b</a:t>
            </a:r>
            <a:br>
              <a:rPr lang="en" sz="2100" i="1"/>
            </a:br>
            <a:r>
              <a:rPr lang="en" sz="2100" i="1"/>
              <a:t>The expected value of a RV cannot be larger than its maximum value nor smaller than if minimum.</a:t>
            </a:r>
            <a:endParaRPr sz="2100" i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i="1"/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E[c] = c</a:t>
            </a:r>
            <a:br>
              <a:rPr lang="en" sz="2100"/>
            </a:br>
            <a:r>
              <a:rPr lang="en" sz="2100" i="1"/>
              <a:t>The expected value of a constant is the constant itself</a:t>
            </a:r>
            <a:endParaRPr sz="2100" i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i="1"/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Linearity of expectation: E[aX+b] = aE[X]+b</a:t>
            </a:r>
            <a:br>
              <a:rPr lang="en" sz="2100"/>
            </a:br>
            <a:r>
              <a:rPr lang="en" sz="2100" i="1"/>
              <a:t>The expected value of a linear transformation of X is equal to the same linear transformation applied to E[X].</a:t>
            </a:r>
            <a:endParaRPr sz="2100" i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611" name="Google Shape;611;p85"/>
          <p:cNvSpPr txBox="1">
            <a:spLocks noGrp="1"/>
          </p:cNvSpPr>
          <p:nvPr>
            <p:ph type="title"/>
          </p:nvPr>
        </p:nvSpPr>
        <p:spPr>
          <a:xfrm>
            <a:off x="457200" y="248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Properties of E[X]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6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17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A </a:t>
            </a:r>
            <a:r>
              <a:rPr lang="en" sz="2100" i="1">
                <a:solidFill>
                  <a:schemeClr val="accent1"/>
                </a:solidFill>
              </a:rPr>
              <a:t>linear combination</a:t>
            </a:r>
            <a:r>
              <a:rPr lang="en" sz="2100">
                <a:solidFill>
                  <a:srgbClr val="000000"/>
                </a:solidFill>
              </a:rPr>
              <a:t> of random variables X and Y is given by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	                                 </a:t>
            </a:r>
            <a:r>
              <a:rPr lang="en" sz="2100" i="1">
                <a:solidFill>
                  <a:srgbClr val="000000"/>
                </a:solidFill>
              </a:rPr>
              <a:t>aX + bY</a:t>
            </a:r>
            <a:endParaRPr sz="2100" i="1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where a and b are some fixed numbers.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17" name="Google Shape;617;p8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Linear combinations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7"/>
          <p:cNvSpPr txBox="1">
            <a:spLocks noGrp="1"/>
          </p:cNvSpPr>
          <p:nvPr>
            <p:ph type="body" idx="1"/>
          </p:nvPr>
        </p:nvSpPr>
        <p:spPr>
          <a:xfrm>
            <a:off x="457200" y="3352925"/>
            <a:ext cx="78990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average value of a linear combination of random variables is given by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	                </a:t>
            </a:r>
            <a:r>
              <a:rPr lang="en" sz="2100" i="1"/>
              <a:t>E(aX + bY) = a⋅E(X) + b⋅E(Y)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In general, </a:t>
            </a:r>
            <a:endParaRPr sz="21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</a:t>
            </a:r>
            <a:endParaRPr sz="2100" i="1">
              <a:solidFill>
                <a:srgbClr val="000000"/>
              </a:solidFill>
            </a:endParaRPr>
          </a:p>
        </p:txBody>
      </p:sp>
      <p:sp>
        <p:nvSpPr>
          <p:cNvPr id="623" name="Google Shape;623;p87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17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A </a:t>
            </a:r>
            <a:r>
              <a:rPr lang="en" sz="2100" i="1">
                <a:solidFill>
                  <a:schemeClr val="accent1"/>
                </a:solidFill>
              </a:rPr>
              <a:t>linear combination</a:t>
            </a:r>
            <a:r>
              <a:rPr lang="en" sz="2100">
                <a:solidFill>
                  <a:srgbClr val="000000"/>
                </a:solidFill>
              </a:rPr>
              <a:t> of random variables X and Y is given by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	                                 </a:t>
            </a:r>
            <a:r>
              <a:rPr lang="en" sz="2100" i="1">
                <a:solidFill>
                  <a:srgbClr val="000000"/>
                </a:solidFill>
              </a:rPr>
              <a:t>aX + bY</a:t>
            </a:r>
            <a:endParaRPr sz="2100" i="1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where a and b are some fixed numbers.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24" name="Google Shape;624;p8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Linear combinations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25" name="Google Shape;62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200" y="5524663"/>
            <a:ext cx="36957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8"/>
          <p:cNvSpPr txBox="1">
            <a:spLocks noGrp="1"/>
          </p:cNvSpPr>
          <p:nvPr>
            <p:ph type="body" idx="1"/>
          </p:nvPr>
        </p:nvSpPr>
        <p:spPr>
          <a:xfrm>
            <a:off x="457200" y="1442950"/>
            <a:ext cx="7899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On average you take 10 minutes for each statistics homework problem and 15 minutes for each chemistry homework problem. This week you have 5 statistics and 4 chemistry homework problems assigned. What is the total time you expect to spend on statistics and physics homework for the week?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631" name="Google Shape;631;p88"/>
          <p:cNvSpPr txBox="1">
            <a:spLocks noGrp="1"/>
          </p:cNvSpPr>
          <p:nvPr>
            <p:ph type="title"/>
          </p:nvPr>
        </p:nvSpPr>
        <p:spPr>
          <a:xfrm>
            <a:off x="457200" y="2999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expectation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of a linear combination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9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4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T</a:t>
            </a:r>
            <a:r>
              <a:rPr lang="en" sz="1900" dirty="0"/>
              <a:t>he </a:t>
            </a:r>
            <a:r>
              <a:rPr lang="en" sz="2100" i="1" dirty="0">
                <a:solidFill>
                  <a:schemeClr val="accent1"/>
                </a:solidFill>
              </a:rPr>
              <a:t>probability mass function </a:t>
            </a:r>
            <a:r>
              <a:rPr lang="en" sz="2100" dirty="0">
                <a:solidFill>
                  <a:schemeClr val="accent1"/>
                </a:solidFill>
              </a:rPr>
              <a:t>(pmf)</a:t>
            </a:r>
            <a:r>
              <a:rPr lang="en" sz="2100" dirty="0">
                <a:solidFill>
                  <a:srgbClr val="000000"/>
                </a:solidFill>
              </a:rPr>
              <a:t> of X assigns a positive probability </a:t>
            </a:r>
            <a:r>
              <a:rPr lang="en-US" sz="2100" dirty="0">
                <a:solidFill>
                  <a:srgbClr val="000000"/>
                </a:solidFill>
              </a:rPr>
              <a:t>to each value x.</a:t>
            </a: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The probabilities sum up to 1</a:t>
            </a:r>
            <a:r>
              <a:rPr lang="en" sz="2100" dirty="0"/>
              <a:t>:</a:t>
            </a: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The pmf can be described by a probability table</a:t>
            </a:r>
            <a:endParaRPr sz="2100" dirty="0"/>
          </a:p>
        </p:txBody>
      </p:sp>
      <p:sp>
        <p:nvSpPr>
          <p:cNvPr id="494" name="Google Shape;494;p6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Probability mass function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495" name="Google Shape;495;p69" descr="\sum_{x_i \in X(\Omega)} p(x_i) = 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575" y="3399850"/>
            <a:ext cx="2304250" cy="812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7" name="Google Shape;497;p69"/>
          <p:cNvGraphicFramePr/>
          <p:nvPr>
            <p:extLst>
              <p:ext uri="{D42A27DB-BD31-4B8C-83A1-F6EECF244321}">
                <p14:modId xmlns:p14="http://schemas.microsoft.com/office/powerpoint/2010/main" val="2924583835"/>
              </p:ext>
            </p:extLst>
          </p:nvPr>
        </p:nvGraphicFramePr>
        <p:xfrm>
          <a:off x="952500" y="5197340"/>
          <a:ext cx="7239000" cy="792420"/>
        </p:xfrm>
        <a:graphic>
          <a:graphicData uri="http://schemas.openxmlformats.org/drawingml/2006/table">
            <a:tbl>
              <a:tblPr>
                <a:noFill/>
                <a:tableStyleId>{126707C0-DC17-4559-82CA-CF55AE0FF4BD}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X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 baseline="-25000"/>
                        <a:t>1</a:t>
                      </a:r>
                      <a:endParaRPr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P(X=x)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p(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p(x</a:t>
                      </a:r>
                      <a:r>
                        <a:rPr lang="en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p(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" baseline="-25000" dirty="0" err="1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9"/>
          <p:cNvSpPr txBox="1">
            <a:spLocks noGrp="1"/>
          </p:cNvSpPr>
          <p:nvPr>
            <p:ph type="body" idx="1"/>
          </p:nvPr>
        </p:nvSpPr>
        <p:spPr>
          <a:xfrm>
            <a:off x="457200" y="1442950"/>
            <a:ext cx="7899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On average you take 10 minutes for each statistics homework problem and 15 minutes for each chemistry homework problem. This week you have 5 statistics and 4 chemistry homework problems assigned. What is the total time you expect to spend on statistics and physics homework for the week?</a:t>
            </a: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TOTAL TIME = S</a:t>
            </a:r>
            <a:r>
              <a:rPr lang="en" sz="2100" baseline="-25000">
                <a:solidFill>
                  <a:srgbClr val="000000"/>
                </a:solidFill>
              </a:rPr>
              <a:t>1</a:t>
            </a:r>
            <a:r>
              <a:rPr lang="en" sz="2100">
                <a:solidFill>
                  <a:srgbClr val="000000"/>
                </a:solidFill>
              </a:rPr>
              <a:t>+S</a:t>
            </a:r>
            <a:r>
              <a:rPr lang="en" sz="2100" baseline="-25000">
                <a:solidFill>
                  <a:srgbClr val="000000"/>
                </a:solidFill>
              </a:rPr>
              <a:t>2</a:t>
            </a:r>
            <a:r>
              <a:rPr lang="en" sz="2100">
                <a:solidFill>
                  <a:srgbClr val="000000"/>
                </a:solidFill>
              </a:rPr>
              <a:t>+S</a:t>
            </a:r>
            <a:r>
              <a:rPr lang="en" sz="2100" baseline="-25000">
                <a:solidFill>
                  <a:srgbClr val="000000"/>
                </a:solidFill>
              </a:rPr>
              <a:t>3</a:t>
            </a:r>
            <a:r>
              <a:rPr lang="en" sz="2100">
                <a:solidFill>
                  <a:srgbClr val="000000"/>
                </a:solidFill>
              </a:rPr>
              <a:t>+S</a:t>
            </a:r>
            <a:r>
              <a:rPr lang="en" sz="2100" baseline="-25000">
                <a:solidFill>
                  <a:srgbClr val="000000"/>
                </a:solidFill>
              </a:rPr>
              <a:t>4</a:t>
            </a:r>
            <a:r>
              <a:rPr lang="en" sz="2100">
                <a:solidFill>
                  <a:srgbClr val="000000"/>
                </a:solidFill>
              </a:rPr>
              <a:t>+S</a:t>
            </a:r>
            <a:r>
              <a:rPr lang="en" sz="2100" baseline="-25000">
                <a:solidFill>
                  <a:srgbClr val="000000"/>
                </a:solidFill>
              </a:rPr>
              <a:t>5</a:t>
            </a:r>
            <a:r>
              <a:rPr lang="en" sz="2100">
                <a:solidFill>
                  <a:srgbClr val="000000"/>
                </a:solidFill>
              </a:rPr>
              <a:t>+C</a:t>
            </a:r>
            <a:r>
              <a:rPr lang="en" sz="2100" baseline="-25000">
                <a:solidFill>
                  <a:srgbClr val="000000"/>
                </a:solidFill>
              </a:rPr>
              <a:t>1</a:t>
            </a:r>
            <a:r>
              <a:rPr lang="en" sz="2100">
                <a:solidFill>
                  <a:srgbClr val="000000"/>
                </a:solidFill>
              </a:rPr>
              <a:t>+C</a:t>
            </a:r>
            <a:r>
              <a:rPr lang="en" sz="2100" baseline="-25000">
                <a:solidFill>
                  <a:srgbClr val="000000"/>
                </a:solidFill>
              </a:rPr>
              <a:t>2</a:t>
            </a:r>
            <a:r>
              <a:rPr lang="en" sz="2100">
                <a:solidFill>
                  <a:srgbClr val="000000"/>
                </a:solidFill>
              </a:rPr>
              <a:t>+C</a:t>
            </a:r>
            <a:r>
              <a:rPr lang="en" sz="2100" baseline="-25000">
                <a:solidFill>
                  <a:srgbClr val="000000"/>
                </a:solidFill>
              </a:rPr>
              <a:t>3</a:t>
            </a:r>
            <a:r>
              <a:rPr lang="en" sz="2100">
                <a:solidFill>
                  <a:srgbClr val="000000"/>
                </a:solidFill>
              </a:rPr>
              <a:t>+C</a:t>
            </a:r>
            <a:r>
              <a:rPr lang="en" sz="2100" baseline="-25000">
                <a:solidFill>
                  <a:srgbClr val="000000"/>
                </a:solidFill>
              </a:rPr>
              <a:t>4</a:t>
            </a:r>
            <a:endParaRPr sz="2100" baseline="-25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E</a:t>
            </a:r>
            <a:r>
              <a:rPr lang="en" sz="2300">
                <a:solidFill>
                  <a:srgbClr val="000000"/>
                </a:solidFill>
              </a:rPr>
              <a:t>[</a:t>
            </a:r>
            <a:r>
              <a:rPr lang="en" sz="2100">
                <a:solidFill>
                  <a:srgbClr val="000000"/>
                </a:solidFill>
              </a:rPr>
              <a:t>TOTAL TIME</a:t>
            </a:r>
            <a:r>
              <a:rPr lang="en" sz="2200">
                <a:solidFill>
                  <a:srgbClr val="000000"/>
                </a:solidFill>
              </a:rPr>
              <a:t>]</a:t>
            </a:r>
            <a:r>
              <a:rPr lang="en" sz="2100">
                <a:solidFill>
                  <a:srgbClr val="000000"/>
                </a:solidFill>
              </a:rPr>
              <a:t> = </a:t>
            </a:r>
            <a:r>
              <a:rPr lang="en" sz="2100"/>
              <a:t>E</a:t>
            </a:r>
            <a:r>
              <a:rPr lang="en" sz="2300"/>
              <a:t>[</a:t>
            </a:r>
            <a:r>
              <a:rPr lang="en" sz="2100"/>
              <a:t>S</a:t>
            </a:r>
            <a:r>
              <a:rPr lang="en" sz="2100" baseline="-25000"/>
              <a:t>1</a:t>
            </a:r>
            <a:r>
              <a:rPr lang="en" sz="2200"/>
              <a:t>] + E[S</a:t>
            </a:r>
            <a:r>
              <a:rPr lang="en" sz="2200" baseline="-25000"/>
              <a:t>2</a:t>
            </a:r>
            <a:r>
              <a:rPr lang="en" sz="2200"/>
              <a:t>] + … + E[C</a:t>
            </a:r>
            <a:r>
              <a:rPr lang="en" sz="2200" baseline="-25000"/>
              <a:t>1</a:t>
            </a:r>
            <a:r>
              <a:rPr lang="en" sz="2200"/>
              <a:t>] + ...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                      = 5E[S] + 4 </a:t>
            </a:r>
            <a:r>
              <a:rPr lang="en" sz="2100"/>
              <a:t>E</a:t>
            </a:r>
            <a:r>
              <a:rPr lang="en" sz="2300"/>
              <a:t>[</a:t>
            </a:r>
            <a:r>
              <a:rPr lang="en" sz="2100"/>
              <a:t>C</a:t>
            </a:r>
            <a:r>
              <a:rPr lang="en" sz="2200"/>
              <a:t>] </a:t>
            </a:r>
            <a:r>
              <a:rPr lang="en" sz="2100"/>
              <a:t>= 5・10 + 4・15 = 100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37" name="Google Shape;637;p89"/>
          <p:cNvSpPr txBox="1">
            <a:spLocks noGrp="1"/>
          </p:cNvSpPr>
          <p:nvPr>
            <p:ph type="title"/>
          </p:nvPr>
        </p:nvSpPr>
        <p:spPr>
          <a:xfrm>
            <a:off x="457200" y="2999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expectation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of a linear combination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8" name="Google Shape;638;p89"/>
          <p:cNvSpPr txBox="1">
            <a:spLocks noGrp="1"/>
          </p:cNvSpPr>
          <p:nvPr>
            <p:ph type="body" idx="1"/>
          </p:nvPr>
        </p:nvSpPr>
        <p:spPr>
          <a:xfrm>
            <a:off x="457200" y="5697400"/>
            <a:ext cx="7899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500" i="1">
                <a:solidFill>
                  <a:srgbClr val="FF0000"/>
                </a:solidFill>
              </a:rPr>
              <a:t>Note</a:t>
            </a:r>
            <a:r>
              <a:rPr lang="en" sz="1500" i="1">
                <a:solidFill>
                  <a:srgbClr val="000000"/>
                </a:solidFill>
              </a:rPr>
              <a:t>: The total time is NOT 5S+4C! This will make a difference in the computation of the variance</a:t>
            </a:r>
            <a:endParaRPr sz="1500" i="1">
              <a:solidFill>
                <a:srgbClr val="000000"/>
              </a:solidFill>
            </a:endParaRPr>
          </a:p>
        </p:txBody>
      </p:sp>
      <p:cxnSp>
        <p:nvCxnSpPr>
          <p:cNvPr id="639" name="Google Shape;639;p89"/>
          <p:cNvCxnSpPr/>
          <p:nvPr/>
        </p:nvCxnSpPr>
        <p:spPr>
          <a:xfrm>
            <a:off x="496075" y="5709200"/>
            <a:ext cx="145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90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49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We measure the variability of a random variable by its variance and standard deviation.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It can be proven that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Then, the variance can be computed using the simpler expression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645" name="Google Shape;645;p9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Variability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46" name="Google Shape;646;p90" descr="E[(X-\mu)^2] = E[X^2]-\mu^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325" y="4483075"/>
            <a:ext cx="3416754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90" descr="\sigma^2_X = Var[X] = E[(X-\mu_X)^2]=\sum_{i=1}^{M} (x_i-\mu_X)^2 p(x_i)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825" y="2438698"/>
            <a:ext cx="6886350" cy="9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90" descr="\sigma_X = \sqrt{Var[X]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8825" y="3578950"/>
            <a:ext cx="2418275" cy="4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90" descr="\sigma^2_X =\sum_{i=1}^{M} x^2_i p(x_i) - \mu_X^2  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1950" y="5427325"/>
            <a:ext cx="36195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1"/>
          <p:cNvSpPr txBox="1">
            <a:spLocks noGrp="1"/>
          </p:cNvSpPr>
          <p:nvPr>
            <p:ph type="body" idx="1"/>
          </p:nvPr>
        </p:nvSpPr>
        <p:spPr>
          <a:xfrm>
            <a:off x="457200" y="1645450"/>
            <a:ext cx="78990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Randomly sampling from a population </a:t>
            </a:r>
            <a:endParaRPr sz="8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As for the expected value, the variance of rv X describing an attribute of the randomly sampled individual is equal to the population variance of that attribute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655" name="Google Shape;655;p91"/>
          <p:cNvSpPr txBox="1">
            <a:spLocks noGrp="1"/>
          </p:cNvSpPr>
          <p:nvPr>
            <p:ph type="title"/>
          </p:nvPr>
        </p:nvSpPr>
        <p:spPr>
          <a:xfrm>
            <a:off x="457200" y="1772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Variance of X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Example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56" name="Google Shape;656;p91" descr="\sigma^2_X = Var[X] = \sum_{i=1}^{M} (x_i-\mu_X)^2 p(x_i) = \sum_{i=1}^{M} (x_i-\mu_X)^2 f_i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75" y="3823800"/>
            <a:ext cx="7774250" cy="9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92"/>
          <p:cNvSpPr txBox="1">
            <a:spLocks noGrp="1"/>
          </p:cNvSpPr>
          <p:nvPr>
            <p:ph type="body" idx="1"/>
          </p:nvPr>
        </p:nvSpPr>
        <p:spPr>
          <a:xfrm>
            <a:off x="457200" y="1442950"/>
            <a:ext cx="7899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For the previous card game example, how much would you expect the winnings to vary from game to game?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662" name="Google Shape;662;p92"/>
          <p:cNvSpPr txBox="1">
            <a:spLocks noGrp="1"/>
          </p:cNvSpPr>
          <p:nvPr>
            <p:ph type="title"/>
          </p:nvPr>
        </p:nvSpPr>
        <p:spPr>
          <a:xfrm>
            <a:off x="457200" y="2999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Variability of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 discrete random variable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3"/>
          <p:cNvSpPr txBox="1">
            <a:spLocks noGrp="1"/>
          </p:cNvSpPr>
          <p:nvPr>
            <p:ph type="body" idx="1"/>
          </p:nvPr>
        </p:nvSpPr>
        <p:spPr>
          <a:xfrm>
            <a:off x="457200" y="1442950"/>
            <a:ext cx="7899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For the previous card game example, how much would you expect the winnings to vary from game to game?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68" name="Google Shape;668;p93"/>
          <p:cNvSpPr txBox="1">
            <a:spLocks noGrp="1"/>
          </p:cNvSpPr>
          <p:nvPr>
            <p:ph type="title"/>
          </p:nvPr>
        </p:nvSpPr>
        <p:spPr>
          <a:xfrm>
            <a:off x="457200" y="2999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Variability of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 discrete random variable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69" name="Google Shape;669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420349"/>
            <a:ext cx="7899000" cy="39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4"/>
          <p:cNvSpPr txBox="1">
            <a:spLocks noGrp="1"/>
          </p:cNvSpPr>
          <p:nvPr>
            <p:ph type="body" idx="1"/>
          </p:nvPr>
        </p:nvSpPr>
        <p:spPr>
          <a:xfrm>
            <a:off x="457200" y="1442950"/>
            <a:ext cx="7899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For the previous card game example, how much would you expect the winnings to vary from game to game?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675" name="Google Shape;675;p94"/>
          <p:cNvSpPr txBox="1">
            <a:spLocks noGrp="1"/>
          </p:cNvSpPr>
          <p:nvPr>
            <p:ph type="title"/>
          </p:nvPr>
        </p:nvSpPr>
        <p:spPr>
          <a:xfrm>
            <a:off x="457200" y="2999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Variability of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 discrete random variable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76" name="Google Shape;67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420349"/>
            <a:ext cx="7899000" cy="39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573" y="5348423"/>
            <a:ext cx="1626600" cy="3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0575" y="5756175"/>
            <a:ext cx="2856825" cy="4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5"/>
          <p:cNvSpPr txBox="1">
            <a:spLocks noGrp="1"/>
          </p:cNvSpPr>
          <p:nvPr>
            <p:ph type="body" idx="1"/>
          </p:nvPr>
        </p:nvSpPr>
        <p:spPr>
          <a:xfrm>
            <a:off x="457200" y="1290550"/>
            <a:ext cx="7899000" cy="4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Variance of a constant: V[b] = 0</a:t>
            </a:r>
            <a:endParaRPr sz="21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Variance of a linear function: V[aX+b] = a</a:t>
            </a:r>
            <a:r>
              <a:rPr lang="en" sz="2100" baseline="30000">
                <a:solidFill>
                  <a:srgbClr val="000000"/>
                </a:solidFill>
              </a:rPr>
              <a:t>2</a:t>
            </a:r>
            <a:r>
              <a:rPr lang="en" sz="2100">
                <a:solidFill>
                  <a:srgbClr val="000000"/>
                </a:solidFill>
              </a:rPr>
              <a:t>V[X]</a:t>
            </a:r>
            <a:endParaRPr sz="21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variance of a linear combination of two </a:t>
            </a:r>
            <a:r>
              <a:rPr lang="en" sz="2100" b="1">
                <a:solidFill>
                  <a:schemeClr val="accent1"/>
                </a:solidFill>
              </a:rPr>
              <a:t>independent</a:t>
            </a:r>
            <a:r>
              <a:rPr lang="en" sz="2100">
                <a:solidFill>
                  <a:srgbClr val="000000"/>
                </a:solidFill>
              </a:rPr>
              <a:t> random variables is calculated as: 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684" name="Google Shape;684;p95"/>
          <p:cNvSpPr txBox="1">
            <a:spLocks noGrp="1"/>
          </p:cNvSpPr>
          <p:nvPr>
            <p:ph type="title"/>
          </p:nvPr>
        </p:nvSpPr>
        <p:spPr>
          <a:xfrm>
            <a:off x="457200" y="299945"/>
            <a:ext cx="8229600" cy="6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Properties of the variance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85" name="Google Shape;68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238" y="4350300"/>
            <a:ext cx="35909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Linear combinations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1" name="Google Shape;691;p96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The standard deviation of the time you take for each problem of statistics is 1.5 minutes, and it is 2 minutes for each chemistry problem. What is the standard deviation of the time you expect to spend on statistics and chemistry homework for the week if you have 5 statistics and 4 chemistry homework problems assigned?</a:t>
            </a:r>
            <a:endParaRPr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9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Linear combinations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7" name="Google Shape;697;p97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The standard deviation of the time you take for each problem of statistics is 1.5 minutes, and it is 2 minutes for each chemistry problem. What is the standard deviation of the time you expect to spend on statistics and chemistry homework for the week if you have 5 statistics and 4 chemistry homework problems assigned?</a:t>
            </a: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V</a:t>
            </a:r>
            <a:r>
              <a:rPr lang="en" sz="2400">
                <a:solidFill>
                  <a:srgbClr val="000000"/>
                </a:solidFill>
              </a:rPr>
              <a:t>[</a:t>
            </a:r>
            <a:r>
              <a:rPr lang="en" sz="2100"/>
              <a:t>S</a:t>
            </a:r>
            <a:r>
              <a:rPr lang="en" sz="2100" baseline="-25000"/>
              <a:t>1</a:t>
            </a:r>
            <a:r>
              <a:rPr lang="en" sz="2100"/>
              <a:t>+S</a:t>
            </a:r>
            <a:r>
              <a:rPr lang="en" sz="2100" baseline="-25000"/>
              <a:t>2</a:t>
            </a:r>
            <a:r>
              <a:rPr lang="en" sz="2100"/>
              <a:t>+S</a:t>
            </a:r>
            <a:r>
              <a:rPr lang="en" sz="2100" baseline="-25000"/>
              <a:t>3</a:t>
            </a:r>
            <a:r>
              <a:rPr lang="en" sz="2100"/>
              <a:t>+S</a:t>
            </a:r>
            <a:r>
              <a:rPr lang="en" sz="2100" baseline="-25000"/>
              <a:t>4</a:t>
            </a:r>
            <a:r>
              <a:rPr lang="en" sz="2100"/>
              <a:t>+S</a:t>
            </a:r>
            <a:r>
              <a:rPr lang="en" sz="2100" baseline="-25000"/>
              <a:t>5</a:t>
            </a:r>
            <a:r>
              <a:rPr lang="en" sz="2100"/>
              <a:t>+C</a:t>
            </a:r>
            <a:r>
              <a:rPr lang="en" sz="2100" baseline="-25000"/>
              <a:t>1</a:t>
            </a:r>
            <a:r>
              <a:rPr lang="en" sz="2100"/>
              <a:t>+C</a:t>
            </a:r>
            <a:r>
              <a:rPr lang="en" sz="2100" baseline="-25000"/>
              <a:t>2</a:t>
            </a:r>
            <a:r>
              <a:rPr lang="en" sz="2100"/>
              <a:t>+C</a:t>
            </a:r>
            <a:r>
              <a:rPr lang="en" sz="2100" baseline="-25000"/>
              <a:t>3</a:t>
            </a:r>
            <a:r>
              <a:rPr lang="en" sz="2100"/>
              <a:t>+C</a:t>
            </a:r>
            <a:r>
              <a:rPr lang="en" sz="2100" baseline="-25000"/>
              <a:t>4</a:t>
            </a:r>
            <a:r>
              <a:rPr lang="en" sz="2400"/>
              <a:t>]</a:t>
            </a:r>
            <a:r>
              <a:rPr lang="en" sz="2100"/>
              <a:t>=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       = V</a:t>
            </a:r>
            <a:r>
              <a:rPr lang="en" sz="2400"/>
              <a:t>[</a:t>
            </a:r>
            <a:r>
              <a:rPr lang="en" sz="2100"/>
              <a:t>S</a:t>
            </a:r>
            <a:r>
              <a:rPr lang="en" sz="2100" baseline="-25000"/>
              <a:t>1</a:t>
            </a:r>
            <a:r>
              <a:rPr lang="en" sz="2400"/>
              <a:t>]</a:t>
            </a:r>
            <a:r>
              <a:rPr lang="en" sz="2100"/>
              <a:t>+V</a:t>
            </a:r>
            <a:r>
              <a:rPr lang="en" sz="2400"/>
              <a:t>[</a:t>
            </a:r>
            <a:r>
              <a:rPr lang="en" sz="2100"/>
              <a:t>S</a:t>
            </a:r>
            <a:r>
              <a:rPr lang="en" sz="2100" baseline="-25000"/>
              <a:t>2</a:t>
            </a:r>
            <a:r>
              <a:rPr lang="en" sz="2400"/>
              <a:t>]</a:t>
            </a:r>
            <a:r>
              <a:rPr lang="en" sz="2100"/>
              <a:t>+V</a:t>
            </a:r>
            <a:r>
              <a:rPr lang="en" sz="2400"/>
              <a:t>[</a:t>
            </a:r>
            <a:r>
              <a:rPr lang="en" sz="2100"/>
              <a:t>S</a:t>
            </a:r>
            <a:r>
              <a:rPr lang="en" sz="2100" baseline="-25000"/>
              <a:t>3</a:t>
            </a:r>
            <a:r>
              <a:rPr lang="en" sz="2400"/>
              <a:t>]</a:t>
            </a:r>
            <a:r>
              <a:rPr lang="en" sz="2100"/>
              <a:t>+V</a:t>
            </a:r>
            <a:r>
              <a:rPr lang="en" sz="2400"/>
              <a:t>[</a:t>
            </a:r>
            <a:r>
              <a:rPr lang="en" sz="2100"/>
              <a:t>S</a:t>
            </a:r>
            <a:r>
              <a:rPr lang="en" sz="2100" baseline="-25000"/>
              <a:t>4</a:t>
            </a:r>
            <a:r>
              <a:rPr lang="en" sz="2400"/>
              <a:t>]</a:t>
            </a:r>
            <a:r>
              <a:rPr lang="en" sz="2100"/>
              <a:t>+V</a:t>
            </a:r>
            <a:r>
              <a:rPr lang="en" sz="2400"/>
              <a:t>[</a:t>
            </a:r>
            <a:r>
              <a:rPr lang="en" sz="2100"/>
              <a:t>S</a:t>
            </a:r>
            <a:r>
              <a:rPr lang="en" sz="2100" baseline="-25000"/>
              <a:t>5</a:t>
            </a:r>
            <a:r>
              <a:rPr lang="en" sz="2400"/>
              <a:t>]</a:t>
            </a:r>
            <a:r>
              <a:rPr lang="en" sz="2100"/>
              <a:t>+V</a:t>
            </a:r>
            <a:r>
              <a:rPr lang="en" sz="2400"/>
              <a:t>[</a:t>
            </a:r>
            <a:r>
              <a:rPr lang="en" sz="2100"/>
              <a:t>C</a:t>
            </a:r>
            <a:r>
              <a:rPr lang="en" sz="2100" baseline="-25000"/>
              <a:t>1</a:t>
            </a:r>
            <a:r>
              <a:rPr lang="en" sz="2400"/>
              <a:t>]</a:t>
            </a:r>
            <a:r>
              <a:rPr lang="en" sz="2100"/>
              <a:t>+V</a:t>
            </a:r>
            <a:r>
              <a:rPr lang="en" sz="2400"/>
              <a:t>[</a:t>
            </a:r>
            <a:r>
              <a:rPr lang="en" sz="2100"/>
              <a:t>C</a:t>
            </a:r>
            <a:r>
              <a:rPr lang="en" sz="2100" baseline="-25000"/>
              <a:t>2</a:t>
            </a:r>
            <a:r>
              <a:rPr lang="en" sz="2400"/>
              <a:t>]</a:t>
            </a:r>
            <a:r>
              <a:rPr lang="en" sz="2100"/>
              <a:t>+V</a:t>
            </a:r>
            <a:r>
              <a:rPr lang="en" sz="2400"/>
              <a:t>[</a:t>
            </a:r>
            <a:r>
              <a:rPr lang="en" sz="2100"/>
              <a:t>C</a:t>
            </a:r>
            <a:r>
              <a:rPr lang="en" sz="2100" baseline="-25000"/>
              <a:t>3</a:t>
            </a:r>
            <a:r>
              <a:rPr lang="en" sz="2400"/>
              <a:t>]</a:t>
            </a:r>
            <a:r>
              <a:rPr lang="en" sz="2100"/>
              <a:t>+V</a:t>
            </a:r>
            <a:r>
              <a:rPr lang="en" sz="2400"/>
              <a:t>[</a:t>
            </a:r>
            <a:r>
              <a:rPr lang="en" sz="2100"/>
              <a:t>C</a:t>
            </a:r>
            <a:r>
              <a:rPr lang="en" sz="2100" baseline="-25000"/>
              <a:t>4</a:t>
            </a:r>
            <a:r>
              <a:rPr lang="en" sz="2400"/>
              <a:t>]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       = 5V</a:t>
            </a:r>
            <a:r>
              <a:rPr lang="en" sz="2400"/>
              <a:t>[</a:t>
            </a:r>
            <a:r>
              <a:rPr lang="en" sz="2100"/>
              <a:t>S</a:t>
            </a:r>
            <a:r>
              <a:rPr lang="en" sz="2400"/>
              <a:t>]</a:t>
            </a:r>
            <a:r>
              <a:rPr lang="en" sz="2100"/>
              <a:t>+4V</a:t>
            </a:r>
            <a:r>
              <a:rPr lang="en" sz="2400"/>
              <a:t>[</a:t>
            </a:r>
            <a:r>
              <a:rPr lang="en" sz="2100"/>
              <a:t>C</a:t>
            </a:r>
            <a:r>
              <a:rPr lang="en" sz="2400"/>
              <a:t>]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  = 5</a:t>
            </a:r>
            <a:r>
              <a:rPr lang="en" sz="2100"/>
              <a:t>⋅1.5</a:t>
            </a:r>
            <a:r>
              <a:rPr lang="en" sz="2100" baseline="30000"/>
              <a:t>2</a:t>
            </a:r>
            <a:r>
              <a:rPr lang="en" sz="2100"/>
              <a:t> + 4⋅2</a:t>
            </a:r>
            <a:r>
              <a:rPr lang="en" sz="2100" baseline="30000"/>
              <a:t>2</a:t>
            </a:r>
            <a:r>
              <a:rPr lang="en" sz="2100"/>
              <a:t> = 27.25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0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46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probability that a random variable takes values smaller or equal to x is called </a:t>
            </a:r>
            <a:r>
              <a:rPr lang="en" sz="2100" i="1">
                <a:solidFill>
                  <a:schemeClr val="accent1"/>
                </a:solidFill>
              </a:rPr>
              <a:t>cumulative probability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function F(x): </a:t>
            </a:r>
            <a:r>
              <a:rPr lang="en" sz="2100"/>
              <a:t> </a:t>
            </a:r>
            <a:r>
              <a:rPr lang="en" sz="1900"/>
              <a:t>Ω </a:t>
            </a:r>
            <a:r>
              <a:rPr lang="en" sz="2100">
                <a:solidFill>
                  <a:srgbClr val="000000"/>
                </a:solidFill>
              </a:rPr>
              <a:t>→ [0,1] assigning to all possible values of X their cumulative probability is called </a:t>
            </a:r>
            <a:r>
              <a:rPr lang="en" sz="2100" i="1">
                <a:solidFill>
                  <a:schemeClr val="accent1"/>
                </a:solidFill>
              </a:rPr>
              <a:t>cumulative distribution function </a:t>
            </a:r>
            <a:r>
              <a:rPr lang="en" sz="2100">
                <a:solidFill>
                  <a:schemeClr val="accent1"/>
                </a:solidFill>
              </a:rPr>
              <a:t>(cdf).</a:t>
            </a: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503" name="Google Shape;503;p7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Cumulative distribution function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04" name="Google Shape;504;p70" descr="F(x) = Prob[X(\omega) \leq x] = \sum_{x_i \leq x}p(x_i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023" y="3612525"/>
            <a:ext cx="4999925" cy="7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3"/>
          <p:cNvSpPr txBox="1">
            <a:spLocks noGrp="1"/>
          </p:cNvSpPr>
          <p:nvPr>
            <p:ph type="body" idx="1"/>
          </p:nvPr>
        </p:nvSpPr>
        <p:spPr>
          <a:xfrm>
            <a:off x="457200" y="1178200"/>
            <a:ext cx="78990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00"/>
                </a:solidFill>
              </a:rPr>
              <a:t>The figure represents the probability distribution of X. </a:t>
            </a: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i="1" dirty="0">
                <a:solidFill>
                  <a:schemeClr val="accent1"/>
                </a:solidFill>
              </a:rPr>
              <a:t>Write the PMF and CMF of X. </a:t>
            </a:r>
            <a:endParaRPr sz="2100" dirty="0">
              <a:solidFill>
                <a:srgbClr val="000000"/>
              </a:solidFill>
            </a:endParaRPr>
          </a:p>
        </p:txBody>
      </p:sp>
      <p:sp>
        <p:nvSpPr>
          <p:cNvPr id="525" name="Google Shape;525;p7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Cumulative mass function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6" name="Google Shape;52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278" y="2171848"/>
            <a:ext cx="2859443" cy="22962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7" name="Google Shape;527;p73"/>
          <p:cNvGraphicFramePr/>
          <p:nvPr>
            <p:extLst>
              <p:ext uri="{D42A27DB-BD31-4B8C-83A1-F6EECF244321}">
                <p14:modId xmlns:p14="http://schemas.microsoft.com/office/powerpoint/2010/main" val="4048193557"/>
              </p:ext>
            </p:extLst>
          </p:nvPr>
        </p:nvGraphicFramePr>
        <p:xfrm>
          <a:off x="2456762" y="4603025"/>
          <a:ext cx="4230475" cy="198105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04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X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PMF: P(X=x)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CMF: P(X&lt;=x)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4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46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chemeClr val="accent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The CMF is meaningful only for ordinal random variables</a:t>
            </a:r>
            <a:endParaRPr sz="21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F(x) is a non decreasing function</a:t>
            </a:r>
            <a:endParaRPr sz="2100" dirty="0"/>
          </a:p>
        </p:txBody>
      </p:sp>
      <p:sp>
        <p:nvSpPr>
          <p:cNvPr id="534" name="Google Shape;534;p7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Cumulative distribution function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35" name="Google Shape;535;p74" descr="\begin{array}{l} F(x) = 0 ~\textrm{for}~  x\rightarrow -\infty \\&#10;F(x) =1 ~\textrm{for}~  x\rightarrow +\infty&#10;\end{array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425" y="2872775"/>
            <a:ext cx="30480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5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As for population variables, we are often interested in providing a summary measure of the central position and spread (or variability) of a random variable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We measure the central position by the </a:t>
            </a:r>
            <a:r>
              <a:rPr lang="en" sz="2100" i="1">
                <a:solidFill>
                  <a:schemeClr val="accent1"/>
                </a:solidFill>
              </a:rPr>
              <a:t>expected value</a:t>
            </a:r>
            <a:r>
              <a:rPr lang="en" sz="2100">
                <a:solidFill>
                  <a:srgbClr val="000000"/>
                </a:solidFill>
              </a:rPr>
              <a:t> (or expectation or mean), which is a weighted average of the possible outcomes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541" name="Google Shape;541;p75"/>
          <p:cNvSpPr txBox="1">
            <a:spLocks noGrp="1"/>
          </p:cNvSpPr>
          <p:nvPr>
            <p:ph type="title"/>
          </p:nvPr>
        </p:nvSpPr>
        <p:spPr>
          <a:xfrm>
            <a:off x="457200" y="1772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of a discrete random variable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42" name="Google Shape;542;p75" descr="\mu_X = E[X] = \sum_{i=1}^{M} x_i p(x_i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250" y="4303600"/>
            <a:ext cx="33909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6"/>
          <p:cNvSpPr txBox="1">
            <a:spLocks noGrp="1"/>
          </p:cNvSpPr>
          <p:nvPr>
            <p:ph type="body" idx="1"/>
          </p:nvPr>
        </p:nvSpPr>
        <p:spPr>
          <a:xfrm>
            <a:off x="457200" y="1645450"/>
            <a:ext cx="78990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Randomly sampling from a population </a:t>
            </a:r>
            <a:endParaRPr sz="8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We are interested in the expected value of attribute X of the randomly sampled individual.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probability of each possible value x</a:t>
            </a:r>
            <a:r>
              <a:rPr lang="en" sz="2100" baseline="-25000">
                <a:solidFill>
                  <a:srgbClr val="000000"/>
                </a:solidFill>
              </a:rPr>
              <a:t>i</a:t>
            </a:r>
            <a:r>
              <a:rPr lang="en" sz="2100">
                <a:solidFill>
                  <a:srgbClr val="000000"/>
                </a:solidFill>
              </a:rPr>
              <a:t> of rv X is given by its frequency f</a:t>
            </a:r>
            <a:r>
              <a:rPr lang="en" sz="2100" baseline="-25000"/>
              <a:t>i</a:t>
            </a:r>
            <a:r>
              <a:rPr lang="en" sz="2100"/>
              <a:t> 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/>
              <a:t>Then, 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/>
              <a:t>which is equal to the population mean value of X.</a:t>
            </a:r>
            <a:endParaRPr sz="2100"/>
          </a:p>
        </p:txBody>
      </p:sp>
      <p:sp>
        <p:nvSpPr>
          <p:cNvPr id="548" name="Google Shape;548;p76"/>
          <p:cNvSpPr txBox="1">
            <a:spLocks noGrp="1"/>
          </p:cNvSpPr>
          <p:nvPr>
            <p:ph type="title"/>
          </p:nvPr>
        </p:nvSpPr>
        <p:spPr>
          <a:xfrm>
            <a:off x="457200" y="1772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 of X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Example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49" name="Google Shape;549;p76" descr="\mu_X = E[X] = \sum_{i=1}^{M} x_i p(x_i) = \sum_{i=1}^{M} x_i f_i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88" y="4172200"/>
            <a:ext cx="48482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7"/>
          <p:cNvSpPr txBox="1">
            <a:spLocks noGrp="1"/>
          </p:cNvSpPr>
          <p:nvPr>
            <p:ph type="body" idx="1"/>
          </p:nvPr>
        </p:nvSpPr>
        <p:spPr>
          <a:xfrm>
            <a:off x="457200" y="1320250"/>
            <a:ext cx="78990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In a game of cards you win $1 if you draw a heart, $5 if you draw an ace (including the ace of hearts), $10 if you draw the king of spades and nothing for any other card you draw. Write the probability model for your winnings, and calculate your expected winning.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555" name="Google Shape;555;p77"/>
          <p:cNvSpPr txBox="1">
            <a:spLocks noGrp="1"/>
          </p:cNvSpPr>
          <p:nvPr>
            <p:ph type="title"/>
          </p:nvPr>
        </p:nvSpPr>
        <p:spPr>
          <a:xfrm>
            <a:off x="457200" y="1772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of a discrete random variable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8"/>
          <p:cNvSpPr txBox="1">
            <a:spLocks noGrp="1"/>
          </p:cNvSpPr>
          <p:nvPr>
            <p:ph type="body" idx="1"/>
          </p:nvPr>
        </p:nvSpPr>
        <p:spPr>
          <a:xfrm>
            <a:off x="457200" y="1320250"/>
            <a:ext cx="78990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In a game of cards you win $1 if you draw a heart, $5 if you draw an ace (including the ace of hearts), $10 if you draw the king of spades and nothing for any other card you draw. Write the probability model for your winnings, and calculate your expected winning.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561" name="Google Shape;561;p78"/>
          <p:cNvSpPr txBox="1">
            <a:spLocks noGrp="1"/>
          </p:cNvSpPr>
          <p:nvPr>
            <p:ph type="title"/>
          </p:nvPr>
        </p:nvSpPr>
        <p:spPr>
          <a:xfrm>
            <a:off x="457200" y="1772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of a discrete random variable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2" name="Google Shape;56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700" y="3366798"/>
            <a:ext cx="5238275" cy="29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1681</Words>
  <Application>Microsoft Macintosh PowerPoint</Application>
  <PresentationFormat>On-screen Show (4:3)</PresentationFormat>
  <Paragraphs>193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 Light</vt:lpstr>
      <vt:lpstr>Discrete Random Variables </vt:lpstr>
      <vt:lpstr>Probability mass function</vt:lpstr>
      <vt:lpstr>Cumulative distribution function</vt:lpstr>
      <vt:lpstr>Cumulative mass function</vt:lpstr>
      <vt:lpstr>Cumulative distribution function</vt:lpstr>
      <vt:lpstr>Expected value of a discrete random variable</vt:lpstr>
      <vt:lpstr>Expected value of X Example</vt:lpstr>
      <vt:lpstr>Expected value of a discrete random variable</vt:lpstr>
      <vt:lpstr>Expected value of a discrete random variable</vt:lpstr>
      <vt:lpstr>Expected value of a discrete random variable (cont.)</vt:lpstr>
      <vt:lpstr>Practice</vt:lpstr>
      <vt:lpstr>Practice</vt:lpstr>
      <vt:lpstr>Expected value of a function of X</vt:lpstr>
      <vt:lpstr>Expected value of a function of X</vt:lpstr>
      <vt:lpstr>Expected value of a function of X</vt:lpstr>
      <vt:lpstr>Properties of E[X]</vt:lpstr>
      <vt:lpstr>Linear combinations</vt:lpstr>
      <vt:lpstr>Linear combinations</vt:lpstr>
      <vt:lpstr>Calculating the expectation of a linear combination</vt:lpstr>
      <vt:lpstr>Calculating the expectation of a linear combination</vt:lpstr>
      <vt:lpstr>Variability</vt:lpstr>
      <vt:lpstr>Variance of X Example</vt:lpstr>
      <vt:lpstr>Variability of a discrete random variable</vt:lpstr>
      <vt:lpstr>Variability of a discrete random variable</vt:lpstr>
      <vt:lpstr>Variability of a discrete random variable</vt:lpstr>
      <vt:lpstr>Properties of the variance</vt:lpstr>
      <vt:lpstr>Linear combinations</vt:lpstr>
      <vt:lpstr>Linear combinations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  Slides adapted from OpenIntro  by Francesca Mangili </dc:title>
  <dc:creator>Francesca</dc:creator>
  <cp:lastModifiedBy>Corani Giorgio</cp:lastModifiedBy>
  <cp:revision>6</cp:revision>
  <dcterms:modified xsi:type="dcterms:W3CDTF">2022-05-02T10:30:11Z</dcterms:modified>
</cp:coreProperties>
</file>