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Lst>
  <p:sldSz cx="49377600" cy="32918400"/>
  <p:notesSz cx="6858000" cy="9144000"/>
  <p:defaultTextStyle>
    <a:defPPr>
      <a:defRPr lang="en-US"/>
    </a:defPPr>
    <a:lvl1pPr marL="0" algn="l" defTabSz="3950208" rtl="0" eaLnBrk="1" latinLnBrk="0" hangingPunct="1">
      <a:defRPr sz="7776" kern="1200">
        <a:solidFill>
          <a:schemeClr val="tx1"/>
        </a:solidFill>
        <a:latin typeface="+mn-lt"/>
        <a:ea typeface="+mn-ea"/>
        <a:cs typeface="+mn-cs"/>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55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94"/>
    <p:restoredTop sz="94647"/>
  </p:normalViewPr>
  <p:slideViewPr>
    <p:cSldViewPr snapToGrid="0" snapToObjects="1">
      <p:cViewPr>
        <p:scale>
          <a:sx n="27" d="100"/>
          <a:sy n="27" d="100"/>
        </p:scale>
        <p:origin x="640" y="376"/>
      </p:cViewPr>
      <p:guideLst>
        <p:guide orient="horz" pos="10368"/>
        <p:guide pos="155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ultiplePhoto_Layout">
    <p:spTree>
      <p:nvGrpSpPr>
        <p:cNvPr id="1" name=""/>
        <p:cNvGrpSpPr/>
        <p:nvPr/>
      </p:nvGrpSpPr>
      <p:grpSpPr>
        <a:xfrm>
          <a:off x="0" y="0"/>
          <a:ext cx="0" cy="0"/>
          <a:chOff x="0" y="0"/>
          <a:chExt cx="0" cy="0"/>
        </a:xfrm>
      </p:grpSpPr>
      <p:pic>
        <p:nvPicPr>
          <p:cNvPr id="78" name="Picture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45" y="7382"/>
            <a:ext cx="49377600" cy="32918400"/>
          </a:xfrm>
          <a:prstGeom prst="rect">
            <a:avLst/>
          </a:prstGeom>
        </p:spPr>
      </p:pic>
      <p:pic>
        <p:nvPicPr>
          <p:cNvPr id="76" name="Picture 7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275"/>
            <a:ext cx="49377600" cy="3983732"/>
          </a:xfrm>
          <a:prstGeom prst="rect">
            <a:avLst/>
          </a:prstGeom>
        </p:spPr>
      </p:pic>
      <p:sp>
        <p:nvSpPr>
          <p:cNvPr id="8" name="Title 7"/>
          <p:cNvSpPr>
            <a:spLocks noGrp="1"/>
          </p:cNvSpPr>
          <p:nvPr>
            <p:ph type="title" hasCustomPrompt="1"/>
          </p:nvPr>
        </p:nvSpPr>
        <p:spPr>
          <a:xfrm>
            <a:off x="2422096" y="803976"/>
            <a:ext cx="33539098" cy="1351723"/>
          </a:xfrm>
        </p:spPr>
        <p:txBody>
          <a:bodyPr/>
          <a:lstStyle>
            <a:lvl1pPr>
              <a:defRPr>
                <a:solidFill>
                  <a:schemeClr val="bg2"/>
                </a:solidFill>
              </a:defRPr>
            </a:lvl1pPr>
          </a:lstStyle>
          <a:p>
            <a:r>
              <a:rPr lang="en-US" dirty="0"/>
              <a:t>PRESENTATION TITLE</a:t>
            </a:r>
          </a:p>
        </p:txBody>
      </p:sp>
      <p:sp>
        <p:nvSpPr>
          <p:cNvPr id="9" name="Footer Placeholder 8"/>
          <p:cNvSpPr>
            <a:spLocks noGrp="1"/>
          </p:cNvSpPr>
          <p:nvPr>
            <p:ph type="ftr" sz="quarter" idx="10"/>
          </p:nvPr>
        </p:nvSpPr>
        <p:spPr>
          <a:xfrm>
            <a:off x="2344222" y="30861853"/>
            <a:ext cx="16665575" cy="1752600"/>
          </a:xfrm>
          <a:prstGeom prst="rect">
            <a:avLst/>
          </a:prstGeom>
        </p:spPr>
        <p:txBody>
          <a:bodyPr/>
          <a:lstStyle>
            <a:lvl1pPr algn="l">
              <a:defRPr sz="2400">
                <a:solidFill>
                  <a:schemeClr val="accent1"/>
                </a:solidFill>
                <a:latin typeface="Arial" charset="0"/>
                <a:ea typeface="Arial" charset="0"/>
                <a:cs typeface="Arial" charset="0"/>
              </a:defRPr>
            </a:lvl1pPr>
          </a:lstStyle>
          <a:p>
            <a:r>
              <a:rPr lang="en-US" dirty="0"/>
              <a:t>© 2016 The University of Minnesota is an equal opportunity educator and employer. </a:t>
            </a:r>
          </a:p>
          <a:p>
            <a:r>
              <a:rPr lang="en-US" dirty="0"/>
              <a:t>Printed on recycled and recyclable paper with at least 10 percent postconsumer waste material. </a:t>
            </a:r>
          </a:p>
          <a:p>
            <a:r>
              <a:rPr lang="en-US" dirty="0"/>
              <a:t>This publication/material is available in alternative formats upon request. Direct requests to XXX-XXX-XXXX.</a:t>
            </a:r>
          </a:p>
          <a:p>
            <a:endParaRPr lang="en-US" dirty="0">
              <a:latin typeface="Arial Regular" charset="0"/>
              <a:ea typeface="Arial Regular" charset="0"/>
              <a:cs typeface="Arial Regular" charset="0"/>
            </a:endParaRPr>
          </a:p>
        </p:txBody>
      </p:sp>
      <p:sp>
        <p:nvSpPr>
          <p:cNvPr id="12" name="Text Placeholder 11"/>
          <p:cNvSpPr>
            <a:spLocks noGrp="1"/>
          </p:cNvSpPr>
          <p:nvPr>
            <p:ph type="body" sz="quarter" idx="11" hasCustomPrompt="1"/>
          </p:nvPr>
        </p:nvSpPr>
        <p:spPr>
          <a:xfrm>
            <a:off x="2460206" y="2389204"/>
            <a:ext cx="33539113" cy="1022211"/>
          </a:xfrm>
        </p:spPr>
        <p:txBody>
          <a:bodyPr lIns="0" tIns="0" rIns="0" bIns="0">
            <a:normAutofit/>
          </a:bodyPr>
          <a:lstStyle>
            <a:lvl1pPr>
              <a:defRPr sz="5800" baseline="0">
                <a:solidFill>
                  <a:schemeClr val="bg1"/>
                </a:solidFill>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Author Names</a:t>
            </a:r>
          </a:p>
        </p:txBody>
      </p:sp>
      <p:sp>
        <p:nvSpPr>
          <p:cNvPr id="22" name="Content Placeholder 21"/>
          <p:cNvSpPr>
            <a:spLocks noGrp="1"/>
          </p:cNvSpPr>
          <p:nvPr>
            <p:ph sz="quarter" idx="12" hasCustomPrompt="1"/>
          </p:nvPr>
        </p:nvSpPr>
        <p:spPr>
          <a:xfrm>
            <a:off x="2520067" y="4969565"/>
            <a:ext cx="13858317" cy="978408"/>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23" name="Content Placeholder 21"/>
          <p:cNvSpPr>
            <a:spLocks noGrp="1"/>
          </p:cNvSpPr>
          <p:nvPr>
            <p:ph sz="quarter" idx="13" hasCustomPrompt="1"/>
          </p:nvPr>
        </p:nvSpPr>
        <p:spPr>
          <a:xfrm>
            <a:off x="17771895" y="15998621"/>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25" name="Content Placeholder 21"/>
          <p:cNvSpPr>
            <a:spLocks noGrp="1"/>
          </p:cNvSpPr>
          <p:nvPr>
            <p:ph sz="quarter" idx="14" hasCustomPrompt="1"/>
          </p:nvPr>
        </p:nvSpPr>
        <p:spPr>
          <a:xfrm>
            <a:off x="17771895" y="4969565"/>
            <a:ext cx="13858317" cy="978408"/>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27" name="Content Placeholder 21"/>
          <p:cNvSpPr>
            <a:spLocks noGrp="1"/>
          </p:cNvSpPr>
          <p:nvPr>
            <p:ph sz="quarter" idx="16" hasCustomPrompt="1"/>
          </p:nvPr>
        </p:nvSpPr>
        <p:spPr>
          <a:xfrm>
            <a:off x="33075661" y="4969565"/>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0" name="Picture Placeholder 29"/>
          <p:cNvSpPr>
            <a:spLocks noGrp="1"/>
          </p:cNvSpPr>
          <p:nvPr>
            <p:ph type="pic" sz="quarter" idx="18"/>
          </p:nvPr>
        </p:nvSpPr>
        <p:spPr>
          <a:xfrm>
            <a:off x="2520067" y="14148875"/>
            <a:ext cx="13858317" cy="9586094"/>
          </a:xfrm>
        </p:spPr>
        <p:txBody>
          <a:bodyPr/>
          <a:lstStyle/>
          <a:p>
            <a:endParaRPr lang="en-US" dirty="0"/>
          </a:p>
        </p:txBody>
      </p:sp>
      <p:sp>
        <p:nvSpPr>
          <p:cNvPr id="32" name="Picture Placeholder 29"/>
          <p:cNvSpPr>
            <a:spLocks noGrp="1"/>
          </p:cNvSpPr>
          <p:nvPr>
            <p:ph type="pic" sz="quarter" idx="19"/>
          </p:nvPr>
        </p:nvSpPr>
        <p:spPr>
          <a:xfrm>
            <a:off x="2520067" y="24376741"/>
            <a:ext cx="6472779" cy="5783978"/>
          </a:xfrm>
        </p:spPr>
        <p:txBody>
          <a:bodyPr/>
          <a:lstStyle/>
          <a:p>
            <a:endParaRPr lang="en-US" dirty="0"/>
          </a:p>
        </p:txBody>
      </p:sp>
      <p:sp>
        <p:nvSpPr>
          <p:cNvPr id="33" name="Picture Placeholder 29"/>
          <p:cNvSpPr>
            <a:spLocks noGrp="1"/>
          </p:cNvSpPr>
          <p:nvPr>
            <p:ph type="pic" sz="quarter" idx="20"/>
          </p:nvPr>
        </p:nvSpPr>
        <p:spPr>
          <a:xfrm>
            <a:off x="9923356" y="24351466"/>
            <a:ext cx="6455028" cy="5783978"/>
          </a:xfrm>
        </p:spPr>
        <p:txBody>
          <a:bodyPr/>
          <a:lstStyle/>
          <a:p>
            <a:endParaRPr lang="en-US" dirty="0"/>
          </a:p>
        </p:txBody>
      </p:sp>
      <p:sp>
        <p:nvSpPr>
          <p:cNvPr id="49" name="Content Placeholder 21"/>
          <p:cNvSpPr>
            <a:spLocks noGrp="1"/>
          </p:cNvSpPr>
          <p:nvPr>
            <p:ph sz="quarter" idx="22" hasCustomPrompt="1"/>
          </p:nvPr>
        </p:nvSpPr>
        <p:spPr>
          <a:xfrm>
            <a:off x="17772261" y="9400888"/>
            <a:ext cx="13858317" cy="980312"/>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53" name="Chart Placeholder 52"/>
          <p:cNvSpPr>
            <a:spLocks noGrp="1"/>
          </p:cNvSpPr>
          <p:nvPr>
            <p:ph type="chart" sz="quarter" idx="25"/>
          </p:nvPr>
        </p:nvSpPr>
        <p:spPr>
          <a:xfrm>
            <a:off x="17771337" y="16913584"/>
            <a:ext cx="13858875" cy="11971689"/>
          </a:xfrm>
        </p:spPr>
        <p:txBody>
          <a:body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endParaRPr lang="en-US" dirty="0"/>
          </a:p>
        </p:txBody>
      </p:sp>
      <p:sp>
        <p:nvSpPr>
          <p:cNvPr id="54" name="Content Placeholder 21"/>
          <p:cNvSpPr>
            <a:spLocks noGrp="1"/>
          </p:cNvSpPr>
          <p:nvPr>
            <p:ph sz="quarter" idx="26" hasCustomPrompt="1"/>
          </p:nvPr>
        </p:nvSpPr>
        <p:spPr>
          <a:xfrm>
            <a:off x="2520067" y="5949877"/>
            <a:ext cx="13858317" cy="7582501"/>
          </a:xfrm>
          <a:noFill/>
        </p:spPr>
        <p:txBody>
          <a:bodyPr lIns="0" tIns="0" rIns="0" bIns="0" anchor="t" anchorCtr="0">
            <a:noAutofit/>
          </a:bodyPr>
          <a:lstStyle>
            <a:lvl1pPr marL="0" indent="0" algn="l">
              <a:buFontTx/>
              <a:buNone/>
              <a:defRPr lang="en-US" sz="5000" b="1" cap="none" baseline="0" smtClean="0">
                <a:solidFill>
                  <a:schemeClr val="tx1"/>
                </a:solidFill>
                <a:effectLst/>
              </a:defRPr>
            </a:lvl1pPr>
          </a:lstStyle>
          <a:p>
            <a:r>
              <a:rPr lang="en-US">
                <a:effectLst/>
                <a:latin typeface="Trebuchet MS" charset="0"/>
              </a:rPr>
              <a:t>large text.</a:t>
            </a:r>
            <a:endParaRPr lang="en-US" dirty="0">
              <a:effectLst/>
              <a:latin typeface="Trebuchet MS" charset="0"/>
            </a:endParaRPr>
          </a:p>
        </p:txBody>
      </p:sp>
      <p:sp>
        <p:nvSpPr>
          <p:cNvPr id="59" name="Content Placeholder 21"/>
          <p:cNvSpPr>
            <a:spLocks noGrp="1"/>
          </p:cNvSpPr>
          <p:nvPr>
            <p:ph sz="quarter" idx="28" hasCustomPrompt="1"/>
          </p:nvPr>
        </p:nvSpPr>
        <p:spPr>
          <a:xfrm>
            <a:off x="33075661" y="12145366"/>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62" name="Content Placeholder 21"/>
          <p:cNvSpPr>
            <a:spLocks noGrp="1"/>
          </p:cNvSpPr>
          <p:nvPr>
            <p:ph sz="quarter" idx="31" hasCustomPrompt="1"/>
          </p:nvPr>
        </p:nvSpPr>
        <p:spPr>
          <a:xfrm>
            <a:off x="33075661" y="18791717"/>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68" name="Footer Placeholder 4"/>
          <p:cNvSpPr txBox="1">
            <a:spLocks/>
          </p:cNvSpPr>
          <p:nvPr userDrawn="1"/>
        </p:nvSpPr>
        <p:spPr>
          <a:xfrm>
            <a:off x="38123447" y="30931973"/>
            <a:ext cx="8758666" cy="1752600"/>
          </a:xfrm>
          <a:prstGeom prst="rect">
            <a:avLst/>
          </a:prstGeom>
        </p:spPr>
        <p:txBody>
          <a:bodyPr vert="horz" lIns="91440" tIns="45720" rIns="91440" bIns="45720" rtlCol="0" anchor="ctr"/>
          <a:lstStyle>
            <a:defPPr>
              <a:defRPr lang="en-US"/>
            </a:defPPr>
            <a:lvl1pPr marL="0" algn="l" defTabSz="3950208" rtl="0" eaLnBrk="1" latinLnBrk="0" hangingPunct="1">
              <a:defRPr sz="2400" b="0" i="0" kern="1200">
                <a:solidFill>
                  <a:schemeClr val="tx1">
                    <a:tint val="75000"/>
                  </a:schemeClr>
                </a:solidFill>
                <a:latin typeface="Arial" charset="0"/>
                <a:ea typeface="Arial" charset="0"/>
                <a:cs typeface="Arial" charset="0"/>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a:lstStyle>
          <a:p>
            <a:pPr algn="l"/>
            <a:r>
              <a:rPr lang="en-US" sz="5000" b="1" i="0" dirty="0">
                <a:solidFill>
                  <a:schemeClr val="tx2"/>
                </a:solidFill>
                <a:latin typeface="Trebuchet MS" charset="0"/>
                <a:ea typeface="Trebuchet MS" charset="0"/>
                <a:cs typeface="Trebuchet MS" charset="0"/>
              </a:rPr>
              <a:t>Learn</a:t>
            </a:r>
            <a:r>
              <a:rPr lang="en-US" sz="5000" b="1" i="0" baseline="0" dirty="0">
                <a:solidFill>
                  <a:schemeClr val="tx2"/>
                </a:solidFill>
                <a:latin typeface="Trebuchet MS" charset="0"/>
                <a:ea typeface="Trebuchet MS" charset="0"/>
                <a:cs typeface="Trebuchet MS" charset="0"/>
              </a:rPr>
              <a:t> more: </a:t>
            </a:r>
            <a:r>
              <a:rPr lang="en-US" sz="5000" b="1" i="0" baseline="0" dirty="0" err="1">
                <a:solidFill>
                  <a:schemeClr val="tx2"/>
                </a:solidFill>
                <a:latin typeface="Trebuchet MS" charset="0"/>
                <a:ea typeface="Trebuchet MS" charset="0"/>
                <a:cs typeface="Trebuchet MS" charset="0"/>
              </a:rPr>
              <a:t>sph.umn.edu</a:t>
            </a:r>
            <a:endParaRPr lang="en-US" sz="5000" b="1" i="0" dirty="0">
              <a:solidFill>
                <a:schemeClr val="tx2"/>
              </a:solidFill>
              <a:latin typeface="Trebuchet MS" charset="0"/>
              <a:ea typeface="Trebuchet MS" charset="0"/>
              <a:cs typeface="Trebuchet MS" charset="0"/>
            </a:endParaRPr>
          </a:p>
        </p:txBody>
      </p:sp>
      <p:sp>
        <p:nvSpPr>
          <p:cNvPr id="79" name="Content Placeholder 21"/>
          <p:cNvSpPr>
            <a:spLocks noGrp="1"/>
          </p:cNvSpPr>
          <p:nvPr>
            <p:ph sz="quarter" idx="38" hasCustomPrompt="1"/>
          </p:nvPr>
        </p:nvSpPr>
        <p:spPr>
          <a:xfrm>
            <a:off x="17771338" y="5947973"/>
            <a:ext cx="13858874" cy="2861694"/>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0" name="Content Placeholder 21"/>
          <p:cNvSpPr>
            <a:spLocks noGrp="1"/>
          </p:cNvSpPr>
          <p:nvPr>
            <p:ph sz="quarter" idx="39" hasCustomPrompt="1"/>
          </p:nvPr>
        </p:nvSpPr>
        <p:spPr>
          <a:xfrm>
            <a:off x="17770308" y="10379297"/>
            <a:ext cx="13858874" cy="500282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1" name="Content Placeholder 21"/>
          <p:cNvSpPr>
            <a:spLocks noGrp="1"/>
          </p:cNvSpPr>
          <p:nvPr>
            <p:ph sz="quarter" idx="40" hasCustomPrompt="1"/>
          </p:nvPr>
        </p:nvSpPr>
        <p:spPr>
          <a:xfrm>
            <a:off x="33075661" y="5963914"/>
            <a:ext cx="13858874" cy="5539682"/>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2" name="Content Placeholder 21"/>
          <p:cNvSpPr>
            <a:spLocks noGrp="1"/>
          </p:cNvSpPr>
          <p:nvPr>
            <p:ph sz="quarter" idx="41" hasCustomPrompt="1"/>
          </p:nvPr>
        </p:nvSpPr>
        <p:spPr>
          <a:xfrm>
            <a:off x="33075661" y="19788768"/>
            <a:ext cx="13858874" cy="365893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5" name="Content Placeholder 21"/>
          <p:cNvSpPr>
            <a:spLocks noGrp="1"/>
          </p:cNvSpPr>
          <p:nvPr>
            <p:ph sz="quarter" idx="43" hasCustomPrompt="1"/>
          </p:nvPr>
        </p:nvSpPr>
        <p:spPr>
          <a:xfrm>
            <a:off x="17770308" y="29501769"/>
            <a:ext cx="13858874" cy="655789"/>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87" name="Content Placeholder 21"/>
          <p:cNvSpPr>
            <a:spLocks noGrp="1"/>
          </p:cNvSpPr>
          <p:nvPr>
            <p:ph sz="quarter" idx="44" hasCustomPrompt="1"/>
          </p:nvPr>
        </p:nvSpPr>
        <p:spPr>
          <a:xfrm>
            <a:off x="33093577" y="17615550"/>
            <a:ext cx="13858874" cy="53439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34" name="Table Placeholder 4"/>
          <p:cNvSpPr>
            <a:spLocks noGrp="1"/>
          </p:cNvSpPr>
          <p:nvPr>
            <p:ph type="tbl" sz="quarter" idx="45"/>
          </p:nvPr>
        </p:nvSpPr>
        <p:spPr>
          <a:xfrm>
            <a:off x="33093577" y="13033861"/>
            <a:ext cx="13788535" cy="3919537"/>
          </a:xfrm>
        </p:spPr>
        <p:txBody>
          <a:bodyPr/>
          <a:lstStyle/>
          <a:p>
            <a:endParaRPr lang="en-US"/>
          </a:p>
        </p:txBody>
      </p:sp>
      <p:sp>
        <p:nvSpPr>
          <p:cNvPr id="35" name="Content Placeholder 21"/>
          <p:cNvSpPr>
            <a:spLocks noGrp="1"/>
          </p:cNvSpPr>
          <p:nvPr>
            <p:ph sz="quarter" idx="46" hasCustomPrompt="1"/>
          </p:nvPr>
        </p:nvSpPr>
        <p:spPr>
          <a:xfrm>
            <a:off x="33075661" y="24079376"/>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6" name="Content Placeholder 21"/>
          <p:cNvSpPr>
            <a:spLocks noGrp="1"/>
          </p:cNvSpPr>
          <p:nvPr>
            <p:ph sz="quarter" idx="47" hasCustomPrompt="1"/>
          </p:nvPr>
        </p:nvSpPr>
        <p:spPr>
          <a:xfrm>
            <a:off x="33075661" y="25042659"/>
            <a:ext cx="13858874" cy="207292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37" name="Content Placeholder 21"/>
          <p:cNvSpPr>
            <a:spLocks noGrp="1"/>
          </p:cNvSpPr>
          <p:nvPr>
            <p:ph sz="quarter" idx="48" hasCustomPrompt="1"/>
          </p:nvPr>
        </p:nvSpPr>
        <p:spPr>
          <a:xfrm>
            <a:off x="33075661" y="27747257"/>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8" name="Content Placeholder 21"/>
          <p:cNvSpPr>
            <a:spLocks noGrp="1"/>
          </p:cNvSpPr>
          <p:nvPr>
            <p:ph sz="quarter" idx="49" hasCustomPrompt="1"/>
          </p:nvPr>
        </p:nvSpPr>
        <p:spPr>
          <a:xfrm>
            <a:off x="33075661" y="28752844"/>
            <a:ext cx="13858874" cy="1392699"/>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ingle Photo Layout">
    <p:spTree>
      <p:nvGrpSpPr>
        <p:cNvPr id="1" name=""/>
        <p:cNvGrpSpPr/>
        <p:nvPr/>
      </p:nvGrpSpPr>
      <p:grpSpPr>
        <a:xfrm>
          <a:off x="0" y="0"/>
          <a:ext cx="0" cy="0"/>
          <a:chOff x="0" y="0"/>
          <a:chExt cx="0" cy="0"/>
        </a:xfrm>
      </p:grpSpPr>
      <p:pic>
        <p:nvPicPr>
          <p:cNvPr id="78" name="Picture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630" y="0"/>
            <a:ext cx="49377600" cy="32918400"/>
          </a:xfrm>
          <a:prstGeom prst="rect">
            <a:avLst/>
          </a:prstGeom>
        </p:spPr>
      </p:pic>
      <p:pic>
        <p:nvPicPr>
          <p:cNvPr id="76" name="Picture 7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25275"/>
            <a:ext cx="49377600" cy="3983732"/>
          </a:xfrm>
          <a:prstGeom prst="rect">
            <a:avLst/>
          </a:prstGeom>
        </p:spPr>
      </p:pic>
      <p:sp>
        <p:nvSpPr>
          <p:cNvPr id="8" name="Title 7"/>
          <p:cNvSpPr>
            <a:spLocks noGrp="1"/>
          </p:cNvSpPr>
          <p:nvPr>
            <p:ph type="title" hasCustomPrompt="1"/>
          </p:nvPr>
        </p:nvSpPr>
        <p:spPr>
          <a:xfrm>
            <a:off x="2422096" y="803976"/>
            <a:ext cx="33539098" cy="1351723"/>
          </a:xfrm>
        </p:spPr>
        <p:txBody>
          <a:bodyPr/>
          <a:lstStyle>
            <a:lvl1pPr>
              <a:defRPr>
                <a:solidFill>
                  <a:schemeClr val="bg2"/>
                </a:solidFill>
              </a:defRPr>
            </a:lvl1pPr>
          </a:lstStyle>
          <a:p>
            <a:r>
              <a:rPr lang="en-US" dirty="0"/>
              <a:t>PRESENTATION TITLE</a:t>
            </a:r>
          </a:p>
        </p:txBody>
      </p:sp>
      <p:sp>
        <p:nvSpPr>
          <p:cNvPr id="9" name="Footer Placeholder 8"/>
          <p:cNvSpPr>
            <a:spLocks noGrp="1"/>
          </p:cNvSpPr>
          <p:nvPr>
            <p:ph type="ftr" sz="quarter" idx="10"/>
          </p:nvPr>
        </p:nvSpPr>
        <p:spPr>
          <a:xfrm>
            <a:off x="2344222" y="30861853"/>
            <a:ext cx="16665575" cy="1752600"/>
          </a:xfrm>
          <a:prstGeom prst="rect">
            <a:avLst/>
          </a:prstGeom>
        </p:spPr>
        <p:txBody>
          <a:bodyPr/>
          <a:lstStyle>
            <a:lvl1pPr algn="l">
              <a:defRPr sz="2400">
                <a:solidFill>
                  <a:schemeClr val="accent1"/>
                </a:solidFill>
                <a:latin typeface="Arial" charset="0"/>
                <a:ea typeface="Arial" charset="0"/>
                <a:cs typeface="Arial" charset="0"/>
              </a:defRPr>
            </a:lvl1pPr>
          </a:lstStyle>
          <a:p>
            <a:r>
              <a:rPr lang="en-US" dirty="0"/>
              <a:t>© 2016 The University of Minnesota is an equal opportunity educator and employer. </a:t>
            </a:r>
          </a:p>
          <a:p>
            <a:r>
              <a:rPr lang="en-US" dirty="0"/>
              <a:t>Printed on recycled and recyclable paper with at least 10 percent postconsumer waste material. </a:t>
            </a:r>
          </a:p>
          <a:p>
            <a:r>
              <a:rPr lang="en-US" dirty="0"/>
              <a:t>This publication/material is available in alternative formats upon request. Direct requests to XXX-XXX-XXXX.</a:t>
            </a:r>
          </a:p>
          <a:p>
            <a:endParaRPr lang="en-US" dirty="0">
              <a:latin typeface="Arial Regular" charset="0"/>
              <a:ea typeface="Arial Regular" charset="0"/>
              <a:cs typeface="Arial Regular" charset="0"/>
            </a:endParaRPr>
          </a:p>
        </p:txBody>
      </p:sp>
      <p:sp>
        <p:nvSpPr>
          <p:cNvPr id="12" name="Text Placeholder 11"/>
          <p:cNvSpPr>
            <a:spLocks noGrp="1"/>
          </p:cNvSpPr>
          <p:nvPr>
            <p:ph type="body" sz="quarter" idx="11" hasCustomPrompt="1"/>
          </p:nvPr>
        </p:nvSpPr>
        <p:spPr>
          <a:xfrm>
            <a:off x="2460206" y="2389204"/>
            <a:ext cx="33539113" cy="1022211"/>
          </a:xfrm>
        </p:spPr>
        <p:txBody>
          <a:bodyPr lIns="0" tIns="0" rIns="0" bIns="0">
            <a:normAutofit/>
          </a:bodyPr>
          <a:lstStyle>
            <a:lvl1pPr>
              <a:defRPr sz="5800" baseline="0">
                <a:solidFill>
                  <a:schemeClr val="bg1"/>
                </a:solidFill>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Author Names</a:t>
            </a:r>
          </a:p>
        </p:txBody>
      </p:sp>
      <p:sp>
        <p:nvSpPr>
          <p:cNvPr id="22" name="Content Placeholder 21"/>
          <p:cNvSpPr>
            <a:spLocks noGrp="1"/>
          </p:cNvSpPr>
          <p:nvPr>
            <p:ph sz="quarter" idx="12" hasCustomPrompt="1"/>
          </p:nvPr>
        </p:nvSpPr>
        <p:spPr>
          <a:xfrm>
            <a:off x="2520067" y="4969565"/>
            <a:ext cx="13858317" cy="978408"/>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27" name="Content Placeholder 21"/>
          <p:cNvSpPr>
            <a:spLocks noGrp="1"/>
          </p:cNvSpPr>
          <p:nvPr>
            <p:ph sz="quarter" idx="16" hasCustomPrompt="1"/>
          </p:nvPr>
        </p:nvSpPr>
        <p:spPr>
          <a:xfrm>
            <a:off x="2520067" y="16510184"/>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0" name="Picture Placeholder 29"/>
          <p:cNvSpPr>
            <a:spLocks noGrp="1"/>
          </p:cNvSpPr>
          <p:nvPr>
            <p:ph type="pic" sz="quarter" idx="18"/>
          </p:nvPr>
        </p:nvSpPr>
        <p:spPr>
          <a:xfrm>
            <a:off x="33075661" y="4969565"/>
            <a:ext cx="13858317" cy="9956459"/>
          </a:xfrm>
        </p:spPr>
        <p:txBody>
          <a:bodyPr/>
          <a:lstStyle/>
          <a:p>
            <a:endParaRPr lang="en-US" dirty="0"/>
          </a:p>
        </p:txBody>
      </p:sp>
      <p:sp>
        <p:nvSpPr>
          <p:cNvPr id="49" name="Content Placeholder 21"/>
          <p:cNvSpPr>
            <a:spLocks noGrp="1"/>
          </p:cNvSpPr>
          <p:nvPr>
            <p:ph sz="quarter" idx="22" hasCustomPrompt="1"/>
          </p:nvPr>
        </p:nvSpPr>
        <p:spPr>
          <a:xfrm>
            <a:off x="17797306" y="23669503"/>
            <a:ext cx="13858317" cy="980312"/>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54" name="Content Placeholder 21"/>
          <p:cNvSpPr>
            <a:spLocks noGrp="1"/>
          </p:cNvSpPr>
          <p:nvPr>
            <p:ph sz="quarter" idx="26"/>
          </p:nvPr>
        </p:nvSpPr>
        <p:spPr>
          <a:xfrm>
            <a:off x="2520067" y="5948414"/>
            <a:ext cx="13858317" cy="9914440"/>
          </a:xfrm>
          <a:noFill/>
        </p:spPr>
        <p:txBody>
          <a:bodyPr lIns="0" tIns="0" rIns="0" bIns="0" anchor="t" anchorCtr="0">
            <a:noAutofit/>
          </a:bodyPr>
          <a:lstStyle>
            <a:lvl1pPr marL="0" indent="0" algn="l">
              <a:buFontTx/>
              <a:buNone/>
              <a:defRPr lang="en-US" sz="5000" b="1" cap="none" baseline="0" smtClean="0">
                <a:solidFill>
                  <a:schemeClr val="tx1"/>
                </a:solidFill>
                <a:effectLst/>
              </a:defRPr>
            </a:lvl1pPr>
          </a:lstStyle>
          <a:p>
            <a:endParaRPr lang="en-US" dirty="0">
              <a:effectLst/>
              <a:latin typeface="Trebuchet MS" charset="0"/>
            </a:endParaRPr>
          </a:p>
        </p:txBody>
      </p:sp>
      <p:sp>
        <p:nvSpPr>
          <p:cNvPr id="62" name="Content Placeholder 21"/>
          <p:cNvSpPr>
            <a:spLocks noGrp="1"/>
          </p:cNvSpPr>
          <p:nvPr>
            <p:ph sz="quarter" idx="31" hasCustomPrompt="1"/>
          </p:nvPr>
        </p:nvSpPr>
        <p:spPr>
          <a:xfrm>
            <a:off x="33075661" y="22311827"/>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68" name="Footer Placeholder 4"/>
          <p:cNvSpPr txBox="1">
            <a:spLocks/>
          </p:cNvSpPr>
          <p:nvPr userDrawn="1"/>
        </p:nvSpPr>
        <p:spPr>
          <a:xfrm>
            <a:off x="38123447" y="30931973"/>
            <a:ext cx="8758666" cy="1752600"/>
          </a:xfrm>
          <a:prstGeom prst="rect">
            <a:avLst/>
          </a:prstGeom>
        </p:spPr>
        <p:txBody>
          <a:bodyPr vert="horz" lIns="91440" tIns="45720" rIns="91440" bIns="45720" rtlCol="0" anchor="ctr"/>
          <a:lstStyle>
            <a:defPPr>
              <a:defRPr lang="en-US"/>
            </a:defPPr>
            <a:lvl1pPr marL="0" algn="l" defTabSz="3950208" rtl="0" eaLnBrk="1" latinLnBrk="0" hangingPunct="1">
              <a:defRPr sz="2400" b="0" i="0" kern="1200">
                <a:solidFill>
                  <a:schemeClr val="tx1">
                    <a:tint val="75000"/>
                  </a:schemeClr>
                </a:solidFill>
                <a:latin typeface="Arial" charset="0"/>
                <a:ea typeface="Arial" charset="0"/>
                <a:cs typeface="Arial" charset="0"/>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a:lstStyle>
          <a:p>
            <a:pPr algn="l"/>
            <a:r>
              <a:rPr lang="en-US" sz="5000" b="1" i="0" dirty="0">
                <a:solidFill>
                  <a:schemeClr val="tx2"/>
                </a:solidFill>
                <a:latin typeface="Trebuchet MS" charset="0"/>
                <a:ea typeface="Trebuchet MS" charset="0"/>
                <a:cs typeface="Trebuchet MS" charset="0"/>
              </a:rPr>
              <a:t>Learn</a:t>
            </a:r>
            <a:r>
              <a:rPr lang="en-US" sz="5000" b="1" i="0" baseline="0" dirty="0">
                <a:solidFill>
                  <a:schemeClr val="tx2"/>
                </a:solidFill>
                <a:latin typeface="Trebuchet MS" charset="0"/>
                <a:ea typeface="Trebuchet MS" charset="0"/>
                <a:cs typeface="Trebuchet MS" charset="0"/>
              </a:rPr>
              <a:t> more: </a:t>
            </a:r>
            <a:r>
              <a:rPr lang="en-US" sz="5000" b="1" i="0" baseline="0" dirty="0" err="1">
                <a:solidFill>
                  <a:schemeClr val="tx2"/>
                </a:solidFill>
                <a:latin typeface="Trebuchet MS" charset="0"/>
                <a:ea typeface="Trebuchet MS" charset="0"/>
                <a:cs typeface="Trebuchet MS" charset="0"/>
              </a:rPr>
              <a:t>sph.umn.edu</a:t>
            </a:r>
            <a:endParaRPr lang="en-US" sz="5000" b="1" i="0" dirty="0">
              <a:solidFill>
                <a:schemeClr val="tx2"/>
              </a:solidFill>
              <a:latin typeface="Trebuchet MS" charset="0"/>
              <a:ea typeface="Trebuchet MS" charset="0"/>
              <a:cs typeface="Trebuchet MS" charset="0"/>
            </a:endParaRPr>
          </a:p>
        </p:txBody>
      </p:sp>
      <p:sp>
        <p:nvSpPr>
          <p:cNvPr id="80" name="Content Placeholder 21"/>
          <p:cNvSpPr>
            <a:spLocks noGrp="1"/>
          </p:cNvSpPr>
          <p:nvPr>
            <p:ph sz="quarter" idx="39" hasCustomPrompt="1"/>
          </p:nvPr>
        </p:nvSpPr>
        <p:spPr>
          <a:xfrm>
            <a:off x="17797306" y="24645569"/>
            <a:ext cx="13858874" cy="5460856"/>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 </a:t>
            </a:r>
          </a:p>
        </p:txBody>
      </p:sp>
      <p:sp>
        <p:nvSpPr>
          <p:cNvPr id="81" name="Content Placeholder 21"/>
          <p:cNvSpPr>
            <a:spLocks noGrp="1"/>
          </p:cNvSpPr>
          <p:nvPr>
            <p:ph sz="quarter" idx="40" hasCustomPrompt="1"/>
          </p:nvPr>
        </p:nvSpPr>
        <p:spPr>
          <a:xfrm>
            <a:off x="2520067" y="17526604"/>
            <a:ext cx="13858874" cy="3619271"/>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82" name="Content Placeholder 21"/>
          <p:cNvSpPr>
            <a:spLocks noGrp="1"/>
          </p:cNvSpPr>
          <p:nvPr>
            <p:ph sz="quarter" idx="41" hasCustomPrompt="1"/>
          </p:nvPr>
        </p:nvSpPr>
        <p:spPr>
          <a:xfrm>
            <a:off x="33075661" y="23317414"/>
            <a:ext cx="13858874" cy="2394437"/>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29" name="Content Placeholder 21"/>
          <p:cNvSpPr>
            <a:spLocks noGrp="1"/>
          </p:cNvSpPr>
          <p:nvPr>
            <p:ph sz="quarter" idx="45" hasCustomPrompt="1"/>
          </p:nvPr>
        </p:nvSpPr>
        <p:spPr>
          <a:xfrm>
            <a:off x="2520067" y="21793954"/>
            <a:ext cx="13858317" cy="980312"/>
          </a:xfrm>
        </p:spPr>
        <p:txBody>
          <a:bodyPr lIns="0" tIns="0" rIns="0" bIns="0">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31" name="Content Placeholder 21"/>
          <p:cNvSpPr>
            <a:spLocks noGrp="1"/>
          </p:cNvSpPr>
          <p:nvPr>
            <p:ph sz="quarter" idx="46" hasCustomPrompt="1"/>
          </p:nvPr>
        </p:nvSpPr>
        <p:spPr>
          <a:xfrm>
            <a:off x="2520067" y="22774267"/>
            <a:ext cx="13858874" cy="7163382"/>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34" name="Content Placeholder 21"/>
          <p:cNvSpPr>
            <a:spLocks noGrp="1"/>
          </p:cNvSpPr>
          <p:nvPr>
            <p:ph sz="quarter" idx="13" hasCustomPrompt="1"/>
          </p:nvPr>
        </p:nvSpPr>
        <p:spPr>
          <a:xfrm>
            <a:off x="17797306" y="4969565"/>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35" name="Chart Placeholder 52"/>
          <p:cNvSpPr>
            <a:spLocks noGrp="1"/>
          </p:cNvSpPr>
          <p:nvPr>
            <p:ph type="chart" sz="quarter" idx="25"/>
          </p:nvPr>
        </p:nvSpPr>
        <p:spPr>
          <a:xfrm>
            <a:off x="17797306" y="5859253"/>
            <a:ext cx="13858875" cy="9023289"/>
          </a:xfrm>
        </p:spPr>
        <p:txBody>
          <a:body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endParaRPr lang="en-US" dirty="0"/>
          </a:p>
        </p:txBody>
      </p:sp>
      <p:sp>
        <p:nvSpPr>
          <p:cNvPr id="36" name="Content Placeholder 21"/>
          <p:cNvSpPr>
            <a:spLocks noGrp="1"/>
          </p:cNvSpPr>
          <p:nvPr>
            <p:ph sz="quarter" idx="43" hasCustomPrompt="1"/>
          </p:nvPr>
        </p:nvSpPr>
        <p:spPr>
          <a:xfrm>
            <a:off x="17797306" y="15528257"/>
            <a:ext cx="13858874" cy="66022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37" name="Content Placeholder 21"/>
          <p:cNvSpPr>
            <a:spLocks noGrp="1"/>
          </p:cNvSpPr>
          <p:nvPr>
            <p:ph sz="quarter" idx="28" hasCustomPrompt="1"/>
          </p:nvPr>
        </p:nvSpPr>
        <p:spPr>
          <a:xfrm>
            <a:off x="17797306" y="16855217"/>
            <a:ext cx="13858317" cy="889688"/>
          </a:xfrm>
          <a:solidFill>
            <a:schemeClr val="accent3"/>
          </a:solidFill>
        </p:spPr>
        <p:txBody>
          <a:bodyPr lIns="0" tIns="0" rIns="0" bIns="0" anchor="ctr" anchorCtr="0">
            <a:normAutofit/>
          </a:bodyPr>
          <a:lstStyle>
            <a:lvl1pPr marL="0" indent="0" algn="ctr">
              <a:buFontTx/>
              <a:buNone/>
              <a:defRPr lang="en-US" sz="4500" b="1" cap="small" baseline="0" smtClean="0">
                <a:solidFill>
                  <a:schemeClr val="bg1"/>
                </a:solidFill>
                <a:effectLst/>
              </a:defRPr>
            </a:lvl1pPr>
          </a:lstStyle>
          <a:p>
            <a:r>
              <a:rPr lang="en-US" b="1" dirty="0">
                <a:effectLst/>
                <a:latin typeface="Trebuchet MS" charset="0"/>
              </a:rPr>
              <a:t>chart title</a:t>
            </a:r>
            <a:endParaRPr lang="en-US" dirty="0">
              <a:effectLst/>
              <a:latin typeface="Trebuchet MS" charset="0"/>
            </a:endParaRPr>
          </a:p>
        </p:txBody>
      </p:sp>
      <p:sp>
        <p:nvSpPr>
          <p:cNvPr id="40" name="Content Placeholder 21"/>
          <p:cNvSpPr>
            <a:spLocks noGrp="1"/>
          </p:cNvSpPr>
          <p:nvPr>
            <p:ph sz="quarter" idx="47" hasCustomPrompt="1"/>
          </p:nvPr>
        </p:nvSpPr>
        <p:spPr>
          <a:xfrm>
            <a:off x="33075661" y="26355958"/>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41" name="Content Placeholder 21"/>
          <p:cNvSpPr>
            <a:spLocks noGrp="1"/>
          </p:cNvSpPr>
          <p:nvPr>
            <p:ph sz="quarter" idx="48" hasCustomPrompt="1"/>
          </p:nvPr>
        </p:nvSpPr>
        <p:spPr>
          <a:xfrm>
            <a:off x="33075661" y="27336270"/>
            <a:ext cx="13858874" cy="2809273"/>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42" name="Content Placeholder 21"/>
          <p:cNvSpPr>
            <a:spLocks noGrp="1"/>
          </p:cNvSpPr>
          <p:nvPr>
            <p:ph sz="quarter" idx="33" hasCustomPrompt="1"/>
          </p:nvPr>
        </p:nvSpPr>
        <p:spPr>
          <a:xfrm>
            <a:off x="33075661" y="16874465"/>
            <a:ext cx="13858317" cy="980312"/>
          </a:xfrm>
        </p:spPr>
        <p:txBody>
          <a:bodyPr>
            <a:normAutofit/>
          </a:bodyPr>
          <a:lstStyle>
            <a:lvl1pPr marL="0" indent="0">
              <a:defRPr sz="5800" b="1" i="0" cap="all" baseline="0">
                <a:solidFill>
                  <a:schemeClr val="tx2"/>
                </a:solidFill>
                <a:latin typeface="Trebuchet MS" charset="0"/>
                <a:ea typeface="Trebuchet MS" charset="0"/>
                <a:cs typeface="Trebuchet MS" charset="0"/>
              </a:defRPr>
            </a:lvl1pPr>
          </a:lstStyle>
          <a:p>
            <a:pPr marL="1097280" marR="0" lvl="0" indent="-109728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t>Subtitle</a:t>
            </a:r>
          </a:p>
        </p:txBody>
      </p:sp>
      <p:sp>
        <p:nvSpPr>
          <p:cNvPr id="43" name="Content Placeholder 21"/>
          <p:cNvSpPr>
            <a:spLocks noGrp="1"/>
          </p:cNvSpPr>
          <p:nvPr>
            <p:ph sz="quarter" idx="42" hasCustomPrompt="1"/>
          </p:nvPr>
        </p:nvSpPr>
        <p:spPr>
          <a:xfrm>
            <a:off x="33075661" y="17854778"/>
            <a:ext cx="13858874" cy="3812942"/>
          </a:xfrm>
          <a:noFill/>
        </p:spPr>
        <p:txBody>
          <a:bodyPr lIns="0" tIns="0" rIns="0" bIns="0" anchor="t" anchorCtr="0">
            <a:noAutofit/>
          </a:bodyPr>
          <a:lstStyle>
            <a:lvl1pPr marL="0" indent="0" algn="l">
              <a:buFontTx/>
              <a:buNone/>
              <a:defRPr lang="en-US" sz="32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text.</a:t>
            </a:r>
          </a:p>
        </p:txBody>
      </p:sp>
      <p:sp>
        <p:nvSpPr>
          <p:cNvPr id="46" name="Content Placeholder 21"/>
          <p:cNvSpPr>
            <a:spLocks noGrp="1"/>
          </p:cNvSpPr>
          <p:nvPr>
            <p:ph sz="quarter" idx="49" hasCustomPrompt="1"/>
          </p:nvPr>
        </p:nvSpPr>
        <p:spPr>
          <a:xfrm>
            <a:off x="33075661" y="15570131"/>
            <a:ext cx="13858874" cy="66022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
        <p:nvSpPr>
          <p:cNvPr id="32" name="Table Placeholder 4"/>
          <p:cNvSpPr>
            <a:spLocks noGrp="1"/>
          </p:cNvSpPr>
          <p:nvPr>
            <p:ph type="tbl" sz="quarter" idx="50"/>
          </p:nvPr>
        </p:nvSpPr>
        <p:spPr>
          <a:xfrm>
            <a:off x="17797306" y="17744905"/>
            <a:ext cx="13788535" cy="3970937"/>
          </a:xfrm>
        </p:spPr>
        <p:txBody>
          <a:bodyPr/>
          <a:lstStyle/>
          <a:p>
            <a:endParaRPr lang="en-US"/>
          </a:p>
        </p:txBody>
      </p:sp>
      <p:sp>
        <p:nvSpPr>
          <p:cNvPr id="38" name="Content Placeholder 21"/>
          <p:cNvSpPr>
            <a:spLocks noGrp="1"/>
          </p:cNvSpPr>
          <p:nvPr>
            <p:ph sz="quarter" idx="52" hasCustomPrompt="1"/>
          </p:nvPr>
        </p:nvSpPr>
        <p:spPr>
          <a:xfrm>
            <a:off x="17797306" y="22362559"/>
            <a:ext cx="13858874" cy="660227"/>
          </a:xfrm>
          <a:noFill/>
        </p:spPr>
        <p:txBody>
          <a:bodyPr lIns="0" tIns="0" rIns="0" bIns="0" anchor="t" anchorCtr="0">
            <a:noAutofit/>
          </a:bodyPr>
          <a:lstStyle>
            <a:lvl1pPr marL="0" indent="0" algn="l">
              <a:buFontTx/>
              <a:buNone/>
              <a:defRPr lang="en-US" sz="2800" b="0" i="0" cap="none" baseline="0" smtClean="0">
                <a:solidFill>
                  <a:schemeClr val="tx1"/>
                </a:solidFill>
                <a:effectLst/>
                <a:latin typeface="Arial" charset="0"/>
                <a:ea typeface="Arial" charset="0"/>
                <a:cs typeface="Arial" charset="0"/>
              </a:defRPr>
            </a:lvl1pPr>
          </a:lstStyle>
          <a:p>
            <a:r>
              <a:rPr lang="en-US" dirty="0">
                <a:effectLst/>
                <a:latin typeface="Trebuchet MS" charset="0"/>
              </a:rPr>
              <a:t>* Caption</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520067" y="675860"/>
            <a:ext cx="33539098" cy="1351723"/>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2520067" y="4969565"/>
            <a:ext cx="44432384" cy="2516587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4"/>
          <p:cNvSpPr txBox="1">
            <a:spLocks/>
          </p:cNvSpPr>
          <p:nvPr userDrawn="1"/>
        </p:nvSpPr>
        <p:spPr>
          <a:xfrm>
            <a:off x="38123447" y="30931973"/>
            <a:ext cx="8758666" cy="1752600"/>
          </a:xfrm>
          <a:prstGeom prst="rect">
            <a:avLst/>
          </a:prstGeom>
        </p:spPr>
        <p:txBody>
          <a:bodyPr vert="horz" lIns="91440" tIns="45720" rIns="91440" bIns="45720" rtlCol="0" anchor="ctr"/>
          <a:lstStyle>
            <a:defPPr>
              <a:defRPr lang="en-US"/>
            </a:defPPr>
            <a:lvl1pPr marL="0" algn="l" defTabSz="3950208" rtl="0" eaLnBrk="1" latinLnBrk="0" hangingPunct="1">
              <a:defRPr sz="2400" b="0" i="0" kern="1200">
                <a:solidFill>
                  <a:schemeClr val="tx1">
                    <a:tint val="75000"/>
                  </a:schemeClr>
                </a:solidFill>
                <a:latin typeface="Arial" charset="0"/>
                <a:ea typeface="Arial" charset="0"/>
                <a:cs typeface="Arial" charset="0"/>
              </a:defRPr>
            </a:lvl1pPr>
            <a:lvl2pPr marL="1975104" algn="l" defTabSz="3950208" rtl="0" eaLnBrk="1" latinLnBrk="0" hangingPunct="1">
              <a:defRPr sz="7776" kern="1200">
                <a:solidFill>
                  <a:schemeClr val="tx1"/>
                </a:solidFill>
                <a:latin typeface="+mn-lt"/>
                <a:ea typeface="+mn-ea"/>
                <a:cs typeface="+mn-cs"/>
              </a:defRPr>
            </a:lvl2pPr>
            <a:lvl3pPr marL="3950208" algn="l" defTabSz="3950208" rtl="0" eaLnBrk="1" latinLnBrk="0" hangingPunct="1">
              <a:defRPr sz="7776" kern="1200">
                <a:solidFill>
                  <a:schemeClr val="tx1"/>
                </a:solidFill>
                <a:latin typeface="+mn-lt"/>
                <a:ea typeface="+mn-ea"/>
                <a:cs typeface="+mn-cs"/>
              </a:defRPr>
            </a:lvl3pPr>
            <a:lvl4pPr marL="5925312" algn="l" defTabSz="3950208" rtl="0" eaLnBrk="1" latinLnBrk="0" hangingPunct="1">
              <a:defRPr sz="7776" kern="1200">
                <a:solidFill>
                  <a:schemeClr val="tx1"/>
                </a:solidFill>
                <a:latin typeface="+mn-lt"/>
                <a:ea typeface="+mn-ea"/>
                <a:cs typeface="+mn-cs"/>
              </a:defRPr>
            </a:lvl4pPr>
            <a:lvl5pPr marL="7900416" algn="l" defTabSz="3950208" rtl="0" eaLnBrk="1" latinLnBrk="0" hangingPunct="1">
              <a:defRPr sz="7776" kern="1200">
                <a:solidFill>
                  <a:schemeClr val="tx1"/>
                </a:solidFill>
                <a:latin typeface="+mn-lt"/>
                <a:ea typeface="+mn-ea"/>
                <a:cs typeface="+mn-cs"/>
              </a:defRPr>
            </a:lvl5pPr>
            <a:lvl6pPr marL="9875520" algn="l" defTabSz="3950208" rtl="0" eaLnBrk="1" latinLnBrk="0" hangingPunct="1">
              <a:defRPr sz="7776" kern="1200">
                <a:solidFill>
                  <a:schemeClr val="tx1"/>
                </a:solidFill>
                <a:latin typeface="+mn-lt"/>
                <a:ea typeface="+mn-ea"/>
                <a:cs typeface="+mn-cs"/>
              </a:defRPr>
            </a:lvl6pPr>
            <a:lvl7pPr marL="11850624" algn="l" defTabSz="3950208" rtl="0" eaLnBrk="1" latinLnBrk="0" hangingPunct="1">
              <a:defRPr sz="7776" kern="1200">
                <a:solidFill>
                  <a:schemeClr val="tx1"/>
                </a:solidFill>
                <a:latin typeface="+mn-lt"/>
                <a:ea typeface="+mn-ea"/>
                <a:cs typeface="+mn-cs"/>
              </a:defRPr>
            </a:lvl7pPr>
            <a:lvl8pPr marL="13825728" algn="l" defTabSz="3950208" rtl="0" eaLnBrk="1" latinLnBrk="0" hangingPunct="1">
              <a:defRPr sz="7776" kern="1200">
                <a:solidFill>
                  <a:schemeClr val="tx1"/>
                </a:solidFill>
                <a:latin typeface="+mn-lt"/>
                <a:ea typeface="+mn-ea"/>
                <a:cs typeface="+mn-cs"/>
              </a:defRPr>
            </a:lvl8pPr>
            <a:lvl9pPr marL="15800832" algn="l" defTabSz="3950208" rtl="0" eaLnBrk="1" latinLnBrk="0" hangingPunct="1">
              <a:defRPr sz="7776" kern="1200">
                <a:solidFill>
                  <a:schemeClr val="tx1"/>
                </a:solidFill>
                <a:latin typeface="+mn-lt"/>
                <a:ea typeface="+mn-ea"/>
                <a:cs typeface="+mn-cs"/>
              </a:defRPr>
            </a:lvl9pPr>
          </a:lstStyle>
          <a:p>
            <a:pPr algn="l"/>
            <a:r>
              <a:rPr lang="en-US" sz="5000" b="1" i="0" dirty="0">
                <a:latin typeface="Trebuchet MS" charset="0"/>
                <a:ea typeface="Trebuchet MS" charset="0"/>
                <a:cs typeface="Trebuchet MS" charset="0"/>
              </a:rPr>
              <a:t>Learn</a:t>
            </a:r>
            <a:r>
              <a:rPr lang="en-US" sz="5000" b="1" i="0" baseline="0" dirty="0">
                <a:latin typeface="Trebuchet MS" charset="0"/>
                <a:ea typeface="Trebuchet MS" charset="0"/>
                <a:cs typeface="Trebuchet MS" charset="0"/>
              </a:rPr>
              <a:t> more: </a:t>
            </a:r>
            <a:r>
              <a:rPr lang="en-US" sz="5000" b="1" i="0" baseline="0" dirty="0" err="1">
                <a:latin typeface="Trebuchet MS" charset="0"/>
                <a:ea typeface="Trebuchet MS" charset="0"/>
                <a:cs typeface="Trebuchet MS" charset="0"/>
              </a:rPr>
              <a:t>sph.umn.edu</a:t>
            </a:r>
            <a:endParaRPr lang="en-US" sz="5000" b="1" i="0" dirty="0">
              <a:latin typeface="Trebuchet MS" charset="0"/>
              <a:ea typeface="Trebuchet MS" charset="0"/>
              <a:cs typeface="Trebuchet MS" charset="0"/>
            </a:endParaRPr>
          </a:p>
        </p:txBody>
      </p:sp>
      <p:sp>
        <p:nvSpPr>
          <p:cNvPr id="16" name="Footer Placeholder 15"/>
          <p:cNvSpPr>
            <a:spLocks noGrp="1"/>
          </p:cNvSpPr>
          <p:nvPr>
            <p:ph type="ftr" sz="quarter" idx="3"/>
          </p:nvPr>
        </p:nvSpPr>
        <p:spPr>
          <a:xfrm>
            <a:off x="2520067" y="30565581"/>
            <a:ext cx="16665575" cy="1752600"/>
          </a:xfrm>
          <a:prstGeom prst="rect">
            <a:avLst/>
          </a:prstGeom>
        </p:spPr>
        <p:txBody>
          <a:bodyPr vert="horz" lIns="91440" tIns="45720" rIns="91440" bIns="45720" rtlCol="0" anchor="ctr"/>
          <a:lstStyle>
            <a:lvl1pPr algn="l">
              <a:defRPr sz="2400">
                <a:solidFill>
                  <a:schemeClr val="tx1">
                    <a:tint val="75000"/>
                  </a:schemeClr>
                </a:solidFill>
              </a:defRPr>
            </a:lvl1pPr>
          </a:lstStyle>
          <a:p>
            <a:endParaRPr lang="en-US" dirty="0"/>
          </a:p>
        </p:txBody>
      </p:sp>
      <p:pic>
        <p:nvPicPr>
          <p:cNvPr id="17" name="Picture 1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 y="11277600"/>
            <a:ext cx="0" cy="0"/>
          </a:xfrm>
          <a:prstGeom prst="rect">
            <a:avLst/>
          </a:prstGeom>
        </p:spPr>
      </p:pic>
    </p:spTree>
    <p:extLst>
      <p:ext uri="{BB962C8B-B14F-4D97-AF65-F5344CB8AC3E}">
        <p14:creationId xmlns:p14="http://schemas.microsoft.com/office/powerpoint/2010/main" val="1663229873"/>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389120" rtl="0" eaLnBrk="1" latinLnBrk="0" hangingPunct="1">
        <a:lnSpc>
          <a:spcPct val="90000"/>
        </a:lnSpc>
        <a:spcBef>
          <a:spcPct val="0"/>
        </a:spcBef>
        <a:buNone/>
        <a:defRPr sz="11000" b="1" i="0" kern="1200" cap="all" baseline="0">
          <a:solidFill>
            <a:schemeClr val="tx1"/>
          </a:solidFill>
          <a:latin typeface="Trebuchet MS Regular" charset="0"/>
          <a:ea typeface="+mj-ea"/>
          <a:cs typeface="+mj-cs"/>
        </a:defRPr>
      </a:lvl1pPr>
    </p:titleStyle>
    <p:bodyStyle>
      <a:lvl1pPr marL="0" indent="0" algn="l" defTabSz="4389120" rtl="0" eaLnBrk="1" latinLnBrk="0" hangingPunct="1">
        <a:lnSpc>
          <a:spcPct val="90000"/>
        </a:lnSpc>
        <a:spcBef>
          <a:spcPts val="4800"/>
        </a:spcBef>
        <a:buFont typeface="Arial" panose="020B0604020202020204" pitchFamily="34" charset="0"/>
        <a:buChar char="•"/>
        <a:defRPr sz="5400" b="0" i="0" kern="1200">
          <a:solidFill>
            <a:schemeClr val="tx1"/>
          </a:solidFill>
          <a:latin typeface="Trebuchet MS Regular" charset="0"/>
          <a:ea typeface="+mn-ea"/>
          <a:cs typeface="+mn-cs"/>
        </a:defRPr>
      </a:lvl1pPr>
      <a:lvl2pPr marL="0" indent="0" algn="l" defTabSz="4389120" rtl="0" eaLnBrk="1" latinLnBrk="0" hangingPunct="1">
        <a:lnSpc>
          <a:spcPct val="90000"/>
        </a:lnSpc>
        <a:spcBef>
          <a:spcPts val="2400"/>
        </a:spcBef>
        <a:buFont typeface="Arial" panose="020B0604020202020204" pitchFamily="34" charset="0"/>
        <a:buChar char="•"/>
        <a:defRPr sz="5000" b="0" i="0" kern="1200">
          <a:solidFill>
            <a:schemeClr val="tx1"/>
          </a:solidFill>
          <a:latin typeface="Trebuchet MS Regular" charset="0"/>
          <a:ea typeface="+mn-ea"/>
          <a:cs typeface="+mn-cs"/>
        </a:defRPr>
      </a:lvl2pPr>
      <a:lvl3pPr marL="0" indent="0" algn="l" defTabSz="4389120" rtl="0" eaLnBrk="1" latinLnBrk="0" hangingPunct="1">
        <a:lnSpc>
          <a:spcPct val="90000"/>
        </a:lnSpc>
        <a:spcBef>
          <a:spcPts val="2400"/>
        </a:spcBef>
        <a:buFont typeface="Arial" panose="020B0604020202020204" pitchFamily="34" charset="0"/>
        <a:buChar char="•"/>
        <a:defRPr sz="4500" b="0" i="0" kern="1200">
          <a:solidFill>
            <a:schemeClr val="tx1"/>
          </a:solidFill>
          <a:latin typeface="Trebuchet MS Regular" charset="0"/>
          <a:ea typeface="+mn-ea"/>
          <a:cs typeface="+mn-cs"/>
        </a:defRPr>
      </a:lvl3pPr>
      <a:lvl4pPr marL="0" indent="0" algn="l" defTabSz="4389120" rtl="0" eaLnBrk="1" latinLnBrk="0" hangingPunct="1">
        <a:lnSpc>
          <a:spcPct val="90000"/>
        </a:lnSpc>
        <a:spcBef>
          <a:spcPts val="2400"/>
        </a:spcBef>
        <a:buFont typeface="Arial" panose="020B0604020202020204" pitchFamily="34" charset="0"/>
        <a:buChar char="•"/>
        <a:defRPr sz="3200" b="0" i="0" kern="1200">
          <a:solidFill>
            <a:schemeClr val="tx1"/>
          </a:solidFill>
          <a:latin typeface="Trebuchet MS Regular" charset="0"/>
          <a:ea typeface="+mn-ea"/>
          <a:cs typeface="+mn-cs"/>
        </a:defRPr>
      </a:lvl4pPr>
      <a:lvl5pPr marL="0" indent="0" algn="l" defTabSz="4389120" rtl="0" eaLnBrk="1" latinLnBrk="0" hangingPunct="1">
        <a:lnSpc>
          <a:spcPct val="90000"/>
        </a:lnSpc>
        <a:spcBef>
          <a:spcPts val="2400"/>
        </a:spcBef>
        <a:buFont typeface="Arial" panose="020B0604020202020204" pitchFamily="34" charset="0"/>
        <a:buChar char="•"/>
        <a:defRPr sz="2400" b="0" i="0" kern="1200">
          <a:solidFill>
            <a:schemeClr val="tx1"/>
          </a:solidFill>
          <a:latin typeface="Trebuchet MS Regular"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doi.org/10.1186/s40163-015-0026-5" TargetMode="External"/><Relationship Id="rId7" Type="http://schemas.openxmlformats.org/officeDocument/2006/relationships/image" Target="../media/image5.png"/><Relationship Id="rId2" Type="http://schemas.openxmlformats.org/officeDocument/2006/relationships/hyperlink" Target="https://www.transit.dot.gov/sites/fta.dot.gov/files/2024-08/FTA-Report-0268-Effects-of-the-COVID-19-Pandemic-on-Transit-Ridership-and-Accessibility.pdf" TargetMode="Externa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hyperlink" Target="https://opendata.dc.gov/" TargetMode="External"/><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7200" dirty="0"/>
              <a:t>Spatial shifts in robbery risk:</a:t>
            </a:r>
            <a:br>
              <a:rPr lang="en-US" sz="7200" dirty="0"/>
            </a:br>
            <a:r>
              <a:rPr lang="en-US" sz="7200" dirty="0"/>
              <a:t>covid-19, business districts, and transit in Washington, D.C.</a:t>
            </a:r>
          </a:p>
        </p:txBody>
      </p:sp>
      <p:sp>
        <p:nvSpPr>
          <p:cNvPr id="3" name="Text Placeholder 2"/>
          <p:cNvSpPr>
            <a:spLocks noGrp="1"/>
          </p:cNvSpPr>
          <p:nvPr>
            <p:ph type="body" sz="quarter" idx="11"/>
          </p:nvPr>
        </p:nvSpPr>
        <p:spPr>
          <a:xfrm>
            <a:off x="2460206" y="2550568"/>
            <a:ext cx="33539113" cy="1022211"/>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Gretchen Corcoran</a:t>
            </a:r>
          </a:p>
        </p:txBody>
      </p:sp>
      <p:sp>
        <p:nvSpPr>
          <p:cNvPr id="4" name="Content Placeholder 3"/>
          <p:cNvSpPr>
            <a:spLocks noGrp="1"/>
          </p:cNvSpPr>
          <p:nvPr>
            <p:ph sz="quarter" idx="12"/>
          </p:nvPr>
        </p:nvSpPr>
        <p:spPr/>
        <p:txBody>
          <a:bodyPr>
            <a:normAutofit/>
          </a:bodyPr>
          <a:lstStyle/>
          <a:p>
            <a:pPr defTabSz="914400">
              <a:lnSpc>
                <a:spcPct val="100000"/>
              </a:lnSpc>
              <a:spcBef>
                <a:spcPts val="0"/>
              </a:spcBef>
              <a:buNone/>
            </a:pPr>
            <a:r>
              <a:rPr lang="en-US" dirty="0"/>
              <a:t>INTRODUCTION</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6" name="Content Placeholder 5"/>
          <p:cNvSpPr>
            <a:spLocks noGrp="1"/>
          </p:cNvSpPr>
          <p:nvPr>
            <p:ph sz="quarter" idx="14"/>
          </p:nvPr>
        </p:nvSpPr>
        <p:spPr/>
        <p:txBody>
          <a:bodyPr/>
          <a:lstStyle/>
          <a:p>
            <a:pPr defTabSz="914400">
              <a:lnSpc>
                <a:spcPct val="100000"/>
              </a:lnSpc>
              <a:spcBef>
                <a:spcPts val="0"/>
              </a:spcBef>
              <a:buNone/>
            </a:pPr>
            <a:r>
              <a:rPr lang="en-US" dirty="0"/>
              <a:t>METHODOLOGY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7" name="Content Placeholder 6"/>
          <p:cNvSpPr>
            <a:spLocks noGrp="1"/>
          </p:cNvSpPr>
          <p:nvPr>
            <p:ph sz="quarter" idx="16"/>
          </p:nvPr>
        </p:nvSpPr>
        <p:spPr/>
        <p:txBody>
          <a:bodyPr/>
          <a:lstStyle/>
          <a:p>
            <a:pPr defTabSz="914400">
              <a:lnSpc>
                <a:spcPct val="100000"/>
              </a:lnSpc>
              <a:spcBef>
                <a:spcPts val="0"/>
              </a:spcBef>
              <a:buNone/>
            </a:pPr>
            <a:r>
              <a:rPr lang="en-US" dirty="0"/>
              <a:t>CONCLUSIONS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11" name="Content Placeholder 10"/>
          <p:cNvSpPr>
            <a:spLocks noGrp="1"/>
          </p:cNvSpPr>
          <p:nvPr>
            <p:ph sz="quarter" idx="22"/>
          </p:nvPr>
        </p:nvSpPr>
        <p:spPr>
          <a:xfrm>
            <a:off x="17772261" y="10369074"/>
            <a:ext cx="13858317" cy="980312"/>
          </a:xfrm>
        </p:spPr>
        <p:txBody>
          <a:bodyPr/>
          <a:lstStyle/>
          <a:p>
            <a:pPr lvl="0" defTabSz="914400">
              <a:lnSpc>
                <a:spcPct val="100000"/>
              </a:lnSpc>
              <a:spcBef>
                <a:spcPts val="0"/>
              </a:spcBef>
              <a:buNone/>
            </a:pPr>
            <a:r>
              <a:rPr lang="en-US" dirty="0"/>
              <a:t>RESULTS</a:t>
            </a:r>
          </a:p>
        </p:txBody>
      </p:sp>
      <p:sp>
        <p:nvSpPr>
          <p:cNvPr id="13" name="Content Placeholder 12"/>
          <p:cNvSpPr>
            <a:spLocks noGrp="1"/>
          </p:cNvSpPr>
          <p:nvPr>
            <p:ph sz="quarter" idx="26"/>
          </p:nvPr>
        </p:nvSpPr>
        <p:spPr/>
        <p:txBody>
          <a:bodyPr/>
          <a:lstStyle/>
          <a:p>
            <a:r>
              <a:rPr lang="en-US" sz="3200" b="0" dirty="0">
                <a:latin typeface="Arial" panose="020B0604020202020204" pitchFamily="34" charset="0"/>
                <a:cs typeface="Arial" panose="020B0604020202020204" pitchFamily="34" charset="0"/>
              </a:rPr>
              <a:t>The COVID-19 pandemic robbery rates declined overall and exhibited significant spatial shifts, consistent with Routine Activity theory and Opportunity theory [4]. As life returned to normal post-Covid, it is unclear if robbery patterns return to their baseline pre-pandemic levels.</a:t>
            </a:r>
          </a:p>
          <a:p>
            <a:r>
              <a:rPr lang="en-US" sz="3200" b="0" dirty="0">
                <a:latin typeface="Arial" panose="020B0604020202020204" pitchFamily="34" charset="0"/>
                <a:cs typeface="Arial" panose="020B0604020202020204" pitchFamily="34" charset="0"/>
              </a:rPr>
              <a:t>Washington, D.C. exhibits unique urban patterns with a 79% increase in daytime populations, centered around offices and transit [5]. Understanding how spatial trends in robbery risk may have shifted post-pandemic provides insight into ongoing effects of COVID-19 on relationships between people and the urban environment.</a:t>
            </a:r>
          </a:p>
          <a:p>
            <a:r>
              <a:rPr lang="en-US" sz="3200" b="0" dirty="0">
                <a:latin typeface="Arial" panose="020B0604020202020204" pitchFamily="34" charset="0"/>
                <a:cs typeface="Arial" panose="020B0604020202020204" pitchFamily="34" charset="0"/>
              </a:rPr>
              <a:t>This study uses a two-stage LGCP model to examine whether spatial intensity of robbery changed between pre-COVID (2018-2019) and post-COVID (2022-2024). Distance to metro stations, population density, and business districts were included to assess the nature of any spatial shifts. In robbery patterns.</a:t>
            </a:r>
            <a:br>
              <a:rPr lang="en-US" sz="3200" dirty="0"/>
            </a:br>
            <a:endParaRPr lang="en-US" sz="3200" dirty="0"/>
          </a:p>
        </p:txBody>
      </p:sp>
      <p:sp>
        <p:nvSpPr>
          <p:cNvPr id="14" name="Content Placeholder 13"/>
          <p:cNvSpPr>
            <a:spLocks noGrp="1"/>
          </p:cNvSpPr>
          <p:nvPr>
            <p:ph sz="quarter" idx="28"/>
          </p:nvPr>
        </p:nvSpPr>
        <p:spPr>
          <a:xfrm>
            <a:off x="33075661" y="11371104"/>
            <a:ext cx="14348199" cy="534398"/>
          </a:xfrm>
        </p:spPr>
        <p:txBody>
          <a:bodyPr>
            <a:normAutofit fontScale="92500" lnSpcReduction="10000"/>
          </a:bodyPr>
          <a:lstStyle/>
          <a:p>
            <a:r>
              <a:rPr lang="en-US" dirty="0"/>
              <a:t>Post-Covid Changes in Robbery Intensity</a:t>
            </a:r>
          </a:p>
        </p:txBody>
      </p:sp>
      <p:sp>
        <p:nvSpPr>
          <p:cNvPr id="15" name="Content Placeholder 14"/>
          <p:cNvSpPr>
            <a:spLocks noGrp="1"/>
          </p:cNvSpPr>
          <p:nvPr>
            <p:ph sz="quarter" idx="31"/>
          </p:nvPr>
        </p:nvSpPr>
        <p:spPr>
          <a:xfrm>
            <a:off x="32999216" y="24062347"/>
            <a:ext cx="13858317" cy="980312"/>
          </a:xfrm>
        </p:spPr>
        <p:txBody>
          <a:bodyPr>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REFERENCES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p:txBody>
      </p:sp>
      <p:sp>
        <p:nvSpPr>
          <p:cNvPr id="16" name="Content Placeholder 15"/>
          <p:cNvSpPr>
            <a:spLocks noGrp="1"/>
          </p:cNvSpPr>
          <p:nvPr>
            <p:ph sz="quarter" idx="38"/>
          </p:nvPr>
        </p:nvSpPr>
        <p:spPr/>
        <p:txBody>
          <a:bodyPr/>
          <a:lstStyle/>
          <a:p>
            <a:r>
              <a:rPr lang="en-US" dirty="0"/>
              <a:t>Data: Robbery incidents in Washington, DC</a:t>
            </a:r>
            <a:r>
              <a:rPr lang="en-US" dirty="0">
                <a:sym typeface="Wingdings" pitchFamily="2" charset="2"/>
              </a:rPr>
              <a:t> (2018-2020), split into pre-Covid, during Covid, and post-Covid. Covariates include distance to metro, population density, and business districts (central vs. other).</a:t>
            </a:r>
          </a:p>
          <a:p>
            <a:r>
              <a:rPr lang="en-US" dirty="0">
                <a:sym typeface="Wingdings" pitchFamily="2" charset="2"/>
              </a:rPr>
              <a:t>Exploratory analyses included L-functions to plot departures from CSR, kernel density maps, and log-relative risk mapping between time periods. </a:t>
            </a:r>
          </a:p>
          <a:p>
            <a:r>
              <a:rPr lang="en-US" dirty="0">
                <a:sym typeface="Wingdings" pitchFamily="2" charset="2"/>
              </a:rPr>
              <a:t>Fit a two-stage Bayesian LGCP model with pre-Covid effects and post-Covid changes in covariates using 3 MCMC chains with 70,000 iterations.</a:t>
            </a:r>
          </a:p>
          <a:p>
            <a:endParaRPr lang="en-US" dirty="0">
              <a:sym typeface="Wingdings" pitchFamily="2" charset="2"/>
            </a:endParaRPr>
          </a:p>
        </p:txBody>
      </p:sp>
      <p:sp>
        <p:nvSpPr>
          <p:cNvPr id="17" name="Content Placeholder 16"/>
          <p:cNvSpPr>
            <a:spLocks noGrp="1"/>
          </p:cNvSpPr>
          <p:nvPr>
            <p:ph sz="quarter" idx="39"/>
          </p:nvPr>
        </p:nvSpPr>
        <p:spPr>
          <a:xfrm>
            <a:off x="17770308" y="11401269"/>
            <a:ext cx="14457770" cy="5002827"/>
          </a:xfrm>
        </p:spPr>
        <p:txBody>
          <a:bodyPr/>
          <a:lstStyle/>
          <a:p>
            <a:r>
              <a:rPr lang="en-US" dirty="0"/>
              <a:t>CSR: Robberies exhibited significantly more clustering than expected across all time periods.</a:t>
            </a:r>
          </a:p>
          <a:p>
            <a:r>
              <a:rPr lang="en-US" dirty="0"/>
              <a:t>Density Maps: Pre-Covid intensity highest in NW D.C. and downtown (Central Bus. Dist.) During Covid, intensity expanded east into residential areas. Post-Covid, intensity shifted into NE D.C., with less in downtown.</a:t>
            </a:r>
          </a:p>
          <a:p>
            <a:endParaRPr lang="en-US" dirty="0"/>
          </a:p>
          <a:p>
            <a:pPr marL="457200" indent="-457200">
              <a:buFontTx/>
              <a:buChar char="-"/>
            </a:pPr>
            <a:endParaRPr lang="en-US" dirty="0"/>
          </a:p>
        </p:txBody>
      </p:sp>
      <p:sp>
        <p:nvSpPr>
          <p:cNvPr id="18" name="Content Placeholder 17"/>
          <p:cNvSpPr>
            <a:spLocks noGrp="1"/>
          </p:cNvSpPr>
          <p:nvPr>
            <p:ph sz="quarter" idx="40"/>
          </p:nvPr>
        </p:nvSpPr>
        <p:spPr/>
        <p:txBody>
          <a:bodyPr/>
          <a:lstStyle/>
          <a:p>
            <a:r>
              <a:rPr lang="en-US" dirty="0"/>
              <a:t>While robbery overall shows no significant differences between pre- and post-Covid, the intensity exhibited a significant spatial shift.</a:t>
            </a:r>
          </a:p>
          <a:p>
            <a:r>
              <a:rPr lang="en-US" dirty="0"/>
              <a:t>Robberies shifted toward neighborhoods post-Covid, particularly NE DC and parts of SE, and away from the downtown core. However, business districts outside of the downtown core saw increased robbery intensity. Robberies shifted farther from metro stations, likely reflecting a continued decrease in ridership [1].</a:t>
            </a:r>
          </a:p>
          <a:p>
            <a:r>
              <a:rPr lang="en-US" dirty="0"/>
              <a:t>These spatial shifts in robbery patterns reflect lasting post-Covid changes in how people live, work, and navigate in urban space.</a:t>
            </a:r>
          </a:p>
        </p:txBody>
      </p:sp>
      <p:sp>
        <p:nvSpPr>
          <p:cNvPr id="19" name="Content Placeholder 18"/>
          <p:cNvSpPr>
            <a:spLocks noGrp="1"/>
          </p:cNvSpPr>
          <p:nvPr>
            <p:ph sz="quarter" idx="41"/>
          </p:nvPr>
        </p:nvSpPr>
        <p:spPr>
          <a:xfrm>
            <a:off x="33040492" y="20126165"/>
            <a:ext cx="14289830" cy="3658937"/>
          </a:xfrm>
        </p:spPr>
        <p:txBody>
          <a:bodyPr/>
          <a:lstStyle/>
          <a:p>
            <a:r>
              <a:rPr lang="en-US" sz="2800" dirty="0"/>
              <a:t>This model didn’t account for variation across individual metro stations, which may influence robbery risk due to factors such as ridership volume, time of day, station design, and train frequency[2]. Additional covariates such as SES, proximity to parks and other locations weren’t modeled. A notable area of consistently low predicted risk corresponds to Rock Creek Park, a large uninhabited greenspace. </a:t>
            </a:r>
          </a:p>
          <a:p>
            <a:r>
              <a:rPr lang="en-US" sz="2800" dirty="0"/>
              <a:t>Only one two-stage LGCP model was run due to time and computation limits, limiting comparison between all three time periods. Future work should consider examining other types of crime to further assess similar spatial and temporal shifts</a:t>
            </a:r>
            <a:r>
              <a:rPr lang="en-US" dirty="0"/>
              <a:t>.</a:t>
            </a:r>
          </a:p>
        </p:txBody>
      </p:sp>
      <p:graphicFrame>
        <p:nvGraphicFramePr>
          <p:cNvPr id="32" name="Table Placeholder 31"/>
          <p:cNvGraphicFramePr>
            <a:graphicFrameLocks noGrp="1"/>
          </p:cNvGraphicFramePr>
          <p:nvPr>
            <p:ph type="tbl" sz="quarter" idx="45"/>
            <p:extLst>
              <p:ext uri="{D42A27DB-BD31-4B8C-83A1-F6EECF244321}">
                <p14:modId xmlns:p14="http://schemas.microsoft.com/office/powerpoint/2010/main" val="1983355482"/>
              </p:ext>
            </p:extLst>
          </p:nvPr>
        </p:nvGraphicFramePr>
        <p:xfrm>
          <a:off x="33045871" y="11983057"/>
          <a:ext cx="14348199" cy="6918960"/>
        </p:xfrm>
        <a:graphic>
          <a:graphicData uri="http://schemas.openxmlformats.org/drawingml/2006/table">
            <a:tbl>
              <a:tblPr firstRow="1" bandRow="1">
                <a:tableStyleId>{0E3FDE45-AF77-4B5C-9715-49D594BDF05E}</a:tableStyleId>
              </a:tblPr>
              <a:tblGrid>
                <a:gridCol w="4074647">
                  <a:extLst>
                    <a:ext uri="{9D8B030D-6E8A-4147-A177-3AD203B41FA5}">
                      <a16:colId xmlns:a16="http://schemas.microsoft.com/office/drawing/2014/main" val="20000"/>
                    </a:ext>
                  </a:extLst>
                </a:gridCol>
                <a:gridCol w="3388658">
                  <a:extLst>
                    <a:ext uri="{9D8B030D-6E8A-4147-A177-3AD203B41FA5}">
                      <a16:colId xmlns:a16="http://schemas.microsoft.com/office/drawing/2014/main" val="20001"/>
                    </a:ext>
                  </a:extLst>
                </a:gridCol>
                <a:gridCol w="2486470">
                  <a:extLst>
                    <a:ext uri="{9D8B030D-6E8A-4147-A177-3AD203B41FA5}">
                      <a16:colId xmlns:a16="http://schemas.microsoft.com/office/drawing/2014/main" val="20002"/>
                    </a:ext>
                  </a:extLst>
                </a:gridCol>
                <a:gridCol w="4398424">
                  <a:extLst>
                    <a:ext uri="{9D8B030D-6E8A-4147-A177-3AD203B41FA5}">
                      <a16:colId xmlns:a16="http://schemas.microsoft.com/office/drawing/2014/main" val="20003"/>
                    </a:ext>
                  </a:extLst>
                </a:gridCol>
              </a:tblGrid>
              <a:tr h="0">
                <a:tc>
                  <a:txBody>
                    <a:bodyPr/>
                    <a:lstStyle/>
                    <a:p>
                      <a:pPr algn="ctr"/>
                      <a:r>
                        <a:rPr lang="en-US" sz="3800" b="0" dirty="0"/>
                        <a:t>Covariate</a:t>
                      </a:r>
                    </a:p>
                  </a:txBody>
                  <a:tcPr>
                    <a:solidFill>
                      <a:schemeClr val="bg1"/>
                    </a:solidFill>
                  </a:tcPr>
                </a:tc>
                <a:tc>
                  <a:txBody>
                    <a:bodyPr/>
                    <a:lstStyle/>
                    <a:p>
                      <a:pPr algn="ctr"/>
                      <a:r>
                        <a:rPr lang="en-US" sz="3800" b="0" dirty="0"/>
                        <a:t>Posterior Mean</a:t>
                      </a:r>
                    </a:p>
                  </a:txBody>
                  <a:tcPr>
                    <a:solidFill>
                      <a:schemeClr val="bg1"/>
                    </a:solidFill>
                  </a:tcPr>
                </a:tc>
                <a:tc>
                  <a:txBody>
                    <a:bodyPr/>
                    <a:lstStyle/>
                    <a:p>
                      <a:pPr algn="ctr"/>
                      <a:r>
                        <a:rPr lang="en-US" sz="3800" b="0" dirty="0"/>
                        <a:t>95% CI</a:t>
                      </a:r>
                    </a:p>
                  </a:txBody>
                  <a:tcPr>
                    <a:solidFill>
                      <a:schemeClr val="bg1"/>
                    </a:solidFill>
                  </a:tcPr>
                </a:tc>
                <a:tc>
                  <a:txBody>
                    <a:bodyPr/>
                    <a:lstStyle/>
                    <a:p>
                      <a:pPr algn="ctr"/>
                      <a:r>
                        <a:rPr lang="en-US" sz="3800" b="0" dirty="0"/>
                        <a:t>Interpretation</a:t>
                      </a:r>
                    </a:p>
                  </a:txBody>
                  <a:tcPr>
                    <a:solidFill>
                      <a:schemeClr val="bg1"/>
                    </a:solidFill>
                  </a:tcPr>
                </a:tc>
                <a:extLst>
                  <a:ext uri="{0D108BD9-81ED-4DB2-BD59-A6C34878D82A}">
                    <a16:rowId xmlns:a16="http://schemas.microsoft.com/office/drawing/2014/main" val="10000"/>
                  </a:ext>
                </a:extLst>
              </a:tr>
              <a:tr h="79010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srgbClr val="000000"/>
                          </a:solidFill>
                          <a:effectLst/>
                          <a:uLnTx/>
                          <a:uFillTx/>
                          <a:latin typeface="+mn-lt"/>
                          <a:ea typeface="+mn-ea"/>
                          <a:cs typeface="+mn-cs"/>
                        </a:rPr>
                        <a:t>Intercept</a:t>
                      </a:r>
                    </a:p>
                  </a:txBody>
                  <a:tcPr>
                    <a:solidFill>
                      <a:schemeClr val="accent1">
                        <a:alpha val="20000"/>
                      </a:schemeClr>
                    </a:solidFill>
                  </a:tcPr>
                </a:tc>
                <a:tc>
                  <a:txBody>
                    <a:bodyPr/>
                    <a:lstStyle/>
                    <a:p>
                      <a:pPr algn="ctr"/>
                      <a:r>
                        <a:rPr lang="en-US" sz="3800" dirty="0"/>
                        <a:t>-1.11</a:t>
                      </a:r>
                    </a:p>
                  </a:txBody>
                  <a:tcPr>
                    <a:solidFill>
                      <a:schemeClr val="accent1">
                        <a:alpha val="20000"/>
                      </a:schemeClr>
                    </a:solidFill>
                  </a:tcPr>
                </a:tc>
                <a:tc>
                  <a:txBody>
                    <a:bodyPr/>
                    <a:lstStyle/>
                    <a:p>
                      <a:pPr algn="ctr"/>
                      <a:r>
                        <a:rPr lang="en-US" sz="3800" dirty="0"/>
                        <a:t>(-4.16, 2.11)</a:t>
                      </a:r>
                    </a:p>
                  </a:txBody>
                  <a:tcPr>
                    <a:solidFill>
                      <a:schemeClr val="accent1">
                        <a:alpha val="20000"/>
                      </a:schemeClr>
                    </a:solidFill>
                  </a:tcPr>
                </a:tc>
                <a:tc>
                  <a:txBody>
                    <a:bodyPr/>
                    <a:lstStyle/>
                    <a:p>
                      <a:pPr algn="ctr"/>
                      <a:r>
                        <a:rPr lang="en-US" sz="3800" dirty="0"/>
                        <a:t>No overall change</a:t>
                      </a:r>
                    </a:p>
                  </a:txBody>
                  <a:tcPr>
                    <a:solidFill>
                      <a:schemeClr val="accent1">
                        <a:alpha val="20000"/>
                      </a:schemeClr>
                    </a:solidFill>
                  </a:tcPr>
                </a:tc>
                <a:extLst>
                  <a:ext uri="{0D108BD9-81ED-4DB2-BD59-A6C34878D82A}">
                    <a16:rowId xmlns:a16="http://schemas.microsoft.com/office/drawing/2014/main" val="10001"/>
                  </a:ext>
                </a:extLst>
              </a:tr>
              <a:tr h="79010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srgbClr val="000000"/>
                          </a:solidFill>
                          <a:effectLst/>
                          <a:uLnTx/>
                          <a:uFillTx/>
                          <a:latin typeface="+mn-lt"/>
                          <a:ea typeface="+mn-ea"/>
                          <a:cs typeface="+mn-cs"/>
                        </a:rPr>
                        <a:t>Distance to Metro</a:t>
                      </a:r>
                    </a:p>
                  </a:txBody>
                  <a:tcPr/>
                </a:tc>
                <a:tc>
                  <a:txBody>
                    <a:bodyPr/>
                    <a:lstStyle/>
                    <a:p>
                      <a:pPr algn="ctr"/>
                      <a:r>
                        <a:rPr lang="en-US" sz="3800" dirty="0"/>
                        <a:t>0.04</a:t>
                      </a:r>
                    </a:p>
                  </a:txBody>
                  <a:tcPr/>
                </a:tc>
                <a:tc>
                  <a:txBody>
                    <a:bodyPr/>
                    <a:lstStyle/>
                    <a:p>
                      <a:pPr algn="ctr"/>
                      <a:r>
                        <a:rPr lang="en-US" sz="3800" dirty="0"/>
                        <a:t>(0.0013, 0.095)</a:t>
                      </a:r>
                    </a:p>
                  </a:txBody>
                  <a:tcPr/>
                </a:tc>
                <a:tc>
                  <a:txBody>
                    <a:bodyPr/>
                    <a:lstStyle/>
                    <a:p>
                      <a:pPr algn="ctr"/>
                      <a:r>
                        <a:rPr lang="en-US" sz="3800" dirty="0"/>
                        <a:t>~5% increase in intensity per km</a:t>
                      </a:r>
                    </a:p>
                  </a:txBody>
                  <a:tcPr/>
                </a:tc>
                <a:extLst>
                  <a:ext uri="{0D108BD9-81ED-4DB2-BD59-A6C34878D82A}">
                    <a16:rowId xmlns:a16="http://schemas.microsoft.com/office/drawing/2014/main" val="10002"/>
                  </a:ext>
                </a:extLst>
              </a:tr>
              <a:tr h="790101">
                <a:tc>
                  <a:txBody>
                    <a:bodyPr/>
                    <a:lstStyle/>
                    <a:p>
                      <a:pPr marL="0" marR="0" lvl="0" indent="0" algn="ctr" defTabSz="4389120" rtl="0" eaLnBrk="1" fontAlgn="auto" latinLnBrk="0" hangingPunct="1">
                        <a:lnSpc>
                          <a:spcPct val="100000"/>
                        </a:lnSpc>
                        <a:spcBef>
                          <a:spcPts val="0"/>
                        </a:spcBef>
                        <a:spcAft>
                          <a:spcPts val="0"/>
                        </a:spcAft>
                        <a:buClrTx/>
                        <a:buSzTx/>
                        <a:buFontTx/>
                        <a:buNone/>
                        <a:tabLst/>
                        <a:defRPr/>
                      </a:pPr>
                      <a:r>
                        <a:rPr kumimoji="0" lang="en-US" sz="3800" b="0" i="0" u="none" strike="noStrike" kern="1200" cap="none" spc="0" normalizeH="0" baseline="0" noProof="0" dirty="0">
                          <a:ln>
                            <a:noFill/>
                          </a:ln>
                          <a:solidFill>
                            <a:srgbClr val="000000"/>
                          </a:solidFill>
                          <a:effectLst/>
                          <a:uLnTx/>
                          <a:uFillTx/>
                          <a:latin typeface="+mn-lt"/>
                          <a:ea typeface="+mn-ea"/>
                          <a:cs typeface="+mn-cs"/>
                        </a:rPr>
                        <a:t>Population Density</a:t>
                      </a:r>
                    </a:p>
                  </a:txBody>
                  <a:tcPr>
                    <a:solidFill>
                      <a:schemeClr val="accent1">
                        <a:alpha val="20000"/>
                      </a:schemeClr>
                    </a:solidFill>
                  </a:tcPr>
                </a:tc>
                <a:tc>
                  <a:txBody>
                    <a:bodyPr/>
                    <a:lstStyle/>
                    <a:p>
                      <a:pPr algn="ctr"/>
                      <a:r>
                        <a:rPr lang="en-US" sz="3800" dirty="0"/>
                        <a:t>-0.00028</a:t>
                      </a:r>
                    </a:p>
                  </a:txBody>
                  <a:tcPr>
                    <a:solidFill>
                      <a:schemeClr val="accent1">
                        <a:alpha val="20000"/>
                      </a:schemeClr>
                    </a:solidFill>
                  </a:tcPr>
                </a:tc>
                <a:tc>
                  <a:txBody>
                    <a:bodyPr/>
                    <a:lstStyle/>
                    <a:p>
                      <a:pPr algn="ctr"/>
                      <a:r>
                        <a:rPr lang="en-US" sz="3800" dirty="0"/>
                        <a:t>(-0.047, 0.046)</a:t>
                      </a:r>
                    </a:p>
                  </a:txBody>
                  <a:tcPr>
                    <a:solidFill>
                      <a:schemeClr val="accent1">
                        <a:alpha val="20000"/>
                      </a:schemeClr>
                    </a:solidFill>
                  </a:tcPr>
                </a:tc>
                <a:tc>
                  <a:txBody>
                    <a:bodyPr/>
                    <a:lstStyle/>
                    <a:p>
                      <a:pPr algn="ctr"/>
                      <a:r>
                        <a:rPr lang="en-US" sz="3800" dirty="0"/>
                        <a:t>No change</a:t>
                      </a:r>
                    </a:p>
                  </a:txBody>
                  <a:tcPr>
                    <a:solidFill>
                      <a:schemeClr val="accent1">
                        <a:alpha val="20000"/>
                      </a:schemeClr>
                    </a:solidFill>
                  </a:tcPr>
                </a:tc>
                <a:extLst>
                  <a:ext uri="{0D108BD9-81ED-4DB2-BD59-A6C34878D82A}">
                    <a16:rowId xmlns:a16="http://schemas.microsoft.com/office/drawing/2014/main" val="10003"/>
                  </a:ext>
                </a:extLst>
              </a:tr>
              <a:tr h="790101">
                <a:tc>
                  <a:txBody>
                    <a:bodyPr/>
                    <a:lstStyle/>
                    <a:p>
                      <a:pPr algn="ctr"/>
                      <a:r>
                        <a:rPr lang="en-US" sz="3800" dirty="0"/>
                        <a:t>Business District</a:t>
                      </a:r>
                    </a:p>
                  </a:txBody>
                  <a:tcPr/>
                </a:tc>
                <a:tc>
                  <a:txBody>
                    <a:bodyPr/>
                    <a:lstStyle/>
                    <a:p>
                      <a:pPr algn="ctr"/>
                      <a:r>
                        <a:rPr lang="en-US" sz="3800" dirty="0"/>
                        <a:t>0.31</a:t>
                      </a:r>
                    </a:p>
                  </a:txBody>
                  <a:tcPr/>
                </a:tc>
                <a:tc>
                  <a:txBody>
                    <a:bodyPr/>
                    <a:lstStyle/>
                    <a:p>
                      <a:pPr algn="ctr"/>
                      <a:r>
                        <a:rPr lang="en-US" sz="3800" dirty="0"/>
                        <a:t>(0.17, 0.46)</a:t>
                      </a:r>
                    </a:p>
                  </a:txBody>
                  <a:tcPr/>
                </a:tc>
                <a:tc>
                  <a:txBody>
                    <a:bodyPr/>
                    <a:lstStyle/>
                    <a:p>
                      <a:pPr algn="ctr"/>
                      <a:r>
                        <a:rPr lang="en-US" sz="3800" dirty="0"/>
                        <a:t>~36% increase in intensity</a:t>
                      </a:r>
                    </a:p>
                  </a:txBody>
                  <a:tcPr/>
                </a:tc>
                <a:extLst>
                  <a:ext uri="{0D108BD9-81ED-4DB2-BD59-A6C34878D82A}">
                    <a16:rowId xmlns:a16="http://schemas.microsoft.com/office/drawing/2014/main" val="1769077528"/>
                  </a:ext>
                </a:extLst>
              </a:tr>
              <a:tr h="790101">
                <a:tc>
                  <a:txBody>
                    <a:bodyPr/>
                    <a:lstStyle/>
                    <a:p>
                      <a:pPr algn="ctr"/>
                      <a:r>
                        <a:rPr lang="en-US" sz="3800" dirty="0"/>
                        <a:t>Central Business Dist. (Downtown)</a:t>
                      </a:r>
                    </a:p>
                  </a:txBody>
                  <a:tcPr/>
                </a:tc>
                <a:tc>
                  <a:txBody>
                    <a:bodyPr/>
                    <a:lstStyle/>
                    <a:p>
                      <a:pPr algn="ctr"/>
                      <a:r>
                        <a:rPr lang="en-US" sz="3800" dirty="0"/>
                        <a:t>-0.41</a:t>
                      </a:r>
                    </a:p>
                  </a:txBody>
                  <a:tcPr/>
                </a:tc>
                <a:tc>
                  <a:txBody>
                    <a:bodyPr/>
                    <a:lstStyle/>
                    <a:p>
                      <a:pPr algn="ctr"/>
                      <a:r>
                        <a:rPr lang="en-US" sz="3800" dirty="0"/>
                        <a:t>(-0.62, -0.20)</a:t>
                      </a:r>
                    </a:p>
                  </a:txBody>
                  <a:tcPr/>
                </a:tc>
                <a:tc>
                  <a:txBody>
                    <a:bodyPr/>
                    <a:lstStyle/>
                    <a:p>
                      <a:pPr algn="ctr"/>
                      <a:r>
                        <a:rPr lang="en-US" sz="3800" dirty="0"/>
                        <a:t>~34% decrease in intensity</a:t>
                      </a:r>
                    </a:p>
                  </a:txBody>
                  <a:tcPr/>
                </a:tc>
                <a:extLst>
                  <a:ext uri="{0D108BD9-81ED-4DB2-BD59-A6C34878D82A}">
                    <a16:rowId xmlns:a16="http://schemas.microsoft.com/office/drawing/2014/main" val="10004"/>
                  </a:ext>
                </a:extLst>
              </a:tr>
            </a:tbl>
          </a:graphicData>
        </a:graphic>
      </p:graphicFrame>
      <p:sp>
        <p:nvSpPr>
          <p:cNvPr id="23" name="Content Placeholder 22"/>
          <p:cNvSpPr>
            <a:spLocks noGrp="1"/>
          </p:cNvSpPr>
          <p:nvPr>
            <p:ph sz="quarter" idx="46"/>
          </p:nvPr>
        </p:nvSpPr>
        <p:spPr>
          <a:xfrm>
            <a:off x="33058378" y="19083136"/>
            <a:ext cx="13858317" cy="980312"/>
          </a:xfrm>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Limitations</a:t>
            </a:r>
          </a:p>
        </p:txBody>
      </p:sp>
      <p:sp>
        <p:nvSpPr>
          <p:cNvPr id="25" name="Content Placeholder 24"/>
          <p:cNvSpPr>
            <a:spLocks noGrp="1"/>
          </p:cNvSpPr>
          <p:nvPr>
            <p:ph sz="quarter" idx="48"/>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a:t>CONTACT INFORMATION</a:t>
            </a:r>
          </a:p>
        </p:txBody>
      </p:sp>
      <p:sp>
        <p:nvSpPr>
          <p:cNvPr id="26" name="Content Placeholder 25"/>
          <p:cNvSpPr>
            <a:spLocks noGrp="1"/>
          </p:cNvSpPr>
          <p:nvPr>
            <p:ph sz="quarter" idx="49"/>
          </p:nvPr>
        </p:nvSpPr>
        <p:spPr/>
        <p:txBody>
          <a:bodyPr/>
          <a:lstStyle/>
          <a:p>
            <a:r>
              <a:rPr lang="en-US" dirty="0"/>
              <a:t>Gretchen Corcoran</a:t>
            </a:r>
            <a:br>
              <a:rPr lang="en-US" dirty="0"/>
            </a:br>
            <a:r>
              <a:rPr lang="en-US" dirty="0"/>
              <a:t>M.S. Candidate, Department of Statistics</a:t>
            </a:r>
            <a:br>
              <a:rPr lang="en-US" dirty="0"/>
            </a:br>
            <a:r>
              <a:rPr lang="en-US" dirty="0" err="1"/>
              <a:t>gcorcora@umn.edu</a:t>
            </a:r>
            <a:br>
              <a:rPr lang="en-US" dirty="0"/>
            </a:br>
            <a:r>
              <a:rPr lang="en-US" dirty="0"/>
              <a:t>240.778.3567</a:t>
            </a:r>
          </a:p>
        </p:txBody>
      </p:sp>
      <p:sp>
        <p:nvSpPr>
          <p:cNvPr id="74" name="TextBox 73">
            <a:extLst>
              <a:ext uri="{FF2B5EF4-FFF2-40B4-BE49-F238E27FC236}">
                <a16:creationId xmlns:a16="http://schemas.microsoft.com/office/drawing/2014/main" id="{9ABE26D7-CD4E-604E-F468-159FEE0380EC}"/>
              </a:ext>
            </a:extLst>
          </p:cNvPr>
          <p:cNvSpPr txBox="1"/>
          <p:nvPr/>
        </p:nvSpPr>
        <p:spPr>
          <a:xfrm>
            <a:off x="33075661" y="24928359"/>
            <a:ext cx="13841034" cy="2554545"/>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[1] Federal Transit Administration. (2024, August). </a:t>
            </a:r>
            <a:r>
              <a:rPr lang="en-US" sz="1600" i="1" dirty="0">
                <a:latin typeface="Arial" panose="020B0604020202020204" pitchFamily="34" charset="0"/>
                <a:cs typeface="Arial" panose="020B0604020202020204" pitchFamily="34" charset="0"/>
              </a:rPr>
              <a:t>Effects of the COVID-19 pandemic on transit ridership and accessibility</a:t>
            </a:r>
            <a:r>
              <a:rPr lang="en-US" sz="1600" dirty="0">
                <a:latin typeface="Arial" panose="020B0604020202020204" pitchFamily="34" charset="0"/>
                <a:cs typeface="Arial" panose="020B0604020202020204" pitchFamily="34" charset="0"/>
              </a:rPr>
              <a:t> (FTA Report No. 0268). U.S. Department of Transportation. </a:t>
            </a:r>
            <a:r>
              <a:rPr lang="en-US" sz="1600" dirty="0">
                <a:latin typeface="Arial" panose="020B0604020202020204" pitchFamily="34" charset="0"/>
                <a:cs typeface="Arial" panose="020B0604020202020204" pitchFamily="34" charset="0"/>
                <a:hlinkClick r:id="rId2"/>
              </a:rPr>
              <a:t>https://www.transit.dot.gov/sites/fta.dot.gov/files/2024-08/FTA-Report-0268-Effects-of-the-COVID-19-Pandemic-on-Transit-Ridership-and-Accessibility.pdf</a:t>
            </a:r>
            <a:endParaRPr lang="en-US" sz="1600" dirty="0">
              <a:latin typeface="Arial" panose="020B0604020202020204" pitchFamily="34" charset="0"/>
              <a:cs typeface="Arial" panose="020B0604020202020204" pitchFamily="34" charset="0"/>
            </a:endParaRPr>
          </a:p>
          <a:p>
            <a:r>
              <a:rPr lang="en-US" sz="1600" dirty="0">
                <a:solidFill>
                  <a:srgbClr val="222222"/>
                </a:solidFill>
                <a:latin typeface="Arial" panose="020B0604020202020204" pitchFamily="34" charset="0"/>
                <a:cs typeface="Arial" panose="020B0604020202020204" pitchFamily="34" charset="0"/>
              </a:rPr>
              <a:t>[2] </a:t>
            </a:r>
            <a:r>
              <a:rPr lang="en-US" sz="1600" b="0" i="0" dirty="0">
                <a:solidFill>
                  <a:srgbClr val="222222"/>
                </a:solidFill>
                <a:effectLst/>
                <a:latin typeface="Arial" panose="020B0604020202020204" pitchFamily="34" charset="0"/>
                <a:cs typeface="Arial" panose="020B0604020202020204" pitchFamily="34" charset="0"/>
              </a:rPr>
              <a:t>Irvin-Erickson, Y., La Vigne, N. A </a:t>
            </a:r>
            <a:r>
              <a:rPr lang="en-US" sz="1600" b="0" i="0" dirty="0" err="1">
                <a:solidFill>
                  <a:srgbClr val="222222"/>
                </a:solidFill>
                <a:effectLst/>
                <a:latin typeface="Arial" panose="020B0604020202020204" pitchFamily="34" charset="0"/>
                <a:cs typeface="Arial" panose="020B0604020202020204" pitchFamily="34" charset="0"/>
              </a:rPr>
              <a:t>Spatio</a:t>
            </a:r>
            <a:r>
              <a:rPr lang="en-US" sz="1600" b="0" i="0" dirty="0">
                <a:solidFill>
                  <a:srgbClr val="222222"/>
                </a:solidFill>
                <a:effectLst/>
                <a:latin typeface="Arial" panose="020B0604020202020204" pitchFamily="34" charset="0"/>
                <a:cs typeface="Arial" panose="020B0604020202020204" pitchFamily="34" charset="0"/>
              </a:rPr>
              <a:t>-temporal Analysis of Crime at Washington, DC Metro Rail: Stations’ Crime-generating and Crime-attracting Characteristics as Transportation Nodes and Places. </a:t>
            </a:r>
            <a:r>
              <a:rPr lang="en-US" sz="1600" b="0" i="1" dirty="0">
                <a:solidFill>
                  <a:srgbClr val="222222"/>
                </a:solidFill>
                <a:effectLst/>
                <a:latin typeface="Arial" panose="020B0604020202020204" pitchFamily="34" charset="0"/>
                <a:cs typeface="Arial" panose="020B0604020202020204" pitchFamily="34" charset="0"/>
              </a:rPr>
              <a:t>Crime Sci</a:t>
            </a:r>
            <a:r>
              <a:rPr lang="en-US" sz="1600" b="0" i="0" dirty="0">
                <a:solidFill>
                  <a:srgbClr val="222222"/>
                </a:solidFill>
                <a:effectLst/>
                <a:latin typeface="Arial" panose="020B0604020202020204" pitchFamily="34" charset="0"/>
                <a:cs typeface="Arial" panose="020B0604020202020204" pitchFamily="34" charset="0"/>
              </a:rPr>
              <a:t> </a:t>
            </a:r>
            <a:r>
              <a:rPr lang="en-US" sz="1600" b="1" i="0" dirty="0">
                <a:solidFill>
                  <a:srgbClr val="222222"/>
                </a:solidFill>
                <a:effectLst/>
                <a:latin typeface="Arial" panose="020B0604020202020204" pitchFamily="34" charset="0"/>
                <a:cs typeface="Arial" panose="020B0604020202020204" pitchFamily="34" charset="0"/>
              </a:rPr>
              <a:t>4</a:t>
            </a:r>
            <a:r>
              <a:rPr lang="en-US" sz="1600" b="0" i="0" dirty="0">
                <a:solidFill>
                  <a:srgbClr val="222222"/>
                </a:solidFill>
                <a:effectLst/>
                <a:latin typeface="Arial" panose="020B0604020202020204" pitchFamily="34" charset="0"/>
                <a:cs typeface="Arial" panose="020B0604020202020204" pitchFamily="34" charset="0"/>
              </a:rPr>
              <a:t>, 14 (2015). </a:t>
            </a:r>
            <a:r>
              <a:rPr lang="en-US" sz="1600" b="0" i="0" dirty="0">
                <a:solidFill>
                  <a:srgbClr val="222222"/>
                </a:solidFill>
                <a:effectLst/>
                <a:latin typeface="Arial" panose="020B0604020202020204" pitchFamily="34" charset="0"/>
                <a:cs typeface="Arial" panose="020B0604020202020204" pitchFamily="34" charset="0"/>
                <a:hlinkClick r:id="rId3"/>
              </a:rPr>
              <a:t>https://doi.org/10.1186/s40163-015-0026-5</a:t>
            </a:r>
            <a:endParaRPr lang="en-US" sz="1600" b="0" i="0" dirty="0">
              <a:solidFill>
                <a:srgbClr val="222222"/>
              </a:solidFill>
              <a:effectLst/>
              <a:latin typeface="Arial" panose="020B0604020202020204" pitchFamily="34" charset="0"/>
              <a:cs typeface="Arial" panose="020B0604020202020204" pitchFamily="34" charset="0"/>
            </a:endParaRPr>
          </a:p>
          <a:p>
            <a:r>
              <a:rPr lang="en-US" sz="1600" b="0" dirty="0">
                <a:solidFill>
                  <a:srgbClr val="444444"/>
                </a:solidFill>
                <a:effectLst/>
                <a:latin typeface="Arial" panose="020B0604020202020204" pitchFamily="34" charset="0"/>
                <a:cs typeface="Arial" panose="020B0604020202020204" pitchFamily="34" charset="0"/>
              </a:rPr>
              <a:t>[3] Data retrieved from Open Data DC catalog (</a:t>
            </a:r>
            <a:r>
              <a:rPr lang="en-US" sz="1600" b="0" u="none" strike="noStrike" dirty="0">
                <a:solidFill>
                  <a:srgbClr val="0038B1"/>
                </a:solidFill>
                <a:effectLst/>
                <a:latin typeface="Arial" panose="020B0604020202020204" pitchFamily="34" charset="0"/>
                <a:cs typeface="Arial" panose="020B0604020202020204" pitchFamily="34" charset="0"/>
                <a:hlinkClick r:id="rId4" tooltip="DC Data Catalog"/>
              </a:rPr>
              <a:t>https://opendata.dc.gov</a:t>
            </a:r>
            <a:r>
              <a:rPr lang="en-US" sz="1600" b="0" dirty="0">
                <a:solidFill>
                  <a:srgbClr val="444444"/>
                </a:solidFill>
                <a:effectLst/>
                <a:latin typeface="Arial" panose="020B0604020202020204" pitchFamily="34" charset="0"/>
                <a:cs typeface="Arial" panose="020B0604020202020204" pitchFamily="34" charset="0"/>
              </a:rPr>
              <a:t>)</a:t>
            </a:r>
          </a:p>
          <a:p>
            <a:r>
              <a:rPr lang="en-US" sz="1600" dirty="0">
                <a:solidFill>
                  <a:srgbClr val="444444"/>
                </a:solidFill>
                <a:latin typeface="Arial" panose="020B0604020202020204" pitchFamily="34" charset="0"/>
                <a:cs typeface="Arial" panose="020B0604020202020204" pitchFamily="34" charset="0"/>
              </a:rPr>
              <a:t>[4] </a:t>
            </a:r>
            <a:r>
              <a:rPr lang="en-US" sz="1600" b="0" i="0" dirty="0">
                <a:solidFill>
                  <a:srgbClr val="1B1B1B"/>
                </a:solidFill>
                <a:effectLst/>
                <a:latin typeface="Arial" panose="020B0604020202020204" pitchFamily="34" charset="0"/>
                <a:cs typeface="Arial" panose="020B0604020202020204" pitchFamily="34" charset="0"/>
              </a:rPr>
              <a:t>Hou M, Zeng Z, Hu X, Hu J. Investigating the impact of the COVID-19 pandemic on crime incidents number in different cities. Journal of Safety Science and Resilience. 2022 Dec;3(4):340–52. </a:t>
            </a:r>
            <a:r>
              <a:rPr lang="en-US" sz="1600" b="0" i="0" dirty="0" err="1">
                <a:solidFill>
                  <a:srgbClr val="1B1B1B"/>
                </a:solidFill>
                <a:effectLst/>
                <a:latin typeface="Arial" panose="020B0604020202020204" pitchFamily="34" charset="0"/>
                <a:cs typeface="Arial" panose="020B0604020202020204" pitchFamily="34" charset="0"/>
              </a:rPr>
              <a:t>doi</a:t>
            </a:r>
            <a:r>
              <a:rPr lang="en-US" sz="1600" b="0" i="0" dirty="0">
                <a:solidFill>
                  <a:srgbClr val="1B1B1B"/>
                </a:solidFill>
                <a:effectLst/>
                <a:latin typeface="Arial" panose="020B0604020202020204" pitchFamily="34" charset="0"/>
                <a:cs typeface="Arial" panose="020B0604020202020204" pitchFamily="34" charset="0"/>
              </a:rPr>
              <a:t>: 10.1016/j.jnlssr.2021.10.008. </a:t>
            </a:r>
            <a:r>
              <a:rPr lang="en-US" sz="1600" b="0" i="0" dirty="0" err="1">
                <a:solidFill>
                  <a:srgbClr val="1B1B1B"/>
                </a:solidFill>
                <a:effectLst/>
                <a:latin typeface="Arial" panose="020B0604020202020204" pitchFamily="34" charset="0"/>
                <a:cs typeface="Arial" panose="020B0604020202020204" pitchFamily="34" charset="0"/>
              </a:rPr>
              <a:t>Epub</a:t>
            </a:r>
            <a:r>
              <a:rPr lang="en-US" sz="1600" b="0" i="0" dirty="0">
                <a:solidFill>
                  <a:srgbClr val="1B1B1B"/>
                </a:solidFill>
                <a:effectLst/>
                <a:latin typeface="Arial" panose="020B0604020202020204" pitchFamily="34" charset="0"/>
                <a:cs typeface="Arial" panose="020B0604020202020204" pitchFamily="34" charset="0"/>
              </a:rPr>
              <a:t> 2022 Feb 17. PMCID: PMC8849845.</a:t>
            </a:r>
          </a:p>
          <a:p>
            <a:r>
              <a:rPr lang="en-US" sz="1600" dirty="0">
                <a:solidFill>
                  <a:srgbClr val="1B1B1B"/>
                </a:solidFill>
                <a:latin typeface="Arial" panose="020B0604020202020204" pitchFamily="34" charset="0"/>
                <a:cs typeface="Arial" panose="020B0604020202020204" pitchFamily="34" charset="0"/>
              </a:rPr>
              <a:t>[5] </a:t>
            </a:r>
            <a:r>
              <a:rPr lang="en-US" sz="1600" dirty="0">
                <a:latin typeface="Arial" panose="020B0604020202020204" pitchFamily="34" charset="0"/>
                <a:cs typeface="Arial" panose="020B0604020202020204" pitchFamily="34" charset="0"/>
              </a:rPr>
              <a:t>Laughlin L., Mateyka P. &amp; Burd C. 2015. Characteristics of daytime urban commuters for 20 U.S. cities: gender, work and family. https://</a:t>
            </a:r>
            <a:r>
              <a:rPr lang="en-US" sz="1600" dirty="0" err="1">
                <a:latin typeface="Arial" panose="020B0604020202020204" pitchFamily="34" charset="0"/>
                <a:cs typeface="Arial" panose="020B0604020202020204" pitchFamily="34" charset="0"/>
              </a:rPr>
              <a:t>www.census.gov</a:t>
            </a:r>
            <a:r>
              <a:rPr lang="en-US" sz="1600" dirty="0">
                <a:latin typeface="Arial" panose="020B0604020202020204" pitchFamily="34" charset="0"/>
                <a:cs typeface="Arial" panose="020B0604020202020204" pitchFamily="34" charset="0"/>
              </a:rPr>
              <a:t>/content/dam/Census/library/working-papers/2015/demo/2015- Laughlin-01-Abstract.pdf, retrieved on Sunday, May 4, 2025. </a:t>
            </a:r>
          </a:p>
        </p:txBody>
      </p:sp>
      <p:sp>
        <p:nvSpPr>
          <p:cNvPr id="77" name="TextBox 76">
            <a:extLst>
              <a:ext uri="{FF2B5EF4-FFF2-40B4-BE49-F238E27FC236}">
                <a16:creationId xmlns:a16="http://schemas.microsoft.com/office/drawing/2014/main" id="{046F2812-4979-BBCF-77A1-29A86EC93F0C}"/>
              </a:ext>
            </a:extLst>
          </p:cNvPr>
          <p:cNvSpPr txBox="1"/>
          <p:nvPr/>
        </p:nvSpPr>
        <p:spPr>
          <a:xfrm>
            <a:off x="3332409" y="13328888"/>
            <a:ext cx="11360728" cy="584775"/>
          </a:xfrm>
          <a:prstGeom prst="rect">
            <a:avLst/>
          </a:prstGeom>
          <a:noFill/>
        </p:spPr>
        <p:txBody>
          <a:bodyPr wrap="square" rtlCol="0">
            <a:spAutoFit/>
          </a:bodyPr>
          <a:lstStyle/>
          <a:p>
            <a:pPr algn="ctr"/>
            <a:r>
              <a:rPr lang="en-US" sz="3200" b="1" dirty="0"/>
              <a:t>Deviations from CSR Across Time</a:t>
            </a:r>
          </a:p>
        </p:txBody>
      </p:sp>
      <p:sp>
        <p:nvSpPr>
          <p:cNvPr id="83" name="TextBox 82">
            <a:extLst>
              <a:ext uri="{FF2B5EF4-FFF2-40B4-BE49-F238E27FC236}">
                <a16:creationId xmlns:a16="http://schemas.microsoft.com/office/drawing/2014/main" id="{9875293F-0705-169C-458F-B8C9109CC19B}"/>
              </a:ext>
            </a:extLst>
          </p:cNvPr>
          <p:cNvSpPr txBox="1"/>
          <p:nvPr/>
        </p:nvSpPr>
        <p:spPr>
          <a:xfrm>
            <a:off x="-3385614" y="25414295"/>
            <a:ext cx="24702654" cy="584775"/>
          </a:xfrm>
          <a:prstGeom prst="rect">
            <a:avLst/>
          </a:prstGeom>
          <a:noFill/>
        </p:spPr>
        <p:txBody>
          <a:bodyPr wrap="square">
            <a:spAutoFit/>
          </a:bodyPr>
          <a:lstStyle/>
          <a:p>
            <a:pPr algn="ctr"/>
            <a:r>
              <a:rPr lang="en-US" sz="3200" b="1" dirty="0"/>
              <a:t>Log-Relative Risk</a:t>
            </a:r>
          </a:p>
        </p:txBody>
      </p:sp>
      <p:sp>
        <p:nvSpPr>
          <p:cNvPr id="84" name="TextBox 83">
            <a:extLst>
              <a:ext uri="{FF2B5EF4-FFF2-40B4-BE49-F238E27FC236}">
                <a16:creationId xmlns:a16="http://schemas.microsoft.com/office/drawing/2014/main" id="{AD7AD6B5-06C6-494D-50F5-BDBE228CDBED}"/>
              </a:ext>
            </a:extLst>
          </p:cNvPr>
          <p:cNvSpPr txBox="1"/>
          <p:nvPr/>
        </p:nvSpPr>
        <p:spPr>
          <a:xfrm>
            <a:off x="2581882" y="30256560"/>
            <a:ext cx="6096000" cy="584775"/>
          </a:xfrm>
          <a:prstGeom prst="rect">
            <a:avLst/>
          </a:prstGeom>
          <a:noFill/>
        </p:spPr>
        <p:txBody>
          <a:bodyPr wrap="square" rtlCol="0">
            <a:spAutoFit/>
          </a:bodyPr>
          <a:lstStyle/>
          <a:p>
            <a:r>
              <a:rPr lang="en-US" sz="3200" b="1" dirty="0"/>
              <a:t>Pre v. Covid</a:t>
            </a:r>
          </a:p>
        </p:txBody>
      </p:sp>
      <p:sp>
        <p:nvSpPr>
          <p:cNvPr id="85" name="TextBox 84">
            <a:extLst>
              <a:ext uri="{FF2B5EF4-FFF2-40B4-BE49-F238E27FC236}">
                <a16:creationId xmlns:a16="http://schemas.microsoft.com/office/drawing/2014/main" id="{D511D9EF-E178-A354-DD4E-F1410DB48885}"/>
              </a:ext>
            </a:extLst>
          </p:cNvPr>
          <p:cNvSpPr txBox="1"/>
          <p:nvPr/>
        </p:nvSpPr>
        <p:spPr>
          <a:xfrm>
            <a:off x="7567648" y="30152616"/>
            <a:ext cx="5292436" cy="584775"/>
          </a:xfrm>
          <a:prstGeom prst="rect">
            <a:avLst/>
          </a:prstGeom>
          <a:noFill/>
        </p:spPr>
        <p:txBody>
          <a:bodyPr wrap="square" rtlCol="0">
            <a:spAutoFit/>
          </a:bodyPr>
          <a:lstStyle/>
          <a:p>
            <a:r>
              <a:rPr lang="en-US" sz="3200" b="1" dirty="0"/>
              <a:t>Pre v. Post</a:t>
            </a:r>
          </a:p>
        </p:txBody>
      </p:sp>
      <p:sp>
        <p:nvSpPr>
          <p:cNvPr id="86" name="TextBox 85">
            <a:extLst>
              <a:ext uri="{FF2B5EF4-FFF2-40B4-BE49-F238E27FC236}">
                <a16:creationId xmlns:a16="http://schemas.microsoft.com/office/drawing/2014/main" id="{E2D9DD4C-E6A8-7DE7-EAAF-164443AEE485}"/>
              </a:ext>
            </a:extLst>
          </p:cNvPr>
          <p:cNvSpPr txBox="1"/>
          <p:nvPr/>
        </p:nvSpPr>
        <p:spPr>
          <a:xfrm>
            <a:off x="12778442" y="30152616"/>
            <a:ext cx="6567055" cy="584775"/>
          </a:xfrm>
          <a:prstGeom prst="rect">
            <a:avLst/>
          </a:prstGeom>
          <a:noFill/>
        </p:spPr>
        <p:txBody>
          <a:bodyPr wrap="square" rtlCol="0">
            <a:spAutoFit/>
          </a:bodyPr>
          <a:lstStyle/>
          <a:p>
            <a:r>
              <a:rPr lang="en-US" sz="3200" b="1" dirty="0"/>
              <a:t>Covid v. Post</a:t>
            </a:r>
          </a:p>
        </p:txBody>
      </p:sp>
      <p:sp>
        <p:nvSpPr>
          <p:cNvPr id="90" name="TextBox 89">
            <a:extLst>
              <a:ext uri="{FF2B5EF4-FFF2-40B4-BE49-F238E27FC236}">
                <a16:creationId xmlns:a16="http://schemas.microsoft.com/office/drawing/2014/main" id="{503D718B-BA12-322E-262A-D285DADEC13E}"/>
              </a:ext>
            </a:extLst>
          </p:cNvPr>
          <p:cNvSpPr txBox="1"/>
          <p:nvPr/>
        </p:nvSpPr>
        <p:spPr>
          <a:xfrm>
            <a:off x="-3065715" y="20352956"/>
            <a:ext cx="26559162" cy="584775"/>
          </a:xfrm>
          <a:prstGeom prst="rect">
            <a:avLst/>
          </a:prstGeom>
          <a:noFill/>
        </p:spPr>
        <p:txBody>
          <a:bodyPr wrap="square">
            <a:spAutoFit/>
          </a:bodyPr>
          <a:lstStyle/>
          <a:p>
            <a:pPr algn="ctr"/>
            <a:r>
              <a:rPr lang="en-US" sz="3200" b="1" dirty="0"/>
              <a:t>Density Pre, During, and Post-Covid</a:t>
            </a:r>
          </a:p>
        </p:txBody>
      </p:sp>
      <p:pic>
        <p:nvPicPr>
          <p:cNvPr id="93" name="Picture 92" descr="A map of a city&#10;&#10;AI-generated content may be incorrect.">
            <a:extLst>
              <a:ext uri="{FF2B5EF4-FFF2-40B4-BE49-F238E27FC236}">
                <a16:creationId xmlns:a16="http://schemas.microsoft.com/office/drawing/2014/main" id="{1A508680-A14E-B3EB-268C-FF1F8CBF7B71}"/>
              </a:ext>
            </a:extLst>
          </p:cNvPr>
          <p:cNvPicPr>
            <a:picLocks noChangeAspect="1"/>
          </p:cNvPicPr>
          <p:nvPr/>
        </p:nvPicPr>
        <p:blipFill>
          <a:blip r:embed="rId5"/>
          <a:srcRect l="24436" t="14348" r="26446"/>
          <a:stretch/>
        </p:blipFill>
        <p:spPr>
          <a:xfrm>
            <a:off x="17457474" y="17368526"/>
            <a:ext cx="5681339" cy="4534001"/>
          </a:xfrm>
          <a:prstGeom prst="rect">
            <a:avLst/>
          </a:prstGeom>
        </p:spPr>
      </p:pic>
      <p:sp>
        <p:nvSpPr>
          <p:cNvPr id="96" name="TextBox 95">
            <a:extLst>
              <a:ext uri="{FF2B5EF4-FFF2-40B4-BE49-F238E27FC236}">
                <a16:creationId xmlns:a16="http://schemas.microsoft.com/office/drawing/2014/main" id="{3DF63E86-A4DF-47DA-D610-233BC7A6AF03}"/>
              </a:ext>
            </a:extLst>
          </p:cNvPr>
          <p:cNvSpPr txBox="1"/>
          <p:nvPr/>
        </p:nvSpPr>
        <p:spPr>
          <a:xfrm>
            <a:off x="17770307" y="14508480"/>
            <a:ext cx="14348199" cy="2766270"/>
          </a:xfrm>
          <a:prstGeom prst="rect">
            <a:avLst/>
          </a:prstGeom>
          <a:noFill/>
        </p:spPr>
        <p:txBody>
          <a:bodyPr wrap="square" rtlCol="0">
            <a:spAutoFit/>
          </a:bodyPr>
          <a:lstStyle/>
          <a:p>
            <a:r>
              <a:rPr lang="en-US" sz="3200" dirty="0">
                <a:latin typeface="Arial" panose="020B0604020202020204" pitchFamily="34" charset="0"/>
                <a:cs typeface="Arial" panose="020B0604020202020204" pitchFamily="34" charset="0"/>
              </a:rPr>
              <a:t>LGCP Results: No significant post-Covid effect. Increased intensity farther from metro stations post-Covid. Increased intensity in business districts overall, but lower in downtown (Central Bus. Dist.)</a:t>
            </a:r>
          </a:p>
          <a:p>
            <a:endParaRPr lang="en-US" dirty="0"/>
          </a:p>
        </p:txBody>
      </p:sp>
      <p:sp>
        <p:nvSpPr>
          <p:cNvPr id="97" name="TextBox 96">
            <a:extLst>
              <a:ext uri="{FF2B5EF4-FFF2-40B4-BE49-F238E27FC236}">
                <a16:creationId xmlns:a16="http://schemas.microsoft.com/office/drawing/2014/main" id="{312C67F6-E503-F5CF-AFCC-7FB4861C8B8F}"/>
              </a:ext>
            </a:extLst>
          </p:cNvPr>
          <p:cNvSpPr txBox="1"/>
          <p:nvPr/>
        </p:nvSpPr>
        <p:spPr>
          <a:xfrm>
            <a:off x="17791367" y="16655007"/>
            <a:ext cx="5294526" cy="615553"/>
          </a:xfrm>
          <a:prstGeom prst="rect">
            <a:avLst/>
          </a:prstGeom>
          <a:noFill/>
        </p:spPr>
        <p:txBody>
          <a:bodyPr wrap="none" rtlCol="0">
            <a:spAutoFit/>
          </a:bodyPr>
          <a:lstStyle/>
          <a:p>
            <a:r>
              <a:rPr lang="en-US" sz="3400" b="1" dirty="0"/>
              <a:t>Estimated Robbery Intensity</a:t>
            </a:r>
          </a:p>
        </p:txBody>
      </p:sp>
      <p:sp>
        <p:nvSpPr>
          <p:cNvPr id="98" name="TextBox 97">
            <a:extLst>
              <a:ext uri="{FF2B5EF4-FFF2-40B4-BE49-F238E27FC236}">
                <a16:creationId xmlns:a16="http://schemas.microsoft.com/office/drawing/2014/main" id="{60233D8A-CC85-ACA9-AAA6-C27F7A1338D3}"/>
              </a:ext>
            </a:extLst>
          </p:cNvPr>
          <p:cNvSpPr txBox="1"/>
          <p:nvPr/>
        </p:nvSpPr>
        <p:spPr>
          <a:xfrm>
            <a:off x="18422414" y="23038620"/>
            <a:ext cx="12532772" cy="615553"/>
          </a:xfrm>
          <a:prstGeom prst="rect">
            <a:avLst/>
          </a:prstGeom>
          <a:noFill/>
        </p:spPr>
        <p:txBody>
          <a:bodyPr wrap="square" rtlCol="0">
            <a:spAutoFit/>
          </a:bodyPr>
          <a:lstStyle/>
          <a:p>
            <a:pPr algn="ctr"/>
            <a:r>
              <a:rPr lang="en-US" sz="3400" b="1" dirty="0"/>
              <a:t>Posterior Robbery Probability Post-Covid</a:t>
            </a:r>
          </a:p>
        </p:txBody>
      </p:sp>
      <p:sp>
        <p:nvSpPr>
          <p:cNvPr id="101" name="TextBox 100">
            <a:extLst>
              <a:ext uri="{FF2B5EF4-FFF2-40B4-BE49-F238E27FC236}">
                <a16:creationId xmlns:a16="http://schemas.microsoft.com/office/drawing/2014/main" id="{3F147C52-8BAE-3BAB-10A9-DC6C1799A437}"/>
              </a:ext>
            </a:extLst>
          </p:cNvPr>
          <p:cNvSpPr txBox="1"/>
          <p:nvPr/>
        </p:nvSpPr>
        <p:spPr>
          <a:xfrm>
            <a:off x="24999193" y="16690197"/>
            <a:ext cx="5617115" cy="615553"/>
          </a:xfrm>
          <a:prstGeom prst="rect">
            <a:avLst/>
          </a:prstGeom>
          <a:noFill/>
        </p:spPr>
        <p:txBody>
          <a:bodyPr wrap="none" rtlCol="0">
            <a:spAutoFit/>
          </a:bodyPr>
          <a:lstStyle/>
          <a:p>
            <a:r>
              <a:rPr lang="en-US" sz="3400" b="1" dirty="0"/>
              <a:t>Posterior Probability &amp; 95% CI</a:t>
            </a:r>
          </a:p>
        </p:txBody>
      </p:sp>
      <p:pic>
        <p:nvPicPr>
          <p:cNvPr id="103" name="Picture 102" descr="A graph with numbers and a bar chart&#10;&#10;AI-generated content may be incorrect.">
            <a:extLst>
              <a:ext uri="{FF2B5EF4-FFF2-40B4-BE49-F238E27FC236}">
                <a16:creationId xmlns:a16="http://schemas.microsoft.com/office/drawing/2014/main" id="{977AA921-E81A-75E9-2540-B7CD81205324}"/>
              </a:ext>
            </a:extLst>
          </p:cNvPr>
          <p:cNvPicPr>
            <a:picLocks noChangeAspect="1"/>
          </p:cNvPicPr>
          <p:nvPr/>
        </p:nvPicPr>
        <p:blipFill>
          <a:blip r:embed="rId6"/>
          <a:stretch>
            <a:fillRect/>
          </a:stretch>
        </p:blipFill>
        <p:spPr>
          <a:xfrm>
            <a:off x="24145843" y="17367685"/>
            <a:ext cx="8082235" cy="5084416"/>
          </a:xfrm>
          <a:prstGeom prst="rect">
            <a:avLst/>
          </a:prstGeom>
        </p:spPr>
      </p:pic>
      <p:pic>
        <p:nvPicPr>
          <p:cNvPr id="105" name="Picture 104" descr="A map of the u. s. federal territory&#10;&#10;AI-generated content may be incorrect.">
            <a:extLst>
              <a:ext uri="{FF2B5EF4-FFF2-40B4-BE49-F238E27FC236}">
                <a16:creationId xmlns:a16="http://schemas.microsoft.com/office/drawing/2014/main" id="{1A78DCCF-0F0F-A960-AD19-B048559D58C5}"/>
              </a:ext>
            </a:extLst>
          </p:cNvPr>
          <p:cNvPicPr>
            <a:picLocks noChangeAspect="1"/>
          </p:cNvPicPr>
          <p:nvPr/>
        </p:nvPicPr>
        <p:blipFill>
          <a:blip r:embed="rId7"/>
          <a:srcRect l="240" t="28951" b="18054"/>
          <a:stretch/>
        </p:blipFill>
        <p:spPr>
          <a:xfrm>
            <a:off x="17666649" y="23848701"/>
            <a:ext cx="14356725" cy="5084415"/>
          </a:xfrm>
          <a:prstGeom prst="rect">
            <a:avLst/>
          </a:prstGeom>
        </p:spPr>
      </p:pic>
      <p:pic>
        <p:nvPicPr>
          <p:cNvPr id="107" name="Picture 106" descr="A map of washington dc&#10;&#10;AI-generated content may be incorrect.">
            <a:extLst>
              <a:ext uri="{FF2B5EF4-FFF2-40B4-BE49-F238E27FC236}">
                <a16:creationId xmlns:a16="http://schemas.microsoft.com/office/drawing/2014/main" id="{D4F676CF-ABC8-900A-B2EF-136B4AF0B731}"/>
              </a:ext>
            </a:extLst>
          </p:cNvPr>
          <p:cNvPicPr>
            <a:picLocks noChangeAspect="1"/>
          </p:cNvPicPr>
          <p:nvPr/>
        </p:nvPicPr>
        <p:blipFill>
          <a:blip r:embed="rId8"/>
          <a:srcRect l="13492" t="14151" r="11950"/>
          <a:stretch/>
        </p:blipFill>
        <p:spPr>
          <a:xfrm>
            <a:off x="17634791" y="17324348"/>
            <a:ext cx="5681339" cy="4361109"/>
          </a:xfrm>
          <a:prstGeom prst="rect">
            <a:avLst/>
          </a:prstGeom>
        </p:spPr>
      </p:pic>
      <p:pic>
        <p:nvPicPr>
          <p:cNvPr id="113" name="Picture 112" descr="A diagram of a graph&#10;&#10;AI-generated content may be incorrect.">
            <a:extLst>
              <a:ext uri="{FF2B5EF4-FFF2-40B4-BE49-F238E27FC236}">
                <a16:creationId xmlns:a16="http://schemas.microsoft.com/office/drawing/2014/main" id="{5208CCB5-2A02-0AAD-0A0C-958328103C42}"/>
              </a:ext>
            </a:extLst>
          </p:cNvPr>
          <p:cNvPicPr>
            <a:picLocks noChangeAspect="1"/>
          </p:cNvPicPr>
          <p:nvPr/>
        </p:nvPicPr>
        <p:blipFill>
          <a:blip r:embed="rId9"/>
          <a:srcRect l="1567" t="10201"/>
          <a:stretch/>
        </p:blipFill>
        <p:spPr>
          <a:xfrm rot="10800000">
            <a:off x="4164288" y="13842434"/>
            <a:ext cx="10299037" cy="6263699"/>
          </a:xfrm>
          <a:prstGeom prst="rect">
            <a:avLst/>
          </a:prstGeom>
        </p:spPr>
      </p:pic>
      <p:pic>
        <p:nvPicPr>
          <p:cNvPr id="115" name="Picture 114" descr="A group of colored squares with text&#10;&#10;AI-generated content may be incorrect.">
            <a:extLst>
              <a:ext uri="{FF2B5EF4-FFF2-40B4-BE49-F238E27FC236}">
                <a16:creationId xmlns:a16="http://schemas.microsoft.com/office/drawing/2014/main" id="{34CE78C9-D095-52B3-E284-4083264B76F1}"/>
              </a:ext>
            </a:extLst>
          </p:cNvPr>
          <p:cNvPicPr>
            <a:picLocks noChangeAspect="1"/>
          </p:cNvPicPr>
          <p:nvPr/>
        </p:nvPicPr>
        <p:blipFill>
          <a:blip r:embed="rId10"/>
          <a:srcRect l="373" t="15914" r="1807" b="45318"/>
          <a:stretch/>
        </p:blipFill>
        <p:spPr>
          <a:xfrm>
            <a:off x="1879420" y="21443110"/>
            <a:ext cx="15400737" cy="4069045"/>
          </a:xfrm>
          <a:prstGeom prst="rect">
            <a:avLst/>
          </a:prstGeom>
        </p:spPr>
      </p:pic>
      <p:sp>
        <p:nvSpPr>
          <p:cNvPr id="116" name="TextBox 115">
            <a:extLst>
              <a:ext uri="{FF2B5EF4-FFF2-40B4-BE49-F238E27FC236}">
                <a16:creationId xmlns:a16="http://schemas.microsoft.com/office/drawing/2014/main" id="{65E23CA0-7A91-92EA-A9BD-5ACE109F8A04}"/>
              </a:ext>
            </a:extLst>
          </p:cNvPr>
          <p:cNvSpPr txBox="1"/>
          <p:nvPr/>
        </p:nvSpPr>
        <p:spPr>
          <a:xfrm>
            <a:off x="3629105" y="20818008"/>
            <a:ext cx="5681338" cy="584775"/>
          </a:xfrm>
          <a:prstGeom prst="rect">
            <a:avLst/>
          </a:prstGeom>
          <a:noFill/>
        </p:spPr>
        <p:txBody>
          <a:bodyPr wrap="square" rtlCol="0">
            <a:spAutoFit/>
          </a:bodyPr>
          <a:lstStyle/>
          <a:p>
            <a:r>
              <a:rPr lang="en-US" sz="3200" dirty="0"/>
              <a:t>Pre-Covid</a:t>
            </a:r>
          </a:p>
        </p:txBody>
      </p:sp>
      <p:sp>
        <p:nvSpPr>
          <p:cNvPr id="119" name="TextBox 118">
            <a:extLst>
              <a:ext uri="{FF2B5EF4-FFF2-40B4-BE49-F238E27FC236}">
                <a16:creationId xmlns:a16="http://schemas.microsoft.com/office/drawing/2014/main" id="{003D58FC-1662-830C-226D-3F2918A86E4F}"/>
              </a:ext>
            </a:extLst>
          </p:cNvPr>
          <p:cNvSpPr txBox="1"/>
          <p:nvPr/>
        </p:nvSpPr>
        <p:spPr>
          <a:xfrm>
            <a:off x="8991187" y="20823836"/>
            <a:ext cx="5681338" cy="584775"/>
          </a:xfrm>
          <a:prstGeom prst="rect">
            <a:avLst/>
          </a:prstGeom>
          <a:noFill/>
        </p:spPr>
        <p:txBody>
          <a:bodyPr wrap="square" rtlCol="0">
            <a:spAutoFit/>
          </a:bodyPr>
          <a:lstStyle/>
          <a:p>
            <a:r>
              <a:rPr lang="en-US" sz="3200" dirty="0"/>
              <a:t>Covid</a:t>
            </a:r>
          </a:p>
        </p:txBody>
      </p:sp>
      <p:sp>
        <p:nvSpPr>
          <p:cNvPr id="120" name="TextBox 119">
            <a:extLst>
              <a:ext uri="{FF2B5EF4-FFF2-40B4-BE49-F238E27FC236}">
                <a16:creationId xmlns:a16="http://schemas.microsoft.com/office/drawing/2014/main" id="{D3FE04A7-3B14-C10D-73DB-9A65E285371B}"/>
              </a:ext>
            </a:extLst>
          </p:cNvPr>
          <p:cNvSpPr txBox="1"/>
          <p:nvPr/>
        </p:nvSpPr>
        <p:spPr>
          <a:xfrm>
            <a:off x="12557319" y="20818008"/>
            <a:ext cx="4867216" cy="584775"/>
          </a:xfrm>
          <a:prstGeom prst="rect">
            <a:avLst/>
          </a:prstGeom>
          <a:noFill/>
        </p:spPr>
        <p:txBody>
          <a:bodyPr wrap="square" rtlCol="0">
            <a:spAutoFit/>
          </a:bodyPr>
          <a:lstStyle/>
          <a:p>
            <a:r>
              <a:rPr lang="en-US" sz="3200" dirty="0"/>
              <a:t>Post Covid</a:t>
            </a:r>
          </a:p>
        </p:txBody>
      </p:sp>
      <p:pic>
        <p:nvPicPr>
          <p:cNvPr id="122" name="Picture 121">
            <a:extLst>
              <a:ext uri="{FF2B5EF4-FFF2-40B4-BE49-F238E27FC236}">
                <a16:creationId xmlns:a16="http://schemas.microsoft.com/office/drawing/2014/main" id="{6A50F266-FF38-4107-69D5-99D61F52E686}"/>
              </a:ext>
            </a:extLst>
          </p:cNvPr>
          <p:cNvPicPr>
            <a:picLocks noChangeAspect="1"/>
          </p:cNvPicPr>
          <p:nvPr/>
        </p:nvPicPr>
        <p:blipFill>
          <a:blip r:embed="rId11"/>
          <a:srcRect t="13191" r="590" b="48037"/>
          <a:stretch/>
        </p:blipFill>
        <p:spPr>
          <a:xfrm>
            <a:off x="1831104" y="26187514"/>
            <a:ext cx="15649529" cy="4069046"/>
          </a:xfrm>
          <a:prstGeom prst="rect">
            <a:avLst/>
          </a:prstGeom>
        </p:spPr>
      </p:pic>
    </p:spTree>
    <p:extLst>
      <p:ext uri="{BB962C8B-B14F-4D97-AF65-F5344CB8AC3E}">
        <p14:creationId xmlns:p14="http://schemas.microsoft.com/office/powerpoint/2010/main" val="2079256147"/>
      </p:ext>
    </p:extLst>
  </p:cSld>
  <p:clrMapOvr>
    <a:masterClrMapping/>
  </p:clrMapOvr>
</p:sld>
</file>

<file path=ppt/theme/theme1.xml><?xml version="1.0" encoding="utf-8"?>
<a:theme xmlns:a="http://schemas.openxmlformats.org/drawingml/2006/main" name="Office Theme">
  <a:themeElements>
    <a:clrScheme name="SPH_ColorPalette_2">
      <a:dk1>
        <a:srgbClr val="000000"/>
      </a:dk1>
      <a:lt1>
        <a:srgbClr val="FFFFFF"/>
      </a:lt1>
      <a:dk2>
        <a:srgbClr val="7A0019"/>
      </a:dk2>
      <a:lt2>
        <a:srgbClr val="FFCC3F"/>
      </a:lt2>
      <a:accent1>
        <a:srgbClr val="75787B"/>
      </a:accent1>
      <a:accent2>
        <a:srgbClr val="D0D0CE"/>
      </a:accent2>
      <a:accent3>
        <a:srgbClr val="236192"/>
      </a:accent3>
      <a:accent4>
        <a:srgbClr val="E04E39"/>
      </a:accent4>
      <a:accent5>
        <a:srgbClr val="006A52"/>
      </a:accent5>
      <a:accent6>
        <a:srgbClr val="D45D00"/>
      </a:accent6>
      <a:hlink>
        <a:srgbClr val="5BC2FF"/>
      </a:hlink>
      <a:folHlink>
        <a:srgbClr val="A4D65E"/>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2951</TotalTime>
  <Words>978</Words>
  <Application>Microsoft Macintosh PowerPoint</Application>
  <PresentationFormat>Custom</PresentationFormat>
  <Paragraphs>66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Regular</vt:lpstr>
      <vt:lpstr>Calibri</vt:lpstr>
      <vt:lpstr>Trebuchet MS</vt:lpstr>
      <vt:lpstr>Trebuchet MS Regular</vt:lpstr>
      <vt:lpstr>Wingdings</vt:lpstr>
      <vt:lpstr>Office Theme</vt:lpstr>
      <vt:lpstr>Spatial shifts in robbery risk: covid-19, business districts, and transit in Washington, D.C.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Keiko Takahashi</dc:creator>
  <cp:lastModifiedBy>Gretchen Corcoran</cp:lastModifiedBy>
  <cp:revision>49</cp:revision>
  <dcterms:created xsi:type="dcterms:W3CDTF">2017-01-26T20:32:12Z</dcterms:created>
  <dcterms:modified xsi:type="dcterms:W3CDTF">2025-05-05T15:24:54Z</dcterms:modified>
</cp:coreProperties>
</file>