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5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3D1"/>
    <a:srgbClr val="58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Inpeccion,%20JPL%201%20y%202\tipo%20de%20procedimientos%201er%20Trimestre%202024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CENTRAL\consulta_central_municipal%201er%20Trimestre%20202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CENTRAL\consulta_central_municipal%201er%20Trimestre%20202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Inpeccion,%20JPL%201%20y%202\tipo%20de%20procedimientos%201er%20Trimestre%20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Inpeccion,%20JPL%201%20y%202\tipo%20de%20procedimientos%201er%20Trimestre%202024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Inpeccion,%20JPL%201%20y%202\tipo%20de%20procedimientos%201er%20Trimestre%20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CENTRAL\consulta_central_municipal%201er%20Trimestre%202024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CENTRAL\consulta_central_municipal%201er%20Trimestre%20202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CENTRAL\consulta_central_municipal%201er%20Trimestre%202024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CENTRAL\consulta_central_municipal%201er%20Trimestre%20202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dor\Desktop\CENTRAL\consulta_central_municipal%201er%20Trimestre%202024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[tipo de procedimientos 1er Trimestre 2024.xlsx]Hoja8!Tabla dinámica1</c:name>
    <c:fmtId val="9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419" sz="1800" noProof="0" dirty="0" smtClean="0"/>
              <a:t>N° Partes por ejercer comercio ambulante</a:t>
            </a:r>
          </a:p>
          <a:p>
            <a:pPr>
              <a:defRPr/>
            </a:pPr>
            <a:r>
              <a:rPr lang="es-419" sz="1800" noProof="0" dirty="0" smtClean="0"/>
              <a:t>1er Trimestre</a:t>
            </a:r>
            <a:endParaRPr lang="es-419" sz="1800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Hoja8!$B$1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Hoja8!$A$2:$A$7</c:f>
              <c:multiLvlStrCache>
                <c:ptCount val="3"/>
                <c:lvl>
                  <c:pt idx="0">
                    <c:v>Ene-2024</c:v>
                  </c:pt>
                  <c:pt idx="1">
                    <c:v>Feb-2024</c:v>
                  </c:pt>
                  <c:pt idx="2">
                    <c:v>Mar-2024</c:v>
                  </c:pt>
                </c:lvl>
                <c:lvl>
                  <c:pt idx="0">
                    <c:v>CITACIÓN</c:v>
                  </c:pt>
                </c:lvl>
                <c:lvl>
                  <c:pt idx="0">
                    <c:v>EJERCER COMERCIO AMBULANTE SIN PERMISO MUNICIPAL.</c:v>
                  </c:pt>
                </c:lvl>
              </c:multiLvlStrCache>
            </c:multiLvlStrRef>
          </c:cat>
          <c:val>
            <c:numRef>
              <c:f>Hoja8!$B$2:$B$7</c:f>
              <c:numCache>
                <c:formatCode>General</c:formatCode>
                <c:ptCount val="3"/>
                <c:pt idx="0">
                  <c:v>19</c:v>
                </c:pt>
                <c:pt idx="1">
                  <c:v>50</c:v>
                </c:pt>
                <c:pt idx="2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06962880"/>
        <c:axId val="406963968"/>
      </c:barChart>
      <c:catAx>
        <c:axId val="406962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06963968"/>
        <c:crosses val="autoZero"/>
        <c:auto val="1"/>
        <c:lblAlgn val="ctr"/>
        <c:lblOffset val="100"/>
        <c:noMultiLvlLbl val="0"/>
      </c:catAx>
      <c:valAx>
        <c:axId val="40696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0696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 baseline="0">
          <a:latin typeface="+mn-lt"/>
        </a:defRPr>
      </a:pPr>
      <a:endParaRPr lang="es-419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[consulta_central_municipal 1er Trimestre 2024.xlsx]Hoja1!Tabla dinámica6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Emergencias e Incidentes 1er Trimestre 2024</a:t>
            </a:r>
          </a:p>
        </c:rich>
      </c:tx>
      <c:layout>
        <c:manualLayout>
          <c:xMode val="edge"/>
          <c:yMode val="edge"/>
          <c:x val="0.21813233123133802"/>
          <c:y val="7.21023918800455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 w="9525"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 w="9525"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 w="9525"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10444219029801759"/>
                  <c:y val="-4.2291429575195914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8278517989991076E-2"/>
                  <c:y val="-3.17185721813969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Hoja1!$A$2:$A$4</c:f>
              <c:strCache>
                <c:ptCount val="2"/>
                <c:pt idx="0">
                  <c:v>EMERGENCIA</c:v>
                </c:pt>
                <c:pt idx="1">
                  <c:v>INCIDENTE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2"/>
                <c:pt idx="0">
                  <c:v>234</c:v>
                </c:pt>
                <c:pt idx="1">
                  <c:v>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56469223477011"/>
          <c:y val="0.42634922564225947"/>
          <c:w val="0.12859038385833613"/>
          <c:h val="0.1178878594459323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[consulta_central_municipal 1er Trimestre 2024.xlsx]TIPO REPORTES!Tabla dinámica6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Reportes 1er Trimestre 2024</a:t>
            </a:r>
          </a:p>
        </c:rich>
      </c:tx>
      <c:layout>
        <c:manualLayout>
          <c:xMode val="edge"/>
          <c:yMode val="edge"/>
          <c:x val="0.27904128165714576"/>
          <c:y val="2.65218429884729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1014165434626972E-2"/>
          <c:y val="0.15194501548742897"/>
          <c:w val="0.76426294130711458"/>
          <c:h val="0.80849412481065952"/>
        </c:manualLayout>
      </c:layout>
      <c:pie3DChart>
        <c:varyColors val="1"/>
        <c:ser>
          <c:idx val="0"/>
          <c:order val="0"/>
          <c:tx>
            <c:strRef>
              <c:f>'TIPO REPORTES'!$B$1</c:f>
              <c:strCache>
                <c:ptCount val="1"/>
                <c:pt idx="0">
                  <c:v>Total</c:v>
                </c:pt>
              </c:strCache>
            </c:strRef>
          </c:tx>
          <c:explosion val="2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3"/>
            <c:bubble3D val="0"/>
            <c:explosion val="1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-1.5710685984753801E-2"/>
                  <c:y val="1.843932818348107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1504011130017388E-2"/>
                  <c:y val="-3.92880488003616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6074415658867821E-3"/>
                  <c:y val="-5.392605873664654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'TIPO REPORTES'!$A$2:$A$6</c:f>
              <c:strCache>
                <c:ptCount val="4"/>
                <c:pt idx="0">
                  <c:v>EMERGENCIA</c:v>
                </c:pt>
                <c:pt idx="1">
                  <c:v>FACTOR DE RIESGO</c:v>
                </c:pt>
                <c:pt idx="2">
                  <c:v>INCIDENTE</c:v>
                </c:pt>
                <c:pt idx="3">
                  <c:v>NOVEDAD</c:v>
                </c:pt>
              </c:strCache>
            </c:strRef>
          </c:cat>
          <c:val>
            <c:numRef>
              <c:f>'TIPO REPORTES'!$B$2:$B$6</c:f>
              <c:numCache>
                <c:formatCode>General</c:formatCode>
                <c:ptCount val="4"/>
                <c:pt idx="0">
                  <c:v>234</c:v>
                </c:pt>
                <c:pt idx="1">
                  <c:v>103</c:v>
                </c:pt>
                <c:pt idx="2">
                  <c:v>83</c:v>
                </c:pt>
                <c:pt idx="3">
                  <c:v>1616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35587737604195"/>
          <c:y val="0.44911150375041214"/>
          <c:w val="0.13621758161125391"/>
          <c:h val="0.19300156563322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419" dirty="0" smtClean="0"/>
              <a:t>% de Partes </a:t>
            </a:r>
            <a:r>
              <a:rPr lang="es-419" dirty="0"/>
              <a:t>por ejercer comercio ambulante</a:t>
            </a:r>
          </a:p>
          <a:p>
            <a:pPr>
              <a:defRPr/>
            </a:pPr>
            <a:r>
              <a:rPr lang="es-419" dirty="0"/>
              <a:t>1er Trimestre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0.10774259596384"/>
                  <c:y val="0.1115959779683019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3786496796035749"/>
                  <c:y val="-0.259401582273895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868501045037027E-2"/>
                  <c:y val="0.1374496472377466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Hoja8!$A$119:$A$121</c:f>
              <c:strCache>
                <c:ptCount val="3"/>
                <c:pt idx="0">
                  <c:v>Ene-2024</c:v>
                </c:pt>
                <c:pt idx="1">
                  <c:v>Feb-2024</c:v>
                </c:pt>
                <c:pt idx="2">
                  <c:v>Mar-2024</c:v>
                </c:pt>
              </c:strCache>
            </c:strRef>
          </c:cat>
          <c:val>
            <c:numRef>
              <c:f>Hoja8!$B$119:$B$121</c:f>
              <c:numCache>
                <c:formatCode>General</c:formatCode>
                <c:ptCount val="3"/>
                <c:pt idx="0">
                  <c:v>19</c:v>
                </c:pt>
                <c:pt idx="1">
                  <c:v>50</c:v>
                </c:pt>
                <c:pt idx="2">
                  <c:v>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14866083359516"/>
          <c:y val="0.4197129353672579"/>
          <c:w val="9.5226799377158639E-2"/>
          <c:h val="0.1562012046203528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[tipo de procedimientos 1er Trimestre 2024.xlsx]Hoja8!Tabla dinámica2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/>
              </a:rPr>
              <a:t>N° </a:t>
            </a:r>
            <a:r>
              <a:rPr lang="es-419" sz="2400" b="1" i="0" baseline="0" noProof="0" dirty="0" smtClean="0">
                <a:effectLst/>
              </a:rPr>
              <a:t>Partes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s-419" sz="2400" b="1" i="0" baseline="0" noProof="0" dirty="0" smtClean="0">
                <a:effectLst/>
              </a:rPr>
              <a:t>por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s-419" sz="2400" b="1" i="0" baseline="0" noProof="0" dirty="0" smtClean="0">
                <a:effectLst/>
              </a:rPr>
              <a:t>ejercer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s-419" sz="2400" b="1" i="0" baseline="0" noProof="0" dirty="0" smtClean="0">
                <a:effectLst/>
              </a:rPr>
              <a:t>comercio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s-419" sz="2400" b="1" i="0" baseline="0" noProof="0" dirty="0" smtClean="0">
                <a:effectLst/>
              </a:rPr>
              <a:t>ambulante</a:t>
            </a:r>
            <a:endParaRPr lang="es-419" sz="1800" noProof="0" dirty="0" smtClean="0">
              <a:effectLst/>
            </a:endParaRPr>
          </a:p>
          <a:p>
            <a:pPr>
              <a:defRPr/>
            </a:pPr>
            <a:r>
              <a:rPr lang="en-US" sz="2400" b="1" i="0" baseline="0" dirty="0" smtClean="0">
                <a:effectLst/>
              </a:rPr>
              <a:t>1er </a:t>
            </a:r>
            <a:r>
              <a:rPr lang="es-419" sz="2400" b="1" i="0" baseline="0" noProof="0" dirty="0" smtClean="0">
                <a:effectLst/>
              </a:rPr>
              <a:t>Trimestre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n-US" sz="2400" b="1" i="0" baseline="0" dirty="0">
                <a:effectLst/>
              </a:rPr>
              <a:t>x Sector</a:t>
            </a:r>
            <a:endParaRPr lang="es-419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Hoja8!$C$35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Hoja8!$B$36:$B$49</c:f>
              <c:multiLvlStrCache>
                <c:ptCount val="8"/>
                <c:lvl>
                  <c:pt idx="0">
                    <c:v>BARRANCAS</c:v>
                  </c:pt>
                  <c:pt idx="1">
                    <c:v>LLO LLEO</c:v>
                  </c:pt>
                  <c:pt idx="2">
                    <c:v>SAN ANTONIO</c:v>
                  </c:pt>
                  <c:pt idx="3">
                    <c:v>BARRANCAS</c:v>
                  </c:pt>
                  <c:pt idx="4">
                    <c:v>LLO LLEO</c:v>
                  </c:pt>
                  <c:pt idx="5">
                    <c:v>SAN ANTONIO</c:v>
                  </c:pt>
                  <c:pt idx="6">
                    <c:v>LLO LLEO</c:v>
                  </c:pt>
                  <c:pt idx="7">
                    <c:v>SAN ANTONIO</c:v>
                  </c:pt>
                </c:lvl>
                <c:lvl>
                  <c:pt idx="0">
                    <c:v>Ene-2024</c:v>
                  </c:pt>
                  <c:pt idx="3">
                    <c:v>Feb-2024</c:v>
                  </c:pt>
                  <c:pt idx="6">
                    <c:v>Mar-2024</c:v>
                  </c:pt>
                </c:lvl>
                <c:lvl>
                  <c:pt idx="0">
                    <c:v>EJERCER COMERCIO AMBULANTE SIN PERMISO MUNICIPAL.</c:v>
                  </c:pt>
                </c:lvl>
                <c:lvl>
                  <c:pt idx="0">
                    <c:v>CITACIÓN</c:v>
                  </c:pt>
                </c:lvl>
              </c:multiLvlStrCache>
            </c:multiLvlStrRef>
          </c:cat>
          <c:val>
            <c:numRef>
              <c:f>Hoja8!$C$36:$C$49</c:f>
              <c:numCache>
                <c:formatCode>General</c:formatCode>
                <c:ptCount val="8"/>
                <c:pt idx="0">
                  <c:v>1</c:v>
                </c:pt>
                <c:pt idx="1">
                  <c:v>7</c:v>
                </c:pt>
                <c:pt idx="2">
                  <c:v>11</c:v>
                </c:pt>
                <c:pt idx="3">
                  <c:v>39</c:v>
                </c:pt>
                <c:pt idx="4">
                  <c:v>2</c:v>
                </c:pt>
                <c:pt idx="5">
                  <c:v>9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9033760"/>
        <c:axId val="444672720"/>
      </c:barChart>
      <c:catAx>
        <c:axId val="319033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72720"/>
        <c:crosses val="autoZero"/>
        <c:auto val="1"/>
        <c:lblAlgn val="ctr"/>
        <c:lblOffset val="100"/>
        <c:noMultiLvlLbl val="0"/>
      </c:catAx>
      <c:valAx>
        <c:axId val="444672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31903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[tipo de procedimientos 1er Trimestre 2024.xlsx]Hoja8!Tabla dinámica3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419" sz="2800" noProof="0" dirty="0" smtClean="0"/>
              <a:t>N°</a:t>
            </a:r>
            <a:r>
              <a:rPr lang="es-419" sz="2800" baseline="0" noProof="0" dirty="0" smtClean="0"/>
              <a:t> de Partes x Inspector </a:t>
            </a:r>
          </a:p>
          <a:p>
            <a:pPr>
              <a:defRPr/>
            </a:pPr>
            <a:r>
              <a:rPr lang="es-419" sz="2800" baseline="0" noProof="0" dirty="0" smtClean="0"/>
              <a:t>1er Trimestre</a:t>
            </a:r>
            <a:endParaRPr lang="es-419" sz="2800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Hoja8!$E$78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Hoja8!$D$79:$D$89</c:f>
              <c:multiLvlStrCache>
                <c:ptCount val="8"/>
                <c:lvl>
                  <c:pt idx="0">
                    <c:v>AMBAR LIZANA</c:v>
                  </c:pt>
                  <c:pt idx="1">
                    <c:v>DIEGO VASQUEZ</c:v>
                  </c:pt>
                  <c:pt idx="2">
                    <c:v>EDUARDO LOYOLA</c:v>
                  </c:pt>
                  <c:pt idx="3">
                    <c:v>MARCELA VILCHES</c:v>
                  </c:pt>
                  <c:pt idx="4">
                    <c:v>MARÍA GARRIDO</c:v>
                  </c:pt>
                  <c:pt idx="5">
                    <c:v>MARLENE ULLOA</c:v>
                  </c:pt>
                  <c:pt idx="6">
                    <c:v>MATIAS CHAMORRO</c:v>
                  </c:pt>
                  <c:pt idx="7">
                    <c:v>SEBASTIAN TAPIA</c:v>
                  </c:pt>
                </c:lvl>
                <c:lvl>
                  <c:pt idx="0">
                    <c:v>EJERCER COMERCIO AMBULANTE SIN PERMISO MUNICIPAL.</c:v>
                  </c:pt>
                </c:lvl>
                <c:lvl>
                  <c:pt idx="0">
                    <c:v>CITACIÓN</c:v>
                  </c:pt>
                </c:lvl>
              </c:multiLvlStrCache>
            </c:multiLvlStrRef>
          </c:cat>
          <c:val>
            <c:numRef>
              <c:f>Hoja8!$E$79:$E$89</c:f>
              <c:numCache>
                <c:formatCode>General</c:formatCode>
                <c:ptCount val="8"/>
                <c:pt idx="0">
                  <c:v>9</c:v>
                </c:pt>
                <c:pt idx="1">
                  <c:v>31</c:v>
                </c:pt>
                <c:pt idx="2">
                  <c:v>2</c:v>
                </c:pt>
                <c:pt idx="3">
                  <c:v>12</c:v>
                </c:pt>
                <c:pt idx="4">
                  <c:v>2</c:v>
                </c:pt>
                <c:pt idx="5">
                  <c:v>12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75984"/>
        <c:axId val="444681424"/>
      </c:barChart>
      <c:catAx>
        <c:axId val="4446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81424"/>
        <c:crosses val="autoZero"/>
        <c:auto val="1"/>
        <c:lblAlgn val="ctr"/>
        <c:lblOffset val="100"/>
        <c:noMultiLvlLbl val="0"/>
      </c:catAx>
      <c:valAx>
        <c:axId val="4446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7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[consulta_central_municipal 1er Trimestre 2024.xlsx]Hoja6!Tabla dinámica11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Emergencias x sector 1er Trimestre 2024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Hoja6!$B$1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Hoja6!$A$2:$A$31</c:f>
              <c:multiLvlStrCache>
                <c:ptCount val="23"/>
                <c:lvl>
                  <c:pt idx="0">
                    <c:v>BARRANCAS</c:v>
                  </c:pt>
                  <c:pt idx="1">
                    <c:v>BARRIO INDUSTRIAL</c:v>
                  </c:pt>
                  <c:pt idx="2">
                    <c:v>LLO LLEO</c:v>
                  </c:pt>
                  <c:pt idx="3">
                    <c:v>SAN ANTONIO</c:v>
                  </c:pt>
                  <c:pt idx="4">
                    <c:v>SAN JUAN</c:v>
                  </c:pt>
                  <c:pt idx="5">
                    <c:v>BARRANCAS</c:v>
                  </c:pt>
                  <c:pt idx="6">
                    <c:v>LLO LLEO</c:v>
                  </c:pt>
                  <c:pt idx="7">
                    <c:v>PLACILLA ALTO</c:v>
                  </c:pt>
                  <c:pt idx="8">
                    <c:v>SAN ANTONIO</c:v>
                  </c:pt>
                  <c:pt idx="9">
                    <c:v>SAN JUAN</c:v>
                  </c:pt>
                  <c:pt idx="10">
                    <c:v>CUNCUMEN</c:v>
                  </c:pt>
                  <c:pt idx="11">
                    <c:v>LLO LLEO</c:v>
                  </c:pt>
                  <c:pt idx="12">
                    <c:v>PLACILLA ALTO</c:v>
                  </c:pt>
                  <c:pt idx="13">
                    <c:v>SAN ANTONIO</c:v>
                  </c:pt>
                  <c:pt idx="14">
                    <c:v>SAN JUAN</c:v>
                  </c:pt>
                  <c:pt idx="15">
                    <c:v>AGUA BUENA</c:v>
                  </c:pt>
                  <c:pt idx="16">
                    <c:v>BARRANCAS</c:v>
                  </c:pt>
                  <c:pt idx="17">
                    <c:v>LLO LLEO</c:v>
                  </c:pt>
                  <c:pt idx="18">
                    <c:v>SAN ANTONIO</c:v>
                  </c:pt>
                  <c:pt idx="19">
                    <c:v>SAN JUAN</c:v>
                  </c:pt>
                  <c:pt idx="20">
                    <c:v>BARRANCAS</c:v>
                  </c:pt>
                  <c:pt idx="21">
                    <c:v>LLO LLEO</c:v>
                  </c:pt>
                  <c:pt idx="22">
                    <c:v>SAN ANTONIO</c:v>
                  </c:pt>
                </c:lvl>
                <c:lvl>
                  <c:pt idx="0">
                    <c:v>ACCIDENTE DE TRÁNSITO</c:v>
                  </c:pt>
                  <c:pt idx="5">
                    <c:v>INCENDIO ESTRUCTURAL</c:v>
                  </c:pt>
                  <c:pt idx="10">
                    <c:v>INCENDIO FORESTAL</c:v>
                  </c:pt>
                  <c:pt idx="15">
                    <c:v>OTRO</c:v>
                  </c:pt>
                  <c:pt idx="20">
                    <c:v>QUEMA DE PASTIZAL/BASURA</c:v>
                  </c:pt>
                </c:lvl>
                <c:lvl>
                  <c:pt idx="0">
                    <c:v>EMERGENCIA</c:v>
                  </c:pt>
                </c:lvl>
              </c:multiLvlStrCache>
            </c:multiLvlStrRef>
          </c:cat>
          <c:val>
            <c:numRef>
              <c:f>Hoja6!$B$2:$B$31</c:f>
              <c:numCache>
                <c:formatCode>General</c:formatCode>
                <c:ptCount val="23"/>
                <c:pt idx="0">
                  <c:v>13</c:v>
                </c:pt>
                <c:pt idx="1">
                  <c:v>2</c:v>
                </c:pt>
                <c:pt idx="2">
                  <c:v>11</c:v>
                </c:pt>
                <c:pt idx="3">
                  <c:v>29</c:v>
                </c:pt>
                <c:pt idx="4">
                  <c:v>2</c:v>
                </c:pt>
                <c:pt idx="5">
                  <c:v>6</c:v>
                </c:pt>
                <c:pt idx="6">
                  <c:v>4</c:v>
                </c:pt>
                <c:pt idx="7">
                  <c:v>1</c:v>
                </c:pt>
                <c:pt idx="8">
                  <c:v>10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14</c:v>
                </c:pt>
                <c:pt idx="14">
                  <c:v>2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14</c:v>
                </c:pt>
                <c:pt idx="19">
                  <c:v>1</c:v>
                </c:pt>
                <c:pt idx="20">
                  <c:v>2</c:v>
                </c:pt>
                <c:pt idx="21">
                  <c:v>17</c:v>
                </c:pt>
                <c:pt idx="22">
                  <c:v>25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4668912"/>
        <c:axId val="444669456"/>
      </c:barChart>
      <c:catAx>
        <c:axId val="44466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69456"/>
        <c:crosses val="autoZero"/>
        <c:auto val="1"/>
        <c:lblAlgn val="ctr"/>
        <c:lblOffset val="100"/>
        <c:noMultiLvlLbl val="0"/>
      </c:catAx>
      <c:valAx>
        <c:axId val="444669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6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[consulta_central_municipal 1er Trimestre 2024.xlsx]Hoja5!Tabla dinámica2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N° Reportes x factores de riesgo 1er Trimestre 2024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Hoja5!$A$2:$A$21</c:f>
              <c:multiLvlStrCache>
                <c:ptCount val="18"/>
                <c:lvl>
                  <c:pt idx="0">
                    <c:v>ANIMAL MUERTO O ENFERMO</c:v>
                  </c:pt>
                  <c:pt idx="1">
                    <c:v>ANIMALES (SUELTOS O RESPONSABILIDAD DEL DUEÑO)</c:v>
                  </c:pt>
                  <c:pt idx="2">
                    <c:v>BASURA EN LA VÍA PÚBLICA</c:v>
                  </c:pt>
                  <c:pt idx="3">
                    <c:v>BASURAL ILEGAL</c:v>
                  </c:pt>
                  <c:pt idx="4">
                    <c:v>CÁMARA SUBTERRANEA EN MAL ESTADO</c:v>
                  </c:pt>
                  <c:pt idx="5">
                    <c:v>COLUMNA DE HUMO</c:v>
                  </c:pt>
                  <c:pt idx="6">
                    <c:v>CONGESTIÓN VEHICULAR</c:v>
                  </c:pt>
                  <c:pt idx="7">
                    <c:v>CORTE DE CABLE DE ALUMBRADO PÚBLICO</c:v>
                  </c:pt>
                  <c:pt idx="8">
                    <c:v>CORTE DE CABLE DE COMUNICACIONES</c:v>
                  </c:pt>
                  <c:pt idx="9">
                    <c:v>DERRAMES QUÍMICOS</c:v>
                  </c:pt>
                  <c:pt idx="10">
                    <c:v>EQUIPAMIENTO URBANO EN MAL ESTADO</c:v>
                  </c:pt>
                  <c:pt idx="11">
                    <c:v>PAVIMENTO EN MAL ESTADO</c:v>
                  </c:pt>
                  <c:pt idx="12">
                    <c:v>PERSONA EN LA VÍA</c:v>
                  </c:pt>
                  <c:pt idx="13">
                    <c:v>POSTES EN MAL ESTADO O FALTA DE ILUMINACIÓN</c:v>
                  </c:pt>
                  <c:pt idx="14">
                    <c:v>SEMÁFORO EN MAL ESTADO</c:v>
                  </c:pt>
                  <c:pt idx="15">
                    <c:v>VEGETACIÓN O ÁRBOLES SIN MANTENCIÓN</c:v>
                  </c:pt>
                  <c:pt idx="16">
                    <c:v>VEHÍCULO EN PANNE</c:v>
                  </c:pt>
                  <c:pt idx="17">
                    <c:v>VEREDAS EN MAL ESTADO</c:v>
                  </c:pt>
                </c:lvl>
                <c:lvl>
                  <c:pt idx="0">
                    <c:v>FACTOR DE RIESGO</c:v>
                  </c:pt>
                </c:lvl>
              </c:multiLvlStrCache>
            </c:multiLvlStrRef>
          </c:cat>
          <c:val>
            <c:numRef>
              <c:f>Hoja5!$B$2:$B$21</c:f>
              <c:numCache>
                <c:formatCode>General</c:formatCode>
                <c:ptCount val="18"/>
                <c:pt idx="0">
                  <c:v>1</c:v>
                </c:pt>
                <c:pt idx="1">
                  <c:v>9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30</c:v>
                </c:pt>
                <c:pt idx="6">
                  <c:v>2</c:v>
                </c:pt>
                <c:pt idx="7">
                  <c:v>5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17</c:v>
                </c:pt>
                <c:pt idx="14">
                  <c:v>17</c:v>
                </c:pt>
                <c:pt idx="15">
                  <c:v>1</c:v>
                </c:pt>
                <c:pt idx="16">
                  <c:v>3</c:v>
                </c:pt>
                <c:pt idx="1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44670544"/>
        <c:axId val="444670000"/>
      </c:barChart>
      <c:catAx>
        <c:axId val="444670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70000"/>
        <c:crosses val="autoZero"/>
        <c:auto val="1"/>
        <c:lblAlgn val="ctr"/>
        <c:lblOffset val="100"/>
        <c:noMultiLvlLbl val="0"/>
      </c:catAx>
      <c:valAx>
        <c:axId val="44467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7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[consulta_central_municipal 1er Trimestre 2024.xlsx]Hoja4!Tabla dinámica33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N° de Emergencias e Incidentes x sector 1er Trimestre 2024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19050">
              <a:solidFill>
                <a:srgbClr val="002060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Hoja4!$A$2:$A$16</c:f>
              <c:multiLvlStrCache>
                <c:ptCount val="12"/>
                <c:lvl>
                  <c:pt idx="0">
                    <c:v>AGUA BUENA</c:v>
                  </c:pt>
                  <c:pt idx="1">
                    <c:v>BARRANCAS</c:v>
                  </c:pt>
                  <c:pt idx="2">
                    <c:v>BARRIO INDUSTRIAL</c:v>
                  </c:pt>
                  <c:pt idx="3">
                    <c:v>CUNCUMEN</c:v>
                  </c:pt>
                  <c:pt idx="4">
                    <c:v>LLO LLEO</c:v>
                  </c:pt>
                  <c:pt idx="5">
                    <c:v>PLACILLA ALTO</c:v>
                  </c:pt>
                  <c:pt idx="6">
                    <c:v>SAN ANTONIO</c:v>
                  </c:pt>
                  <c:pt idx="7">
                    <c:v>SAN JUAN</c:v>
                  </c:pt>
                  <c:pt idx="8">
                    <c:v>BARRANCAS</c:v>
                  </c:pt>
                  <c:pt idx="9">
                    <c:v>LLO LLEO</c:v>
                  </c:pt>
                  <c:pt idx="10">
                    <c:v>SAN ANTONIO</c:v>
                  </c:pt>
                  <c:pt idx="11">
                    <c:v>SAN JUAN</c:v>
                  </c:pt>
                </c:lvl>
                <c:lvl>
                  <c:pt idx="0">
                    <c:v>EMERGENCIA</c:v>
                  </c:pt>
                  <c:pt idx="8">
                    <c:v>INCIDENTE</c:v>
                  </c:pt>
                </c:lvl>
              </c:multiLvlStrCache>
            </c:multiLvlStrRef>
          </c:cat>
          <c:val>
            <c:numRef>
              <c:f>Hoja4!$B$2:$B$16</c:f>
              <c:numCache>
                <c:formatCode>General</c:formatCode>
                <c:ptCount val="12"/>
                <c:pt idx="0">
                  <c:v>1</c:v>
                </c:pt>
                <c:pt idx="1">
                  <c:v>37</c:v>
                </c:pt>
                <c:pt idx="2">
                  <c:v>2</c:v>
                </c:pt>
                <c:pt idx="3">
                  <c:v>3</c:v>
                </c:pt>
                <c:pt idx="4">
                  <c:v>50</c:v>
                </c:pt>
                <c:pt idx="5">
                  <c:v>2</c:v>
                </c:pt>
                <c:pt idx="6">
                  <c:v>130</c:v>
                </c:pt>
                <c:pt idx="7">
                  <c:v>9</c:v>
                </c:pt>
                <c:pt idx="8">
                  <c:v>25</c:v>
                </c:pt>
                <c:pt idx="9">
                  <c:v>24</c:v>
                </c:pt>
                <c:pt idx="10">
                  <c:v>33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44677616"/>
        <c:axId val="444679248"/>
      </c:barChart>
      <c:catAx>
        <c:axId val="444677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79248"/>
        <c:crosses val="autoZero"/>
        <c:auto val="1"/>
        <c:lblAlgn val="ctr"/>
        <c:lblOffset val="100"/>
        <c:noMultiLvlLbl val="0"/>
      </c:catAx>
      <c:valAx>
        <c:axId val="44467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776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[consulta_central_municipal 1er Trimestre 2024.xlsx]Hoja3!Tabla dinámica24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Origen Reportes 1er Trimestre 2024</a:t>
            </a:r>
          </a:p>
        </c:rich>
      </c:tx>
      <c:layout>
        <c:manualLayout>
          <c:xMode val="edge"/>
          <c:yMode val="edge"/>
          <c:x val="0.27438621703526828"/>
          <c:y val="7.58964049297438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6.8067493188120306E-3"/>
              <c:y val="-1.1291501819228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-7.1431237526300628E-3"/>
              <c:y val="-7.71713683089122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-5.3794629281022008E-3"/>
              <c:y val="-5.452959951200862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1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2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6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9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0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-7.1431237526300628E-3"/>
              <c:y val="-7.71713683089122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3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-5.3794629281022008E-3"/>
              <c:y val="-5.452959951200862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8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6.8067493188120306E-3"/>
              <c:y val="-1.1291501819228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0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1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7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-7.1431237526300628E-3"/>
              <c:y val="-7.71713683089122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9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-5.3794629281022008E-3"/>
              <c:y val="-5.452959951200862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1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2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4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6.8067493188120306E-3"/>
              <c:y val="-1.1291501819228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7"/>
        <c:spPr>
          <a:solidFill>
            <a:schemeClr val="accent1"/>
          </a:solidFill>
          <a:ln w="19050"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4"/>
              <c:layout>
                <c:manualLayout>
                  <c:x val="-7.1431237526300628E-3"/>
                  <c:y val="-7.71713683089122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3794629281022008E-3"/>
                  <c:y val="-5.45295995120086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1.0626500246060963E-3"/>
                  <c:y val="6.45269333387361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4.7937756432979838E-2"/>
                  <c:y val="-0.10940533158416581"/>
                </c:manualLayout>
              </c:layout>
              <c:tx>
                <c:rich>
                  <a:bodyPr/>
                  <a:lstStyle/>
                  <a:p>
                    <a:fld id="{CDD139F8-4547-4DCE-AA89-15DE40A6A49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es-419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9"/>
              <c:layout>
                <c:manualLayout>
                  <c:x val="3.0936744948581681E-2"/>
                  <c:y val="2.1069469893340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3.8764010510548722E-4"/>
                  <c:y val="4.33640746148264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2.2973455882326584E-3"/>
                  <c:y val="-1.24033029888224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1.2431903121156999E-2"/>
                  <c:y val="2.77997971404656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8.801831854876721E-3"/>
                  <c:y val="-6.27414655271751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Hoja3!$A$2:$A$17</c:f>
              <c:strCache>
                <c:ptCount val="15"/>
                <c:pt idx="0">
                  <c:v>BOMBEROS</c:v>
                </c:pt>
                <c:pt idx="1">
                  <c:v>CARABINEROS</c:v>
                </c:pt>
                <c:pt idx="2">
                  <c:v>CENTRAL CÁMARAS</c:v>
                </c:pt>
                <c:pt idx="3">
                  <c:v>CENTRAL MUNICIPAL</c:v>
                </c:pt>
                <c:pt idx="4">
                  <c:v>FUNCIONARIOS MUNICIPALES</c:v>
                </c:pt>
                <c:pt idx="5">
                  <c:v>GESTIÓN DEL RIESGO DE DESASTRES</c:v>
                </c:pt>
                <c:pt idx="6">
                  <c:v>INSPECCIÓN MUNICIPAL</c:v>
                </c:pt>
                <c:pt idx="7">
                  <c:v>OTRAS INSTITUCIONES</c:v>
                </c:pt>
                <c:pt idx="8">
                  <c:v>PATRULLAJE PREVENTIVO</c:v>
                </c:pt>
                <c:pt idx="9">
                  <c:v>RED VICTOR</c:v>
                </c:pt>
                <c:pt idx="10">
                  <c:v>SEGURIDAD CIUDADANA</c:v>
                </c:pt>
                <c:pt idx="11">
                  <c:v>SENAPRED</c:v>
                </c:pt>
                <c:pt idx="12">
                  <c:v>TERMINAL DE BUSES</c:v>
                </c:pt>
                <c:pt idx="13">
                  <c:v>VECINOS</c:v>
                </c:pt>
                <c:pt idx="14">
                  <c:v>VIGÍAS FORESTALES</c:v>
                </c:pt>
              </c:strCache>
            </c:strRef>
          </c:cat>
          <c:val>
            <c:numRef>
              <c:f>Hoja3!$B$2:$B$17</c:f>
              <c:numCache>
                <c:formatCode>0.00%</c:formatCode>
                <c:ptCount val="15"/>
                <c:pt idx="0">
                  <c:v>8.0550098231827114E-2</c:v>
                </c:pt>
                <c:pt idx="1">
                  <c:v>1.37524557956778E-2</c:v>
                </c:pt>
                <c:pt idx="2">
                  <c:v>7.3673870333988214E-3</c:v>
                </c:pt>
                <c:pt idx="3">
                  <c:v>0.16846758349705304</c:v>
                </c:pt>
                <c:pt idx="4">
                  <c:v>2.1611001964636542E-2</c:v>
                </c:pt>
                <c:pt idx="5">
                  <c:v>1.9646365422396856E-2</c:v>
                </c:pt>
                <c:pt idx="6">
                  <c:v>2.5049115913555992E-2</c:v>
                </c:pt>
                <c:pt idx="7">
                  <c:v>7.3673870333988214E-3</c:v>
                </c:pt>
                <c:pt idx="8">
                  <c:v>0.20726915520628683</c:v>
                </c:pt>
                <c:pt idx="9">
                  <c:v>3.9292730844793712E-2</c:v>
                </c:pt>
                <c:pt idx="10">
                  <c:v>4.9115913555992138E-4</c:v>
                </c:pt>
                <c:pt idx="11">
                  <c:v>5.4027504911591355E-2</c:v>
                </c:pt>
                <c:pt idx="12">
                  <c:v>9.8231827111984276E-4</c:v>
                </c:pt>
                <c:pt idx="13">
                  <c:v>3.0451866404715127E-2</c:v>
                </c:pt>
                <c:pt idx="14">
                  <c:v>0.3236738703339882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63937534565922"/>
          <c:y val="0.19647063032078904"/>
          <c:w val="0.22300990803090653"/>
          <c:h val="0.6170595751093124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[consulta_central_municipal 1er Trimestre 2024.xlsx]Hoja2!Tabla dinámica15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Emergencias e Incidentes x Rango horario 1er Trimestre 2024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 w="38100" h="5715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Hoja2!$A$2:$A$15</c:f>
              <c:multiLvlStrCache>
                <c:ptCount val="11"/>
                <c:lvl>
                  <c:pt idx="0">
                    <c:v>00:00 - 03:59</c:v>
                  </c:pt>
                  <c:pt idx="1">
                    <c:v>04:00 - 07:59</c:v>
                  </c:pt>
                  <c:pt idx="2">
                    <c:v>08:00 - 11:59</c:v>
                  </c:pt>
                  <c:pt idx="3">
                    <c:v>12:00 - 15:59</c:v>
                  </c:pt>
                  <c:pt idx="4">
                    <c:v>16:00 - 19:59</c:v>
                  </c:pt>
                  <c:pt idx="5">
                    <c:v>20:00 - 23:59</c:v>
                  </c:pt>
                  <c:pt idx="6">
                    <c:v>04:00 - 07:59</c:v>
                  </c:pt>
                  <c:pt idx="7">
                    <c:v>08:00 - 11:59</c:v>
                  </c:pt>
                  <c:pt idx="8">
                    <c:v>12:00 - 15:59</c:v>
                  </c:pt>
                  <c:pt idx="9">
                    <c:v>16:00 - 19:59</c:v>
                  </c:pt>
                  <c:pt idx="10">
                    <c:v>20:00 - 23:59</c:v>
                  </c:pt>
                </c:lvl>
                <c:lvl>
                  <c:pt idx="0">
                    <c:v>EMERGENCIA</c:v>
                  </c:pt>
                  <c:pt idx="6">
                    <c:v>INCIDENTE</c:v>
                  </c:pt>
                </c:lvl>
              </c:multiLvlStrCache>
            </c:multiLvlStrRef>
          </c:cat>
          <c:val>
            <c:numRef>
              <c:f>Hoja2!$B$2:$B$15</c:f>
              <c:numCache>
                <c:formatCode>0.00%</c:formatCode>
                <c:ptCount val="11"/>
                <c:pt idx="0">
                  <c:v>5.362776025236593E-2</c:v>
                </c:pt>
                <c:pt idx="1">
                  <c:v>3.4700315457413249E-2</c:v>
                </c:pt>
                <c:pt idx="2">
                  <c:v>0.13880126182965299</c:v>
                </c:pt>
                <c:pt idx="3">
                  <c:v>0.18296529968454259</c:v>
                </c:pt>
                <c:pt idx="4">
                  <c:v>0.15141955835962145</c:v>
                </c:pt>
                <c:pt idx="5">
                  <c:v>0.17665615141955837</c:v>
                </c:pt>
                <c:pt idx="6">
                  <c:v>9.4637223974763408E-3</c:v>
                </c:pt>
                <c:pt idx="7">
                  <c:v>5.993690851735016E-2</c:v>
                </c:pt>
                <c:pt idx="8">
                  <c:v>6.6246056782334389E-2</c:v>
                </c:pt>
                <c:pt idx="9">
                  <c:v>7.8864353312302835E-2</c:v>
                </c:pt>
                <c:pt idx="10">
                  <c:v>4.7318611987381701E-2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4666736"/>
        <c:axId val="444671088"/>
      </c:barChart>
      <c:catAx>
        <c:axId val="44466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71088"/>
        <c:crosses val="autoZero"/>
        <c:auto val="1"/>
        <c:lblAlgn val="ctr"/>
        <c:lblOffset val="100"/>
        <c:noMultiLvlLbl val="0"/>
      </c:catAx>
      <c:valAx>
        <c:axId val="44467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4466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0.03594</cdr:x>
      <cdr:y>0.82427</cdr:y>
    </cdr:from>
    <cdr:to>
      <cdr:x>0.35189</cdr:x>
      <cdr:y>0.88274</cdr:y>
    </cdr:to>
    <cdr:sp macro="" textlink="">
      <cdr:nvSpPr>
        <cdr:cNvPr id="2" name="29 Rectángulo"/>
        <cdr:cNvSpPr/>
      </cdr:nvSpPr>
      <cdr:spPr>
        <a:xfrm xmlns:a="http://schemas.openxmlformats.org/drawingml/2006/main" rot="5400000">
          <a:off x="1899832" y="2803166"/>
          <a:ext cx="306617" cy="334521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75000"/>
            <a:alpha val="34000"/>
          </a:schemeClr>
        </a:solidFill>
        <a:ln xmlns:a="http://schemas.openxmlformats.org/drawingml/2006/main">
          <a:solidFill>
            <a:schemeClr val="bg2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defPPr>
            <a:defRPr lang="es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ES" sz="1100" dirty="0"/>
        </a:p>
      </cdr:txBody>
    </cdr:sp>
  </cdr:relSizeAnchor>
  <cdr:relSizeAnchor xmlns:cdr="http://schemas.openxmlformats.org/drawingml/2006/chartDrawing">
    <cdr:from>
      <cdr:x>0.67112</cdr:x>
      <cdr:y>0.82372</cdr:y>
    </cdr:from>
    <cdr:to>
      <cdr:x>0.98614</cdr:x>
      <cdr:y>0.88335</cdr:y>
    </cdr:to>
    <cdr:sp macro="" textlink="">
      <cdr:nvSpPr>
        <cdr:cNvPr id="3" name="29 Rectángulo"/>
        <cdr:cNvSpPr/>
      </cdr:nvSpPr>
      <cdr:spPr>
        <a:xfrm xmlns:a="http://schemas.openxmlformats.org/drawingml/2006/main" rot="5400000">
          <a:off x="8546768" y="2821598"/>
          <a:ext cx="312701" cy="3308662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60000"/>
            <a:lumOff val="40000"/>
            <a:alpha val="34000"/>
          </a:schemeClr>
        </a:solidFill>
        <a:ln xmlns:a="http://schemas.openxmlformats.org/drawingml/2006/main">
          <a:solidFill>
            <a:schemeClr val="tx2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ES" sz="1100" dirty="0"/>
        </a:p>
      </cdr:txBody>
    </cdr:sp>
  </cdr:relSizeAnchor>
  <cdr:relSizeAnchor xmlns:cdr="http://schemas.openxmlformats.org/drawingml/2006/chartDrawing">
    <cdr:from>
      <cdr:x>0.35288</cdr:x>
      <cdr:y>0.82427</cdr:y>
    </cdr:from>
    <cdr:to>
      <cdr:x>0.67059</cdr:x>
      <cdr:y>0.88274</cdr:y>
    </cdr:to>
    <cdr:sp macro="" textlink="">
      <cdr:nvSpPr>
        <cdr:cNvPr id="4" name="29 Rectángulo"/>
        <cdr:cNvSpPr/>
      </cdr:nvSpPr>
      <cdr:spPr>
        <a:xfrm xmlns:a="http://schemas.openxmlformats.org/drawingml/2006/main" rot="5400000">
          <a:off x="5221408" y="2807314"/>
          <a:ext cx="306617" cy="33369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>
            <a:lumMod val="75000"/>
            <a:alpha val="34000"/>
          </a:schemeClr>
        </a:solidFill>
        <a:ln xmlns:a="http://schemas.openxmlformats.org/drawingml/2006/main">
          <a:solidFill>
            <a:schemeClr val="bg2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ES" sz="1100" dirty="0"/>
        </a:p>
      </cdr:txBody>
    </cdr:sp>
  </cdr:relSizeAnchor>
  <cdr:relSizeAnchor xmlns:cdr="http://schemas.openxmlformats.org/drawingml/2006/chartDrawing">
    <cdr:from>
      <cdr:x>0.39499</cdr:x>
      <cdr:y>0.89807</cdr:y>
    </cdr:from>
    <cdr:to>
      <cdr:x>0.605</cdr:x>
      <cdr:y>0.92813</cdr:y>
    </cdr:to>
    <cdr:sp macro="" textlink="">
      <cdr:nvSpPr>
        <cdr:cNvPr id="9" name="Rectángulo 8"/>
        <cdr:cNvSpPr/>
      </cdr:nvSpPr>
      <cdr:spPr>
        <a:xfrm xmlns:a="http://schemas.openxmlformats.org/drawingml/2006/main">
          <a:off x="4148641" y="4709500"/>
          <a:ext cx="2205739" cy="15763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419" dirty="0"/>
        </a:p>
      </cdr:txBody>
    </cdr:sp>
  </cdr:relSizeAnchor>
  <cdr:relSizeAnchor xmlns:cdr="http://schemas.openxmlformats.org/drawingml/2006/chartDrawing">
    <cdr:from>
      <cdr:x>0.83906</cdr:x>
      <cdr:y>0.17557</cdr:y>
    </cdr:from>
    <cdr:to>
      <cdr:x>0.95022</cdr:x>
      <cdr:y>0.27635</cdr:y>
    </cdr:to>
    <cdr:sp macro="" textlink="">
      <cdr:nvSpPr>
        <cdr:cNvPr id="6" name="4 Rectángulo">
          <a:extLst xmlns:a="http://schemas.openxmlformats.org/drawingml/2006/main">
            <a:ext uri="{FF2B5EF4-FFF2-40B4-BE49-F238E27FC236}">
              <a16:creationId xmlns:lc="http://schemas.openxmlformats.org/drawingml/2006/lockedCanvas" xmlns:a16="http://schemas.microsoft.com/office/drawing/2014/main" xmlns="" xmlns:p="http://schemas.openxmlformats.org/presentationml/2006/main" xmlns:r="http://schemas.openxmlformats.org/officeDocument/2006/relationships" id="{F4B77B32-05F3-8395-DBE0-562BBA5F49CF}"/>
            </a:ext>
          </a:extLst>
        </cdr:cNvPr>
        <cdr:cNvSpPr/>
      </cdr:nvSpPr>
      <cdr:spPr>
        <a:xfrm xmlns:a="http://schemas.openxmlformats.org/drawingml/2006/main">
          <a:off x="8698222" y="864797"/>
          <a:ext cx="1152360" cy="496412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18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Total: 73</a:t>
          </a:r>
          <a:endParaRPr lang="x-none" sz="100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0.05651</cdr:x>
      <cdr:y>0.36255</cdr:y>
    </cdr:from>
    <cdr:to>
      <cdr:x>0.98216</cdr:x>
      <cdr:y>0.36653</cdr:y>
    </cdr:to>
    <cdr:cxnSp macro="">
      <cdr:nvCxnSpPr>
        <cdr:cNvPr id="2" name="1 Conector recto"/>
        <cdr:cNvCxnSpPr/>
      </cdr:nvCxnSpPr>
      <cdr:spPr>
        <a:xfrm xmlns:a="http://schemas.openxmlformats.org/drawingml/2006/main" flipH="1">
          <a:off x="645259" y="2189747"/>
          <a:ext cx="10569047" cy="2406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0.05651</cdr:x>
      <cdr:y>0.65781</cdr:y>
    </cdr:from>
    <cdr:to>
      <cdr:x>0.98241</cdr:x>
      <cdr:y>0.65945</cdr:y>
    </cdr:to>
    <cdr:cxnSp macro="">
      <cdr:nvCxnSpPr>
        <cdr:cNvPr id="4" name="1 Conector recto"/>
        <cdr:cNvCxnSpPr/>
      </cdr:nvCxnSpPr>
      <cdr:spPr>
        <a:xfrm xmlns:a="http://schemas.openxmlformats.org/drawingml/2006/main" flipH="1">
          <a:off x="645259" y="3973095"/>
          <a:ext cx="10571875" cy="985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0.46414</cdr:y>
    </cdr:from>
    <cdr:to>
      <cdr:x>0.02899</cdr:x>
      <cdr:y>0.61554</cdr:y>
    </cdr:to>
    <cdr:sp macro="" textlink="">
      <cdr:nvSpPr>
        <cdr:cNvPr id="6" name="Rectángulo 5"/>
        <cdr:cNvSpPr/>
      </cdr:nvSpPr>
      <cdr:spPr>
        <a:xfrm xmlns:a="http://schemas.openxmlformats.org/drawingml/2006/main">
          <a:off x="0" y="2803358"/>
          <a:ext cx="312821" cy="914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419"/>
        </a:p>
      </cdr:txBody>
    </cdr:sp>
  </cdr:relSizeAnchor>
  <cdr:relSizeAnchor xmlns:cdr="http://schemas.openxmlformats.org/drawingml/2006/chartDrawing">
    <cdr:from>
      <cdr:x>0.89933</cdr:x>
      <cdr:y>0.17434</cdr:y>
    </cdr:from>
    <cdr:to>
      <cdr:x>0.96628</cdr:x>
      <cdr:y>0.22908</cdr:y>
    </cdr:to>
    <cdr:sp macro="" textlink="">
      <cdr:nvSpPr>
        <cdr:cNvPr id="7" name="4 Rectángulo">
          <a:extLst xmlns:a="http://schemas.openxmlformats.org/drawingml/2006/main">
            <a:ext uri="{FF2B5EF4-FFF2-40B4-BE49-F238E27FC236}">
              <a16:creationId xmlns:r="http://schemas.openxmlformats.org/officeDocument/2006/relationships" xmlns:p="http://schemas.openxmlformats.org/presentationml/2006/main" xmlns="" xmlns:a16="http://schemas.microsoft.com/office/drawing/2014/main" xmlns:lc="http://schemas.openxmlformats.org/drawingml/2006/lockedCanvas" id="{F4B77B32-05F3-8395-DBE0-562BBA5F49CF}"/>
            </a:ext>
          </a:extLst>
        </cdr:cNvPr>
        <cdr:cNvSpPr/>
      </cdr:nvSpPr>
      <cdr:spPr>
        <a:xfrm xmlns:a="http://schemas.openxmlformats.org/drawingml/2006/main">
          <a:off x="10268567" y="1052984"/>
          <a:ext cx="764391" cy="330648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x-none" sz="105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0.90484</cdr:x>
      <cdr:y>0.39988</cdr:y>
    </cdr:from>
    <cdr:to>
      <cdr:x>0.97178</cdr:x>
      <cdr:y>0.45463</cdr:y>
    </cdr:to>
    <cdr:sp macro="" textlink="">
      <cdr:nvSpPr>
        <cdr:cNvPr id="8" name="4 Rectángulo">
          <a:extLst xmlns:a="http://schemas.openxmlformats.org/drawingml/2006/main">
            <a:ext uri="{FF2B5EF4-FFF2-40B4-BE49-F238E27FC236}">
              <a16:creationId xmlns:a16="http://schemas.microsoft.com/office/drawing/2014/main" xmlns="" xmlns:p="http://schemas.openxmlformats.org/presentationml/2006/main" xmlns:r="http://schemas.openxmlformats.org/officeDocument/2006/relationships" xmlns:lc="http://schemas.openxmlformats.org/drawingml/2006/lockedCanvas" id="{F4B77B32-05F3-8395-DBE0-562BBA5F49CF}"/>
            </a:ext>
          </a:extLst>
        </cdr:cNvPr>
        <cdr:cNvSpPr/>
      </cdr:nvSpPr>
      <cdr:spPr>
        <a:xfrm xmlns:a="http://schemas.openxmlformats.org/drawingml/2006/main">
          <a:off x="10331399" y="2415226"/>
          <a:ext cx="764391" cy="330648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50</a:t>
          </a:r>
          <a:endParaRPr lang="x-none" sz="200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0.90694</cdr:x>
      <cdr:y>0.67677</cdr:y>
    </cdr:from>
    <cdr:to>
      <cdr:x>0.97389</cdr:x>
      <cdr:y>0.73152</cdr:y>
    </cdr:to>
    <cdr:sp macro="" textlink="">
      <cdr:nvSpPr>
        <cdr:cNvPr id="9" name="4 Rectángulo">
          <a:extLst xmlns:a="http://schemas.openxmlformats.org/drawingml/2006/main">
            <a:ext uri="{FF2B5EF4-FFF2-40B4-BE49-F238E27FC236}">
              <a16:creationId xmlns:a16="http://schemas.microsoft.com/office/drawing/2014/main" xmlns="" xmlns:p="http://schemas.openxmlformats.org/presentationml/2006/main" xmlns:r="http://schemas.openxmlformats.org/officeDocument/2006/relationships" xmlns:lc="http://schemas.openxmlformats.org/drawingml/2006/lockedCanvas" id="{F4B77B32-05F3-8395-DBE0-562BBA5F49CF}"/>
            </a:ext>
          </a:extLst>
        </cdr:cNvPr>
        <cdr:cNvSpPr/>
      </cdr:nvSpPr>
      <cdr:spPr>
        <a:xfrm xmlns:a="http://schemas.openxmlformats.org/drawingml/2006/main">
          <a:off x="10355462" y="4087616"/>
          <a:ext cx="764391" cy="330648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19</a:t>
          </a:r>
          <a:endParaRPr lang="x-none" sz="160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0.90792</cdr:x>
      <cdr:y>0.07421</cdr:y>
    </cdr:from>
    <cdr:to>
      <cdr:x>0.98054</cdr:x>
      <cdr:y>0.12553</cdr:y>
    </cdr:to>
    <cdr:sp macro="" textlink="">
      <cdr:nvSpPr>
        <cdr:cNvPr id="3" name="4 Rectángulo">
          <a:extLst xmlns:a="http://schemas.openxmlformats.org/drawingml/2006/main">
            <a:ext uri="{FF2B5EF4-FFF2-40B4-BE49-F238E27FC236}">
              <a16:creationId xmlns:lc="http://schemas.openxmlformats.org/drawingml/2006/lockedCanvas" xmlns:a16="http://schemas.microsoft.com/office/drawing/2014/main" xmlns="" xmlns:p="http://schemas.openxmlformats.org/presentationml/2006/main" xmlns:r="http://schemas.openxmlformats.org/officeDocument/2006/relationships" id="{F4B77B32-05F3-8395-DBE0-562BBA5F49CF}"/>
            </a:ext>
          </a:extLst>
        </cdr:cNvPr>
        <cdr:cNvSpPr/>
      </cdr:nvSpPr>
      <cdr:spPr>
        <a:xfrm xmlns:a="http://schemas.openxmlformats.org/drawingml/2006/main">
          <a:off x="9556732" y="478112"/>
          <a:ext cx="764433" cy="330622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44</a:t>
          </a:r>
          <a:endParaRPr lang="x-none" sz="105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0.90862</cdr:x>
      <cdr:y>0.21829</cdr:y>
    </cdr:from>
    <cdr:to>
      <cdr:x>0.98124</cdr:x>
      <cdr:y>0.26961</cdr:y>
    </cdr:to>
    <cdr:sp macro="" textlink="">
      <cdr:nvSpPr>
        <cdr:cNvPr id="4" name="4 Rectángulo">
          <a:extLst xmlns:a="http://schemas.openxmlformats.org/drawingml/2006/main">
            <a:ext uri="{FF2B5EF4-FFF2-40B4-BE49-F238E27FC236}">
              <a16:creationId xmlns:lc="http://schemas.openxmlformats.org/drawingml/2006/lockedCanvas" xmlns:a16="http://schemas.microsoft.com/office/drawing/2014/main" xmlns="" xmlns:p="http://schemas.openxmlformats.org/presentationml/2006/main" xmlns:r="http://schemas.openxmlformats.org/officeDocument/2006/relationships" id="{F4B77B32-05F3-8395-DBE0-562BBA5F49CF}"/>
            </a:ext>
          </a:extLst>
        </cdr:cNvPr>
        <cdr:cNvSpPr/>
      </cdr:nvSpPr>
      <cdr:spPr>
        <a:xfrm xmlns:a="http://schemas.openxmlformats.org/drawingml/2006/main">
          <a:off x="9564131" y="1406320"/>
          <a:ext cx="764433" cy="330622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23</a:t>
          </a:r>
          <a:endParaRPr lang="x-none" sz="105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0.90566</cdr:x>
      <cdr:y>0.40191</cdr:y>
    </cdr:from>
    <cdr:to>
      <cdr:x>0.97828</cdr:x>
      <cdr:y>0.45323</cdr:y>
    </cdr:to>
    <cdr:sp macro="" textlink="">
      <cdr:nvSpPr>
        <cdr:cNvPr id="5" name="4 Rectángulo">
          <a:extLst xmlns:a="http://schemas.openxmlformats.org/drawingml/2006/main">
            <a:ext uri="{FF2B5EF4-FFF2-40B4-BE49-F238E27FC236}">
              <a16:creationId xmlns:lc="http://schemas.openxmlformats.org/drawingml/2006/lockedCanvas" xmlns:a16="http://schemas.microsoft.com/office/drawing/2014/main" xmlns="" xmlns:p="http://schemas.openxmlformats.org/presentationml/2006/main" xmlns:r="http://schemas.openxmlformats.org/officeDocument/2006/relationships" id="{F4B77B32-05F3-8395-DBE0-562BBA5F49CF}"/>
            </a:ext>
          </a:extLst>
        </cdr:cNvPr>
        <cdr:cNvSpPr/>
      </cdr:nvSpPr>
      <cdr:spPr>
        <a:xfrm xmlns:a="http://schemas.openxmlformats.org/drawingml/2006/main">
          <a:off x="9532959" y="2589255"/>
          <a:ext cx="764433" cy="330622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22</a:t>
          </a:r>
          <a:endParaRPr lang="x-none" sz="105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0.90456</cdr:x>
      <cdr:y>0.58591</cdr:y>
    </cdr:from>
    <cdr:to>
      <cdr:x>0.97719</cdr:x>
      <cdr:y>0.63723</cdr:y>
    </cdr:to>
    <cdr:sp macro="" textlink="">
      <cdr:nvSpPr>
        <cdr:cNvPr id="6" name="4 Rectángulo">
          <a:extLst xmlns:a="http://schemas.openxmlformats.org/drawingml/2006/main">
            <a:ext uri="{FF2B5EF4-FFF2-40B4-BE49-F238E27FC236}">
              <a16:creationId xmlns:lc="http://schemas.openxmlformats.org/drawingml/2006/lockedCanvas" xmlns:r="http://schemas.openxmlformats.org/officeDocument/2006/relationships" xmlns:p="http://schemas.openxmlformats.org/presentationml/2006/main" xmlns="" xmlns:a16="http://schemas.microsoft.com/office/drawing/2014/main" id="{F4B77B32-05F3-8395-DBE0-562BBA5F49CF}"/>
            </a:ext>
          </a:extLst>
        </cdr:cNvPr>
        <cdr:cNvSpPr/>
      </cdr:nvSpPr>
      <cdr:spPr>
        <a:xfrm xmlns:a="http://schemas.openxmlformats.org/drawingml/2006/main">
          <a:off x="9521414" y="3774633"/>
          <a:ext cx="764433" cy="330622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23</a:t>
          </a:r>
          <a:endParaRPr lang="x-none" sz="105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0.90654</cdr:x>
      <cdr:y>0.77306</cdr:y>
    </cdr:from>
    <cdr:to>
      <cdr:x>0.97916</cdr:x>
      <cdr:y>0.82438</cdr:y>
    </cdr:to>
    <cdr:sp macro="" textlink="">
      <cdr:nvSpPr>
        <cdr:cNvPr id="7" name="4 Rectángulo">
          <a:extLst xmlns:a="http://schemas.openxmlformats.org/drawingml/2006/main">
            <a:ext uri="{FF2B5EF4-FFF2-40B4-BE49-F238E27FC236}">
              <a16:creationId xmlns:lc="http://schemas.openxmlformats.org/drawingml/2006/lockedCanvas" xmlns:r="http://schemas.openxmlformats.org/officeDocument/2006/relationships" xmlns:p="http://schemas.openxmlformats.org/presentationml/2006/main" xmlns="" xmlns:a16="http://schemas.microsoft.com/office/drawing/2014/main" id="{F4B77B32-05F3-8395-DBE0-562BBA5F49CF}"/>
            </a:ext>
          </a:extLst>
        </cdr:cNvPr>
        <cdr:cNvSpPr/>
      </cdr:nvSpPr>
      <cdr:spPr>
        <a:xfrm xmlns:a="http://schemas.openxmlformats.org/drawingml/2006/main">
          <a:off x="9542195" y="4980308"/>
          <a:ext cx="764433" cy="330622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57</a:t>
          </a:r>
          <a:endParaRPr lang="x-none" sz="105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0.90418</cdr:x>
      <cdr:y>0.11973</cdr:y>
    </cdr:from>
    <cdr:to>
      <cdr:x>0.97345</cdr:x>
      <cdr:y>0.17339</cdr:y>
    </cdr:to>
    <cdr:sp macro="" textlink="">
      <cdr:nvSpPr>
        <cdr:cNvPr id="2" name="4 Rectángulo">
          <a:extLst xmlns:a="http://schemas.openxmlformats.org/drawingml/2006/main">
            <a:ext uri="{FF2B5EF4-FFF2-40B4-BE49-F238E27FC236}">
              <a16:creationId xmlns:lc="http://schemas.openxmlformats.org/drawingml/2006/lockedCanvas" xmlns:a16="http://schemas.microsoft.com/office/drawing/2014/main" xmlns="" xmlns:p="http://schemas.openxmlformats.org/presentationml/2006/main" xmlns:r="http://schemas.openxmlformats.org/officeDocument/2006/relationships" id="{F4B77B32-05F3-8395-DBE0-562BBA5F49CF}"/>
            </a:ext>
          </a:extLst>
        </cdr:cNvPr>
        <cdr:cNvSpPr/>
      </cdr:nvSpPr>
      <cdr:spPr>
        <a:xfrm xmlns:a="http://schemas.openxmlformats.org/drawingml/2006/main">
          <a:off x="9880320" y="680344"/>
          <a:ext cx="756941" cy="304907"/>
        </a:xfrm>
        <a:prstGeom xmlns:a="http://schemas.openxmlformats.org/drawingml/2006/main" prst="rect">
          <a:avLst/>
        </a:prstGeom>
        <a:ln xmlns:a="http://schemas.openxmlformats.org/drawingml/2006/main" w="9525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419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419" sz="2000" dirty="0" smtClean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rPr>
            <a:t>83</a:t>
          </a:r>
          <a:endParaRPr lang="x-none" sz="1050" dirty="0">
            <a:solidFill>
              <a:srgbClr val="3FC2C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0.67232</cdr:x>
      <cdr:y>0.93965</cdr:y>
    </cdr:from>
    <cdr:to>
      <cdr:x>0.98776</cdr:x>
      <cdr:y>1</cdr:y>
    </cdr:to>
    <cdr:sp macro="" textlink="">
      <cdr:nvSpPr>
        <cdr:cNvPr id="3" name="29 Rectángulo"/>
        <cdr:cNvSpPr/>
      </cdr:nvSpPr>
      <cdr:spPr>
        <a:xfrm xmlns:a="http://schemas.openxmlformats.org/drawingml/2006/main" rot="5400000">
          <a:off x="8898711" y="3787254"/>
          <a:ext cx="342899" cy="344696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75000"/>
            <a:alpha val="34000"/>
          </a:schemeClr>
        </a:solidFill>
        <a:ln xmlns:a="http://schemas.openxmlformats.org/drawingml/2006/main">
          <a:solidFill>
            <a:schemeClr val="bg2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E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0.48445</cdr:y>
    </cdr:from>
    <cdr:to>
      <cdr:x>0.03126</cdr:x>
      <cdr:y>0.9379</cdr:y>
    </cdr:to>
    <cdr:sp macro="" textlink="">
      <cdr:nvSpPr>
        <cdr:cNvPr id="2" name="29 Rectángulo"/>
        <cdr:cNvSpPr/>
      </cdr:nvSpPr>
      <cdr:spPr>
        <a:xfrm xmlns:a="http://schemas.openxmlformats.org/drawingml/2006/main">
          <a:off x="0" y="2797790"/>
          <a:ext cx="342895" cy="261871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34000"/>
          </a:srgbClr>
        </a:solidFill>
        <a:ln xmlns:a="http://schemas.openxmlformats.org/drawingml/2006/main">
          <a:solidFill>
            <a:schemeClr val="bg2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ES" sz="1100" dirty="0"/>
        </a:p>
      </cdr:txBody>
    </cdr:sp>
  </cdr:relSizeAnchor>
  <cdr:relSizeAnchor xmlns:cdr="http://schemas.openxmlformats.org/drawingml/2006/chartDrawing">
    <cdr:from>
      <cdr:x>0</cdr:x>
      <cdr:y>0.48542</cdr:y>
    </cdr:from>
    <cdr:to>
      <cdr:x>0.97587</cdr:x>
      <cdr:y>0.48542</cdr:y>
    </cdr:to>
    <cdr:cxnSp macro="">
      <cdr:nvCxnSpPr>
        <cdr:cNvPr id="3" name="1 Conector recto"/>
        <cdr:cNvCxnSpPr/>
      </cdr:nvCxnSpPr>
      <cdr:spPr>
        <a:xfrm xmlns:a="http://schemas.openxmlformats.org/drawingml/2006/main" flipV="1">
          <a:off x="0" y="2803358"/>
          <a:ext cx="10704825" cy="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97DE-6239-40EF-B982-567EF22ABBD7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57D6D-DB28-4601-B15E-BB02A1438EE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330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7D6D-DB28-4601-B15E-BB02A1438EE3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433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390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47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930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69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91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39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15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684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32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820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282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E4B4-C8A0-4FEB-873C-D063FB3604A2}" type="datetimeFigureOut">
              <a:rPr lang="es-419" smtClean="0"/>
              <a:t>3/10/2024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3F46-63B5-4964-9D42-ABE6E03C6A6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1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120624"/>
              </p:ext>
            </p:extLst>
          </p:nvPr>
        </p:nvGraphicFramePr>
        <p:xfrm>
          <a:off x="842211" y="1094874"/>
          <a:ext cx="10587789" cy="541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99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061866"/>
              </p:ext>
            </p:extLst>
          </p:nvPr>
        </p:nvGraphicFramePr>
        <p:xfrm>
          <a:off x="1011748" y="866274"/>
          <a:ext cx="10045274" cy="584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73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578782"/>
              </p:ext>
            </p:extLst>
          </p:nvPr>
        </p:nvGraphicFramePr>
        <p:xfrm>
          <a:off x="890882" y="1118937"/>
          <a:ext cx="10551149" cy="538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40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236583"/>
              </p:ext>
            </p:extLst>
          </p:nvPr>
        </p:nvGraphicFramePr>
        <p:xfrm>
          <a:off x="883228" y="1049482"/>
          <a:ext cx="10349345" cy="5590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1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386021"/>
              </p:ext>
            </p:extLst>
          </p:nvPr>
        </p:nvGraphicFramePr>
        <p:xfrm>
          <a:off x="216568" y="1022684"/>
          <a:ext cx="11514221" cy="5558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29 Rectángulo"/>
          <p:cNvSpPr/>
          <p:nvPr/>
        </p:nvSpPr>
        <p:spPr>
          <a:xfrm>
            <a:off x="861827" y="2021305"/>
            <a:ext cx="365394" cy="1022684"/>
          </a:xfrm>
          <a:prstGeom prst="rect">
            <a:avLst/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8" name="29 Rectángulo"/>
          <p:cNvSpPr/>
          <p:nvPr/>
        </p:nvSpPr>
        <p:spPr>
          <a:xfrm>
            <a:off x="861827" y="4692315"/>
            <a:ext cx="365394" cy="1603709"/>
          </a:xfrm>
          <a:prstGeom prst="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9" name="29 Rectángulo"/>
          <p:cNvSpPr/>
          <p:nvPr/>
        </p:nvSpPr>
        <p:spPr>
          <a:xfrm>
            <a:off x="861827" y="3043989"/>
            <a:ext cx="365394" cy="1648326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</p:spTree>
    <p:extLst>
      <p:ext uri="{BB962C8B-B14F-4D97-AF65-F5344CB8AC3E}">
        <p14:creationId xmlns:p14="http://schemas.microsoft.com/office/powerpoint/2010/main" val="38667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154119"/>
              </p:ext>
            </p:extLst>
          </p:nvPr>
        </p:nvGraphicFramePr>
        <p:xfrm>
          <a:off x="627566" y="1216912"/>
          <a:ext cx="10486593" cy="5484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4 Rectángulo">
            <a:extLst>
              <a:ext uri="{FF2B5EF4-FFF2-40B4-BE49-F238E27FC236}">
                <a16:creationId xmlns:lc="http://schemas.openxmlformats.org/drawingml/2006/lockedCanvas" xmlns:c="http://schemas.openxmlformats.org/drawingml/2006/chart" xmlns:cdr="http://schemas.openxmlformats.org/drawingml/2006/chartDrawing" xmlns="" xmlns:a16="http://schemas.microsoft.com/office/drawing/2014/main" id="{F4B77B32-05F3-8395-DBE0-562BBA5F49CF}"/>
              </a:ext>
            </a:extLst>
          </p:cNvPr>
          <p:cNvSpPr/>
          <p:nvPr/>
        </p:nvSpPr>
        <p:spPr>
          <a:xfrm>
            <a:off x="9437193" y="1293941"/>
            <a:ext cx="1152360" cy="496412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sz="1800" dirty="0" smtClean="0">
                <a:solidFill>
                  <a:srgbClr val="3FC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73</a:t>
            </a:r>
            <a:endParaRPr lang="x-none" sz="1000" dirty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392880" y="6400468"/>
            <a:ext cx="955963" cy="3011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75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493929"/>
              </p:ext>
            </p:extLst>
          </p:nvPr>
        </p:nvGraphicFramePr>
        <p:xfrm>
          <a:off x="914401" y="806116"/>
          <a:ext cx="10178716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1 Conector recto"/>
          <p:cNvCxnSpPr/>
          <p:nvPr/>
        </p:nvCxnSpPr>
        <p:spPr>
          <a:xfrm flipH="1">
            <a:off x="1091046" y="2005446"/>
            <a:ext cx="10002071" cy="54724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 Conector recto"/>
          <p:cNvCxnSpPr/>
          <p:nvPr/>
        </p:nvCxnSpPr>
        <p:spPr>
          <a:xfrm flipH="1">
            <a:off x="1091046" y="3104147"/>
            <a:ext cx="10002071" cy="24926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1 Conector recto"/>
          <p:cNvCxnSpPr/>
          <p:nvPr/>
        </p:nvCxnSpPr>
        <p:spPr>
          <a:xfrm flipH="1" flipV="1">
            <a:off x="1215737" y="4247159"/>
            <a:ext cx="9877380" cy="36083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 Conector recto"/>
          <p:cNvCxnSpPr/>
          <p:nvPr/>
        </p:nvCxnSpPr>
        <p:spPr>
          <a:xfrm flipH="1" flipV="1">
            <a:off x="1215736" y="5304881"/>
            <a:ext cx="9877381" cy="3714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86090"/>
              </p:ext>
            </p:extLst>
          </p:nvPr>
        </p:nvGraphicFramePr>
        <p:xfrm>
          <a:off x="623454" y="1046747"/>
          <a:ext cx="11323904" cy="536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4 Rectángulo">
            <a:extLst>
              <a:ext uri="{FF2B5EF4-FFF2-40B4-BE49-F238E27FC236}">
                <a16:creationId xmlns:lc="http://schemas.openxmlformats.org/drawingml/2006/lockedCanvas" xmlns:c="http://schemas.openxmlformats.org/drawingml/2006/chart" xmlns:cdr="http://schemas.openxmlformats.org/drawingml/2006/chartDrawing" xmlns="" xmlns:a16="http://schemas.microsoft.com/office/drawing/2014/main" id="{F4B77B32-05F3-8395-DBE0-562BBA5F49CF}"/>
              </a:ext>
            </a:extLst>
          </p:cNvPr>
          <p:cNvSpPr/>
          <p:nvPr/>
        </p:nvSpPr>
        <p:spPr>
          <a:xfrm>
            <a:off x="9855075" y="1205346"/>
            <a:ext cx="764433" cy="330622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sz="2000" dirty="0" smtClean="0">
                <a:solidFill>
                  <a:srgbClr val="3FC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endParaRPr lang="x-none" sz="1050" dirty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029374"/>
              </p:ext>
            </p:extLst>
          </p:nvPr>
        </p:nvGraphicFramePr>
        <p:xfrm>
          <a:off x="586813" y="1039090"/>
          <a:ext cx="10927408" cy="568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1 Conector recto"/>
          <p:cNvCxnSpPr/>
          <p:nvPr/>
        </p:nvCxnSpPr>
        <p:spPr>
          <a:xfrm>
            <a:off x="7900372" y="1298864"/>
            <a:ext cx="31173" cy="5559136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4 Rectángulo">
            <a:extLst>
              <a:ext uri="{FF2B5EF4-FFF2-40B4-BE49-F238E27FC236}">
                <a16:creationId xmlns:lc="http://schemas.openxmlformats.org/drawingml/2006/lockedCanvas" xmlns:c="http://schemas.openxmlformats.org/drawingml/2006/chart" xmlns:cdr="http://schemas.openxmlformats.org/drawingml/2006/chartDrawing" xmlns="" xmlns:a16="http://schemas.microsoft.com/office/drawing/2014/main" id="{F4B77B32-05F3-8395-DBE0-562BBA5F49CF}"/>
              </a:ext>
            </a:extLst>
          </p:cNvPr>
          <p:cNvSpPr/>
          <p:nvPr/>
        </p:nvSpPr>
        <p:spPr>
          <a:xfrm>
            <a:off x="6959293" y="1693719"/>
            <a:ext cx="764433" cy="330622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sz="2000" dirty="0" smtClean="0">
                <a:solidFill>
                  <a:srgbClr val="3FC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234</a:t>
            </a:r>
            <a:endParaRPr lang="x-none" sz="1050" dirty="0">
              <a:solidFill>
                <a:srgbClr val="3FC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9 Rectángulo"/>
          <p:cNvSpPr/>
          <p:nvPr/>
        </p:nvSpPr>
        <p:spPr>
          <a:xfrm rot="5400000">
            <a:off x="4275436" y="3065169"/>
            <a:ext cx="342901" cy="696931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316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9 Rectángulo"/>
          <p:cNvSpPr/>
          <p:nvPr/>
        </p:nvSpPr>
        <p:spPr>
          <a:xfrm rot="5400000">
            <a:off x="7654950" y="2407544"/>
            <a:ext cx="4110710" cy="2504208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 dirty="0"/>
          </a:p>
        </p:txBody>
      </p:sp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8235"/>
              </p:ext>
            </p:extLst>
          </p:nvPr>
        </p:nvGraphicFramePr>
        <p:xfrm>
          <a:off x="436418" y="914400"/>
          <a:ext cx="11274137" cy="5663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59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709922"/>
              </p:ext>
            </p:extLst>
          </p:nvPr>
        </p:nvGraphicFramePr>
        <p:xfrm>
          <a:off x="665017" y="974560"/>
          <a:ext cx="10969518" cy="5775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9 Rectángulo"/>
          <p:cNvSpPr/>
          <p:nvPr/>
        </p:nvSpPr>
        <p:spPr>
          <a:xfrm>
            <a:off x="665015" y="1412884"/>
            <a:ext cx="342899" cy="2365036"/>
          </a:xfrm>
          <a:prstGeom prst="rect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 dirty="0"/>
          </a:p>
        </p:txBody>
      </p:sp>
      <p:sp>
        <p:nvSpPr>
          <p:cNvPr id="4" name="29 Rectángulo"/>
          <p:cNvSpPr/>
          <p:nvPr/>
        </p:nvSpPr>
        <p:spPr>
          <a:xfrm rot="5400000">
            <a:off x="334554" y="2086247"/>
            <a:ext cx="2365035" cy="1018310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 dirty="0"/>
          </a:p>
        </p:txBody>
      </p:sp>
      <p:sp>
        <p:nvSpPr>
          <p:cNvPr id="5" name="29 Rectángulo"/>
          <p:cNvSpPr/>
          <p:nvPr/>
        </p:nvSpPr>
        <p:spPr>
          <a:xfrm rot="5400000">
            <a:off x="211646" y="4574190"/>
            <a:ext cx="2610850" cy="1018312"/>
          </a:xfrm>
          <a:prstGeom prst="rect">
            <a:avLst/>
          </a:prstGeom>
          <a:solidFill>
            <a:schemeClr val="accent6">
              <a:lumMod val="75000"/>
              <a:alpha val="3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0355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</TotalTime>
  <Words>128</Words>
  <Application>Microsoft Office PowerPoint</Application>
  <PresentationFormat>Panorámica</PresentationFormat>
  <Paragraphs>46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Gabriel Horacio Corona Rivas</cp:lastModifiedBy>
  <cp:revision>28</cp:revision>
  <dcterms:created xsi:type="dcterms:W3CDTF">2024-04-08T14:25:28Z</dcterms:created>
  <dcterms:modified xsi:type="dcterms:W3CDTF">2024-10-03T14:46:02Z</dcterms:modified>
</cp:coreProperties>
</file>