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315" r:id="rId4"/>
    <p:sldId id="307" r:id="rId5"/>
    <p:sldId id="311" r:id="rId6"/>
    <p:sldId id="310" r:id="rId7"/>
    <p:sldId id="313" r:id="rId8"/>
    <p:sldId id="259" r:id="rId9"/>
    <p:sldId id="261" r:id="rId10"/>
    <p:sldId id="317" r:id="rId11"/>
    <p:sldId id="284" r:id="rId12"/>
  </p:sldIdLst>
  <p:sldSz cx="9144000" cy="5143500" type="screen16x9"/>
  <p:notesSz cx="6858000" cy="9144000"/>
  <p:embeddedFontLst>
    <p:embeddedFont>
      <p:font typeface="Fjalla One" panose="020B0604020202020204" charset="0"/>
      <p:regular r:id="rId14"/>
    </p:embeddedFont>
    <p:embeddedFont>
      <p:font typeface="Barlow Semi Condensed" panose="020B0604020202020204" charset="0"/>
      <p:regular r:id="rId15"/>
      <p:bold r:id="rId16"/>
      <p:italic r:id="rId17"/>
      <p:boldItalic r:id="rId18"/>
    </p:embeddedFont>
    <p:embeddedFont>
      <p:font typeface="Barlow Semi Condensed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8800A-E26F-4811-80FF-95F897CF8E4A}">
  <a:tblStyle styleId="{1338800A-E26F-4811-80FF-95F897CF8E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4" autoAdjust="0"/>
    <p:restoredTop sz="93923" autoAdjust="0"/>
  </p:normalViewPr>
  <p:slideViewPr>
    <p:cSldViewPr snapToGrid="0">
      <p:cViewPr varScale="1">
        <p:scale>
          <a:sx n="91" d="100"/>
          <a:sy n="91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50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64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05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75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6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5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5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0FFCCC2-CC2F-4964-9B85-14A82AE6E8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6931" y="1586406"/>
            <a:ext cx="3804384" cy="2794208"/>
          </a:xfrm>
          <a:prstGeom prst="rect">
            <a:avLst/>
          </a:prstGeom>
        </p:spPr>
      </p:pic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425319" y="1581757"/>
            <a:ext cx="3804385" cy="1158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PRÁCTICA 01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875366" y="2604539"/>
            <a:ext cx="3264300" cy="585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300" dirty="0">
                <a:solidFill>
                  <a:schemeClr val="accent1"/>
                </a:solidFill>
              </a:rPr>
              <a:t>INTEGRANTES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DCD36F5-04E4-4078-82E4-3CD63C0DE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24" y="425302"/>
            <a:ext cx="2305409" cy="608519"/>
          </a:xfrm>
          <a:prstGeom prst="rect">
            <a:avLst/>
          </a:prstGeom>
        </p:spPr>
      </p:pic>
      <p:pic>
        <p:nvPicPr>
          <p:cNvPr id="218" name="Imagen 217">
            <a:extLst>
              <a:ext uri="{FF2B5EF4-FFF2-40B4-BE49-F238E27FC236}">
                <a16:creationId xmlns:a16="http://schemas.microsoft.com/office/drawing/2014/main" id="{9A9AC15B-0EA2-4D65-A460-1C0AD9A8B1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4334" y="1419200"/>
            <a:ext cx="3008240" cy="2642484"/>
          </a:xfrm>
          <a:prstGeom prst="rect">
            <a:avLst/>
          </a:prstGeom>
        </p:spPr>
      </p:pic>
      <p:sp>
        <p:nvSpPr>
          <p:cNvPr id="219" name="Google Shape;1885;p35">
            <a:extLst>
              <a:ext uri="{FF2B5EF4-FFF2-40B4-BE49-F238E27FC236}">
                <a16:creationId xmlns:a16="http://schemas.microsoft.com/office/drawing/2014/main" id="{B2769AED-345D-48BB-AF37-38E30AFE8551}"/>
              </a:ext>
            </a:extLst>
          </p:cNvPr>
          <p:cNvSpPr txBox="1">
            <a:spLocks/>
          </p:cNvSpPr>
          <p:nvPr/>
        </p:nvSpPr>
        <p:spPr>
          <a:xfrm>
            <a:off x="3851891" y="3109025"/>
            <a:ext cx="4377813" cy="585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dirty="0">
                <a:solidFill>
                  <a:schemeClr val="bg1">
                    <a:lumMod val="65000"/>
                  </a:schemeClr>
                </a:solidFill>
              </a:rPr>
              <a:t>Argüelles Beteta, Diego Alejandro</a:t>
            </a:r>
          </a:p>
          <a:p>
            <a:pPr>
              <a:buClr>
                <a:schemeClr val="dk1"/>
              </a:buClr>
              <a:buSzPts val="1100"/>
            </a:pPr>
            <a:r>
              <a:rPr lang="es-PE" sz="1800" dirty="0">
                <a:solidFill>
                  <a:schemeClr val="bg1">
                    <a:lumMod val="65000"/>
                  </a:schemeClr>
                </a:solidFill>
              </a:rPr>
              <a:t>Desposorio Chávez, Mercedes Atenea</a:t>
            </a:r>
          </a:p>
          <a:p>
            <a:pPr>
              <a:buClr>
                <a:schemeClr val="dk1"/>
              </a:buClr>
              <a:buSzPts val="1100"/>
            </a:pPr>
            <a:r>
              <a:rPr lang="es-PE" sz="1800" dirty="0" err="1">
                <a:solidFill>
                  <a:schemeClr val="bg1">
                    <a:lumMod val="65000"/>
                  </a:schemeClr>
                </a:solidFill>
              </a:rPr>
              <a:t>Suares</a:t>
            </a:r>
            <a:r>
              <a:rPr lang="es-PE" sz="1800" dirty="0">
                <a:solidFill>
                  <a:schemeClr val="bg1">
                    <a:lumMod val="65000"/>
                  </a:schemeClr>
                </a:solidFill>
              </a:rPr>
              <a:t> Medina, </a:t>
            </a:r>
            <a:r>
              <a:rPr lang="es-PE" sz="1800" dirty="0" err="1">
                <a:solidFill>
                  <a:schemeClr val="bg1">
                    <a:lumMod val="65000"/>
                  </a:schemeClr>
                </a:solidFill>
              </a:rPr>
              <a:t>Nathaly</a:t>
            </a:r>
            <a:r>
              <a:rPr lang="es-PE" sz="1800" dirty="0">
                <a:solidFill>
                  <a:schemeClr val="bg1">
                    <a:lumMod val="65000"/>
                  </a:schemeClr>
                </a:solidFill>
              </a:rPr>
              <a:t> Johana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s-PE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es-PE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78466" y="3640070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543936" y="3640082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209406" y="3640070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RECOMENDACIONES</a:t>
            </a:r>
            <a:endParaRPr sz="4400"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1668631" y="2643640"/>
            <a:ext cx="6114401" cy="827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Capacitar a todo el personal en lenguaje SQL  ayudará a poder consultar la base de datos de una manera más fluida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648377" y="1368054"/>
            <a:ext cx="6100635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 poder implementar SQL en un negocio es preponderante tener conocimiento de ello y el lenguaje que se usa. Por ello se debe contar con personal capacitado que tenga conocimiento del uso de esta herramienta.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1668631" y="3667070"/>
            <a:ext cx="608038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Cuando se empiece a digitar los datos , revisar con cuidado para evitar errores de alguna coma o de repente de alguna palabra mal escrita así cuando se haga la ejecución no nos salga algún mensaje de error.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A206752-0E8C-4A13-8458-3F0E19BFE41C}"/>
              </a:ext>
            </a:extLst>
          </p:cNvPr>
          <p:cNvSpPr/>
          <p:nvPr/>
        </p:nvSpPr>
        <p:spPr>
          <a:xfrm>
            <a:off x="1719072" y="3551274"/>
            <a:ext cx="5893840" cy="163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3" name="Google Shape;15095;p81">
            <a:extLst>
              <a:ext uri="{FF2B5EF4-FFF2-40B4-BE49-F238E27FC236}">
                <a16:creationId xmlns:a16="http://schemas.microsoft.com/office/drawing/2014/main" id="{88127487-FCE6-4376-9CC4-5EA490D96007}"/>
              </a:ext>
            </a:extLst>
          </p:cNvPr>
          <p:cNvGrpSpPr/>
          <p:nvPr/>
        </p:nvGrpSpPr>
        <p:grpSpPr>
          <a:xfrm>
            <a:off x="1041119" y="1628757"/>
            <a:ext cx="426462" cy="420796"/>
            <a:chOff x="-6713450" y="2397900"/>
            <a:chExt cx="295375" cy="291450"/>
          </a:xfrm>
          <a:solidFill>
            <a:schemeClr val="accent2">
              <a:lumMod val="75000"/>
            </a:schemeClr>
          </a:solidFill>
        </p:grpSpPr>
        <p:sp>
          <p:nvSpPr>
            <p:cNvPr id="44" name="Google Shape;15096;p81">
              <a:extLst>
                <a:ext uri="{FF2B5EF4-FFF2-40B4-BE49-F238E27FC236}">
                  <a16:creationId xmlns:a16="http://schemas.microsoft.com/office/drawing/2014/main" id="{08C50346-5251-4898-8BDE-7568AD3D127A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097;p81">
              <a:extLst>
                <a:ext uri="{FF2B5EF4-FFF2-40B4-BE49-F238E27FC236}">
                  <a16:creationId xmlns:a16="http://schemas.microsoft.com/office/drawing/2014/main" id="{C3F5C53A-413E-4802-B87F-44FDEBEE655F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5095;p81">
            <a:extLst>
              <a:ext uri="{FF2B5EF4-FFF2-40B4-BE49-F238E27FC236}">
                <a16:creationId xmlns:a16="http://schemas.microsoft.com/office/drawing/2014/main" id="{9E331BB0-9BDD-4395-99B8-01389A914F57}"/>
              </a:ext>
            </a:extLst>
          </p:cNvPr>
          <p:cNvGrpSpPr/>
          <p:nvPr/>
        </p:nvGrpSpPr>
        <p:grpSpPr>
          <a:xfrm>
            <a:off x="1028071" y="2779382"/>
            <a:ext cx="426462" cy="420796"/>
            <a:chOff x="-6713450" y="2397900"/>
            <a:chExt cx="295375" cy="291450"/>
          </a:xfrm>
          <a:solidFill>
            <a:schemeClr val="accent2">
              <a:lumMod val="75000"/>
            </a:schemeClr>
          </a:solidFill>
        </p:grpSpPr>
        <p:sp>
          <p:nvSpPr>
            <p:cNvPr id="71" name="Google Shape;15096;p81">
              <a:extLst>
                <a:ext uri="{FF2B5EF4-FFF2-40B4-BE49-F238E27FC236}">
                  <a16:creationId xmlns:a16="http://schemas.microsoft.com/office/drawing/2014/main" id="{2ED63D3C-2046-4EF6-AA5E-8C15B5564C33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97;p81">
              <a:extLst>
                <a:ext uri="{FF2B5EF4-FFF2-40B4-BE49-F238E27FC236}">
                  <a16:creationId xmlns:a16="http://schemas.microsoft.com/office/drawing/2014/main" id="{98082CE6-EDF8-429F-8BE6-67013C38AAE5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5095;p81">
            <a:extLst>
              <a:ext uri="{FF2B5EF4-FFF2-40B4-BE49-F238E27FC236}">
                <a16:creationId xmlns:a16="http://schemas.microsoft.com/office/drawing/2014/main" id="{2D7762EB-6475-491B-AC10-1065BA688396}"/>
              </a:ext>
            </a:extLst>
          </p:cNvPr>
          <p:cNvGrpSpPr/>
          <p:nvPr/>
        </p:nvGrpSpPr>
        <p:grpSpPr>
          <a:xfrm>
            <a:off x="1041119" y="3930007"/>
            <a:ext cx="426462" cy="420796"/>
            <a:chOff x="-6713450" y="2397900"/>
            <a:chExt cx="295375" cy="291450"/>
          </a:xfrm>
          <a:solidFill>
            <a:schemeClr val="accent2">
              <a:lumMod val="75000"/>
            </a:schemeClr>
          </a:solidFill>
        </p:grpSpPr>
        <p:sp>
          <p:nvSpPr>
            <p:cNvPr id="74" name="Google Shape;15096;p81">
              <a:extLst>
                <a:ext uri="{FF2B5EF4-FFF2-40B4-BE49-F238E27FC236}">
                  <a16:creationId xmlns:a16="http://schemas.microsoft.com/office/drawing/2014/main" id="{3C080D55-BB3F-4B9F-990E-9236CCBEBE8E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097;p81">
              <a:extLst>
                <a:ext uri="{FF2B5EF4-FFF2-40B4-BE49-F238E27FC236}">
                  <a16:creationId xmlns:a16="http://schemas.microsoft.com/office/drawing/2014/main" id="{3F70B8AB-5FD1-412C-A9C5-4289B860C85C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194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172603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</a:t>
            </a:r>
            <a:endParaRPr sz="7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251E65A-2C2C-4808-8A90-22BC54A7386D}"/>
              </a:ext>
            </a:extLst>
          </p:cNvPr>
          <p:cNvSpPr/>
          <p:nvPr/>
        </p:nvSpPr>
        <p:spPr>
          <a:xfrm>
            <a:off x="2446020" y="3566160"/>
            <a:ext cx="4674870" cy="9486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831286" y="356873"/>
            <a:ext cx="550300" cy="633589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952116" y="455515"/>
            <a:ext cx="3360598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CONTENIDO</a:t>
            </a:r>
            <a:endParaRPr sz="4800"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90865" y="413083"/>
            <a:ext cx="2615100" cy="461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/>
              <a:t>OBJETIVO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75355" y="4675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1800" dirty="0"/>
          </a:p>
        </p:txBody>
      </p:sp>
      <p:grpSp>
        <p:nvGrpSpPr>
          <p:cNvPr id="271" name="Google Shape;2106;p37">
            <a:extLst>
              <a:ext uri="{FF2B5EF4-FFF2-40B4-BE49-F238E27FC236}">
                <a16:creationId xmlns:a16="http://schemas.microsoft.com/office/drawing/2014/main" id="{D014F954-BFCD-4103-A578-1F8CC0CE202F}"/>
              </a:ext>
            </a:extLst>
          </p:cNvPr>
          <p:cNvGrpSpPr/>
          <p:nvPr/>
        </p:nvGrpSpPr>
        <p:grpSpPr>
          <a:xfrm>
            <a:off x="831286" y="1107749"/>
            <a:ext cx="550300" cy="633589"/>
            <a:chOff x="731647" y="573573"/>
            <a:chExt cx="635100" cy="734640"/>
          </a:xfrm>
        </p:grpSpPr>
        <p:grpSp>
          <p:nvGrpSpPr>
            <p:cNvPr id="272" name="Google Shape;2107;p37">
              <a:extLst>
                <a:ext uri="{FF2B5EF4-FFF2-40B4-BE49-F238E27FC236}">
                  <a16:creationId xmlns:a16="http://schemas.microsoft.com/office/drawing/2014/main" id="{9747C2F6-2328-4295-8D2D-2C991BA039A0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77" name="Google Shape;2108;p37">
                <a:extLst>
                  <a:ext uri="{FF2B5EF4-FFF2-40B4-BE49-F238E27FC236}">
                    <a16:creationId xmlns:a16="http://schemas.microsoft.com/office/drawing/2014/main" id="{F2B6B9CE-8FE1-4964-8A43-272BAF4887CE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109;p37">
                <a:extLst>
                  <a:ext uri="{FF2B5EF4-FFF2-40B4-BE49-F238E27FC236}">
                    <a16:creationId xmlns:a16="http://schemas.microsoft.com/office/drawing/2014/main" id="{E23197F4-4FE0-4DF0-AC48-9C144464370C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3" name="Google Shape;2110;p37">
              <a:extLst>
                <a:ext uri="{FF2B5EF4-FFF2-40B4-BE49-F238E27FC236}">
                  <a16:creationId xmlns:a16="http://schemas.microsoft.com/office/drawing/2014/main" id="{35960568-0BBA-42C7-A387-5FAA2EBFFDE4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74" name="Google Shape;2111;p37">
                <a:extLst>
                  <a:ext uri="{FF2B5EF4-FFF2-40B4-BE49-F238E27FC236}">
                    <a16:creationId xmlns:a16="http://schemas.microsoft.com/office/drawing/2014/main" id="{3F6322D8-8DC6-4917-8272-6192DFF80A5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5" name="Google Shape;2112;p37">
                <a:extLst>
                  <a:ext uri="{FF2B5EF4-FFF2-40B4-BE49-F238E27FC236}">
                    <a16:creationId xmlns:a16="http://schemas.microsoft.com/office/drawing/2014/main" id="{30F0E2BD-10AE-4383-82AF-08CBC404150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6" name="Google Shape;2113;p37">
                <a:extLst>
                  <a:ext uri="{FF2B5EF4-FFF2-40B4-BE49-F238E27FC236}">
                    <a16:creationId xmlns:a16="http://schemas.microsoft.com/office/drawing/2014/main" id="{A97A8365-DBAF-4EB7-B56E-4EB48DC7F10F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9" name="Google Shape;2139;p37">
            <a:extLst>
              <a:ext uri="{FF2B5EF4-FFF2-40B4-BE49-F238E27FC236}">
                <a16:creationId xmlns:a16="http://schemas.microsoft.com/office/drawing/2014/main" id="{11BE54E1-8729-4A11-B7FF-A197FD4A96DA}"/>
              </a:ext>
            </a:extLst>
          </p:cNvPr>
          <p:cNvSpPr txBox="1">
            <a:spLocks/>
          </p:cNvSpPr>
          <p:nvPr/>
        </p:nvSpPr>
        <p:spPr>
          <a:xfrm>
            <a:off x="1490865" y="1089900"/>
            <a:ext cx="2615100" cy="4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PE" dirty="0"/>
              <a:t>DATOS DE LA EMPRESA: TECNOHOME S.A.C </a:t>
            </a:r>
          </a:p>
        </p:txBody>
      </p:sp>
      <p:sp>
        <p:nvSpPr>
          <p:cNvPr id="280" name="Google Shape;2147;p37">
            <a:extLst>
              <a:ext uri="{FF2B5EF4-FFF2-40B4-BE49-F238E27FC236}">
                <a16:creationId xmlns:a16="http://schemas.microsoft.com/office/drawing/2014/main" id="{D5992A27-5326-41DB-AD53-117968514023}"/>
              </a:ext>
            </a:extLst>
          </p:cNvPr>
          <p:cNvSpPr txBox="1">
            <a:spLocks/>
          </p:cNvSpPr>
          <p:nvPr/>
        </p:nvSpPr>
        <p:spPr>
          <a:xfrm>
            <a:off x="875355" y="12184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02</a:t>
            </a:r>
          </a:p>
        </p:txBody>
      </p:sp>
      <p:grpSp>
        <p:nvGrpSpPr>
          <p:cNvPr id="281" name="Google Shape;2106;p37">
            <a:extLst>
              <a:ext uri="{FF2B5EF4-FFF2-40B4-BE49-F238E27FC236}">
                <a16:creationId xmlns:a16="http://schemas.microsoft.com/office/drawing/2014/main" id="{90C16C59-222C-4CB3-AA73-45DE9C442E0E}"/>
              </a:ext>
            </a:extLst>
          </p:cNvPr>
          <p:cNvGrpSpPr/>
          <p:nvPr/>
        </p:nvGrpSpPr>
        <p:grpSpPr>
          <a:xfrm>
            <a:off x="831286" y="1869881"/>
            <a:ext cx="550300" cy="633589"/>
            <a:chOff x="731647" y="573573"/>
            <a:chExt cx="635100" cy="734640"/>
          </a:xfrm>
        </p:grpSpPr>
        <p:grpSp>
          <p:nvGrpSpPr>
            <p:cNvPr id="282" name="Google Shape;2107;p37">
              <a:extLst>
                <a:ext uri="{FF2B5EF4-FFF2-40B4-BE49-F238E27FC236}">
                  <a16:creationId xmlns:a16="http://schemas.microsoft.com/office/drawing/2014/main" id="{069EEA43-018F-4278-956C-35F2F9B2E749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87" name="Google Shape;2108;p37">
                <a:extLst>
                  <a:ext uri="{FF2B5EF4-FFF2-40B4-BE49-F238E27FC236}">
                    <a16:creationId xmlns:a16="http://schemas.microsoft.com/office/drawing/2014/main" id="{41C91F86-BF00-4042-8EE0-45C806917F95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109;p37">
                <a:extLst>
                  <a:ext uri="{FF2B5EF4-FFF2-40B4-BE49-F238E27FC236}">
                    <a16:creationId xmlns:a16="http://schemas.microsoft.com/office/drawing/2014/main" id="{3B9EDFB4-4154-4FB5-A502-682E689B5C3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110;p37">
              <a:extLst>
                <a:ext uri="{FF2B5EF4-FFF2-40B4-BE49-F238E27FC236}">
                  <a16:creationId xmlns:a16="http://schemas.microsoft.com/office/drawing/2014/main" id="{618E80F6-CF87-426B-8878-DF5554815AC9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84" name="Google Shape;2111;p37">
                <a:extLst>
                  <a:ext uri="{FF2B5EF4-FFF2-40B4-BE49-F238E27FC236}">
                    <a16:creationId xmlns:a16="http://schemas.microsoft.com/office/drawing/2014/main" id="{90DC323B-9DA9-48AE-88BD-877A1FBC44E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85" name="Google Shape;2112;p37">
                <a:extLst>
                  <a:ext uri="{FF2B5EF4-FFF2-40B4-BE49-F238E27FC236}">
                    <a16:creationId xmlns:a16="http://schemas.microsoft.com/office/drawing/2014/main" id="{FEE3F0C7-35B1-4DBD-A96A-2120A37EC5D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86" name="Google Shape;2113;p37">
                <a:extLst>
                  <a:ext uri="{FF2B5EF4-FFF2-40B4-BE49-F238E27FC236}">
                    <a16:creationId xmlns:a16="http://schemas.microsoft.com/office/drawing/2014/main" id="{EDB26E1E-9C64-400D-926B-BBE4595D5E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89" name="Google Shape;2139;p37">
            <a:extLst>
              <a:ext uri="{FF2B5EF4-FFF2-40B4-BE49-F238E27FC236}">
                <a16:creationId xmlns:a16="http://schemas.microsoft.com/office/drawing/2014/main" id="{A11B4F4A-E3DA-4A52-BAC5-0E98D6DD043D}"/>
              </a:ext>
            </a:extLst>
          </p:cNvPr>
          <p:cNvSpPr txBox="1">
            <a:spLocks/>
          </p:cNvSpPr>
          <p:nvPr/>
        </p:nvSpPr>
        <p:spPr>
          <a:xfrm>
            <a:off x="1490865" y="1926091"/>
            <a:ext cx="2615100" cy="4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PE" dirty="0"/>
              <a:t>PRESENTACIÓN DEL PROCESO</a:t>
            </a:r>
          </a:p>
        </p:txBody>
      </p:sp>
      <p:sp>
        <p:nvSpPr>
          <p:cNvPr id="290" name="Google Shape;2147;p37">
            <a:extLst>
              <a:ext uri="{FF2B5EF4-FFF2-40B4-BE49-F238E27FC236}">
                <a16:creationId xmlns:a16="http://schemas.microsoft.com/office/drawing/2014/main" id="{26973FF0-1CAB-46C2-8001-959391AD20E1}"/>
              </a:ext>
            </a:extLst>
          </p:cNvPr>
          <p:cNvSpPr txBox="1">
            <a:spLocks/>
          </p:cNvSpPr>
          <p:nvPr/>
        </p:nvSpPr>
        <p:spPr>
          <a:xfrm>
            <a:off x="875355" y="19805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03</a:t>
            </a:r>
          </a:p>
        </p:txBody>
      </p:sp>
      <p:grpSp>
        <p:nvGrpSpPr>
          <p:cNvPr id="291" name="Google Shape;2106;p37">
            <a:extLst>
              <a:ext uri="{FF2B5EF4-FFF2-40B4-BE49-F238E27FC236}">
                <a16:creationId xmlns:a16="http://schemas.microsoft.com/office/drawing/2014/main" id="{2F71D61B-BD47-4B41-9CB9-CEE87D8C55EF}"/>
              </a:ext>
            </a:extLst>
          </p:cNvPr>
          <p:cNvGrpSpPr/>
          <p:nvPr/>
        </p:nvGrpSpPr>
        <p:grpSpPr>
          <a:xfrm>
            <a:off x="831286" y="2619559"/>
            <a:ext cx="550300" cy="633589"/>
            <a:chOff x="731647" y="573573"/>
            <a:chExt cx="635100" cy="734640"/>
          </a:xfrm>
        </p:grpSpPr>
        <p:grpSp>
          <p:nvGrpSpPr>
            <p:cNvPr id="292" name="Google Shape;2107;p37">
              <a:extLst>
                <a:ext uri="{FF2B5EF4-FFF2-40B4-BE49-F238E27FC236}">
                  <a16:creationId xmlns:a16="http://schemas.microsoft.com/office/drawing/2014/main" id="{3A924C8D-EF64-4AF3-B577-4FEA6F1A884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97" name="Google Shape;2108;p37">
                <a:extLst>
                  <a:ext uri="{FF2B5EF4-FFF2-40B4-BE49-F238E27FC236}">
                    <a16:creationId xmlns:a16="http://schemas.microsoft.com/office/drawing/2014/main" id="{186C5EB8-8FAA-47DA-AC83-EDE1D24C123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109;p37">
                <a:extLst>
                  <a:ext uri="{FF2B5EF4-FFF2-40B4-BE49-F238E27FC236}">
                    <a16:creationId xmlns:a16="http://schemas.microsoft.com/office/drawing/2014/main" id="{047283CD-FEA8-4D5D-8506-4EFC307077A6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110;p37">
              <a:extLst>
                <a:ext uri="{FF2B5EF4-FFF2-40B4-BE49-F238E27FC236}">
                  <a16:creationId xmlns:a16="http://schemas.microsoft.com/office/drawing/2014/main" id="{02D19DA9-04F6-4BFA-A756-D280B6B9E99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111;p37">
                <a:extLst>
                  <a:ext uri="{FF2B5EF4-FFF2-40B4-BE49-F238E27FC236}">
                    <a16:creationId xmlns:a16="http://schemas.microsoft.com/office/drawing/2014/main" id="{08406A27-B930-4FE1-8E9E-85CC52E7816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5" name="Google Shape;2112;p37">
                <a:extLst>
                  <a:ext uri="{FF2B5EF4-FFF2-40B4-BE49-F238E27FC236}">
                    <a16:creationId xmlns:a16="http://schemas.microsoft.com/office/drawing/2014/main" id="{CA7EA76F-78D9-45AE-B41B-4AF0C955B47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6" name="Google Shape;2113;p37">
                <a:extLst>
                  <a:ext uri="{FF2B5EF4-FFF2-40B4-BE49-F238E27FC236}">
                    <a16:creationId xmlns:a16="http://schemas.microsoft.com/office/drawing/2014/main" id="{820FF1F8-A872-4E97-A728-4C6FD6D6483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99" name="Google Shape;2139;p37">
            <a:extLst>
              <a:ext uri="{FF2B5EF4-FFF2-40B4-BE49-F238E27FC236}">
                <a16:creationId xmlns:a16="http://schemas.microsoft.com/office/drawing/2014/main" id="{E27B61E2-DB24-44AF-8F72-85441F14DDD0}"/>
              </a:ext>
            </a:extLst>
          </p:cNvPr>
          <p:cNvSpPr txBox="1">
            <a:spLocks/>
          </p:cNvSpPr>
          <p:nvPr/>
        </p:nvSpPr>
        <p:spPr>
          <a:xfrm>
            <a:off x="1490865" y="2675769"/>
            <a:ext cx="2615100" cy="4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PE" dirty="0"/>
              <a:t>DISEÑO DE BASE DE DATOS</a:t>
            </a:r>
          </a:p>
        </p:txBody>
      </p:sp>
      <p:sp>
        <p:nvSpPr>
          <p:cNvPr id="300" name="Google Shape;2147;p37">
            <a:extLst>
              <a:ext uri="{FF2B5EF4-FFF2-40B4-BE49-F238E27FC236}">
                <a16:creationId xmlns:a16="http://schemas.microsoft.com/office/drawing/2014/main" id="{5AF814A6-C089-4937-9CF9-E5394821361E}"/>
              </a:ext>
            </a:extLst>
          </p:cNvPr>
          <p:cNvSpPr txBox="1">
            <a:spLocks/>
          </p:cNvSpPr>
          <p:nvPr/>
        </p:nvSpPr>
        <p:spPr>
          <a:xfrm>
            <a:off x="875355" y="273026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04</a:t>
            </a:r>
          </a:p>
        </p:txBody>
      </p:sp>
      <p:grpSp>
        <p:nvGrpSpPr>
          <p:cNvPr id="307" name="Google Shape;2106;p37">
            <a:extLst>
              <a:ext uri="{FF2B5EF4-FFF2-40B4-BE49-F238E27FC236}">
                <a16:creationId xmlns:a16="http://schemas.microsoft.com/office/drawing/2014/main" id="{253C4BAD-972B-449D-A046-A6BE1DC8300E}"/>
              </a:ext>
            </a:extLst>
          </p:cNvPr>
          <p:cNvGrpSpPr/>
          <p:nvPr/>
        </p:nvGrpSpPr>
        <p:grpSpPr>
          <a:xfrm>
            <a:off x="831286" y="3366335"/>
            <a:ext cx="550300" cy="633589"/>
            <a:chOff x="731647" y="573573"/>
            <a:chExt cx="635100" cy="734640"/>
          </a:xfrm>
        </p:grpSpPr>
        <p:grpSp>
          <p:nvGrpSpPr>
            <p:cNvPr id="308" name="Google Shape;2107;p37">
              <a:extLst>
                <a:ext uri="{FF2B5EF4-FFF2-40B4-BE49-F238E27FC236}">
                  <a16:creationId xmlns:a16="http://schemas.microsoft.com/office/drawing/2014/main" id="{B518C52E-1EC9-4CAD-9733-70875301AA30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13" name="Google Shape;2108;p37">
                <a:extLst>
                  <a:ext uri="{FF2B5EF4-FFF2-40B4-BE49-F238E27FC236}">
                    <a16:creationId xmlns:a16="http://schemas.microsoft.com/office/drawing/2014/main" id="{B0ECE99A-302F-452C-BF75-13262690A9C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109;p37">
                <a:extLst>
                  <a:ext uri="{FF2B5EF4-FFF2-40B4-BE49-F238E27FC236}">
                    <a16:creationId xmlns:a16="http://schemas.microsoft.com/office/drawing/2014/main" id="{3CAC8B1B-32AC-4218-B7EE-952B1E5AD09A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2110;p37">
              <a:extLst>
                <a:ext uri="{FF2B5EF4-FFF2-40B4-BE49-F238E27FC236}">
                  <a16:creationId xmlns:a16="http://schemas.microsoft.com/office/drawing/2014/main" id="{C05046D8-AD8A-4A2C-8338-4F9EE36F236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10" name="Google Shape;2111;p37">
                <a:extLst>
                  <a:ext uri="{FF2B5EF4-FFF2-40B4-BE49-F238E27FC236}">
                    <a16:creationId xmlns:a16="http://schemas.microsoft.com/office/drawing/2014/main" id="{D9DEB954-24F0-458E-8F1A-DBBF3F26DE7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11" name="Google Shape;2112;p37">
                <a:extLst>
                  <a:ext uri="{FF2B5EF4-FFF2-40B4-BE49-F238E27FC236}">
                    <a16:creationId xmlns:a16="http://schemas.microsoft.com/office/drawing/2014/main" id="{26176386-FA70-40D9-8A99-CE4758AF307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12" name="Google Shape;2113;p37">
                <a:extLst>
                  <a:ext uri="{FF2B5EF4-FFF2-40B4-BE49-F238E27FC236}">
                    <a16:creationId xmlns:a16="http://schemas.microsoft.com/office/drawing/2014/main" id="{EA9D81A6-4ED0-42CB-96B2-C2BFE5434A4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15" name="Google Shape;2139;p37">
            <a:extLst>
              <a:ext uri="{FF2B5EF4-FFF2-40B4-BE49-F238E27FC236}">
                <a16:creationId xmlns:a16="http://schemas.microsoft.com/office/drawing/2014/main" id="{3EF69ADC-6C48-4824-A867-F7EAAA259E85}"/>
              </a:ext>
            </a:extLst>
          </p:cNvPr>
          <p:cNvSpPr txBox="1">
            <a:spLocks/>
          </p:cNvSpPr>
          <p:nvPr/>
        </p:nvSpPr>
        <p:spPr>
          <a:xfrm>
            <a:off x="1490865" y="3366335"/>
            <a:ext cx="2615100" cy="4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PE" dirty="0"/>
              <a:t>IMPLEMENTACIÓN DE LA BASE DE DATOS</a:t>
            </a:r>
          </a:p>
        </p:txBody>
      </p:sp>
      <p:sp>
        <p:nvSpPr>
          <p:cNvPr id="316" name="Google Shape;2147;p37">
            <a:extLst>
              <a:ext uri="{FF2B5EF4-FFF2-40B4-BE49-F238E27FC236}">
                <a16:creationId xmlns:a16="http://schemas.microsoft.com/office/drawing/2014/main" id="{3EACCCD2-4CE4-493F-B3BB-7B05A0A95DC3}"/>
              </a:ext>
            </a:extLst>
          </p:cNvPr>
          <p:cNvSpPr txBox="1">
            <a:spLocks/>
          </p:cNvSpPr>
          <p:nvPr/>
        </p:nvSpPr>
        <p:spPr>
          <a:xfrm>
            <a:off x="875355" y="347703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05</a:t>
            </a:r>
          </a:p>
        </p:txBody>
      </p:sp>
      <p:grpSp>
        <p:nvGrpSpPr>
          <p:cNvPr id="317" name="Google Shape;2106;p37">
            <a:extLst>
              <a:ext uri="{FF2B5EF4-FFF2-40B4-BE49-F238E27FC236}">
                <a16:creationId xmlns:a16="http://schemas.microsoft.com/office/drawing/2014/main" id="{3A4432AB-58D1-43FE-98E8-199C36160BED}"/>
              </a:ext>
            </a:extLst>
          </p:cNvPr>
          <p:cNvGrpSpPr/>
          <p:nvPr/>
        </p:nvGrpSpPr>
        <p:grpSpPr>
          <a:xfrm>
            <a:off x="831286" y="4084707"/>
            <a:ext cx="550300" cy="633589"/>
            <a:chOff x="731647" y="573573"/>
            <a:chExt cx="635100" cy="734640"/>
          </a:xfrm>
        </p:grpSpPr>
        <p:grpSp>
          <p:nvGrpSpPr>
            <p:cNvPr id="318" name="Google Shape;2107;p37">
              <a:extLst>
                <a:ext uri="{FF2B5EF4-FFF2-40B4-BE49-F238E27FC236}">
                  <a16:creationId xmlns:a16="http://schemas.microsoft.com/office/drawing/2014/main" id="{FF8D1059-CB5F-495D-B8CC-BD7B920AD2EA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23" name="Google Shape;2108;p37">
                <a:extLst>
                  <a:ext uri="{FF2B5EF4-FFF2-40B4-BE49-F238E27FC236}">
                    <a16:creationId xmlns:a16="http://schemas.microsoft.com/office/drawing/2014/main" id="{A3F43EC7-E1DB-4427-96B2-134963FD1D73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109;p37">
                <a:extLst>
                  <a:ext uri="{FF2B5EF4-FFF2-40B4-BE49-F238E27FC236}">
                    <a16:creationId xmlns:a16="http://schemas.microsoft.com/office/drawing/2014/main" id="{7CBEE211-930D-4A60-902C-0A54EB239604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2110;p37">
              <a:extLst>
                <a:ext uri="{FF2B5EF4-FFF2-40B4-BE49-F238E27FC236}">
                  <a16:creationId xmlns:a16="http://schemas.microsoft.com/office/drawing/2014/main" id="{5DEBBC25-4517-41A8-9892-295284F2792C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20" name="Google Shape;2111;p37">
                <a:extLst>
                  <a:ext uri="{FF2B5EF4-FFF2-40B4-BE49-F238E27FC236}">
                    <a16:creationId xmlns:a16="http://schemas.microsoft.com/office/drawing/2014/main" id="{CBB3C2ED-C549-400D-8E64-9EE10AA9A42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1" name="Google Shape;2112;p37">
                <a:extLst>
                  <a:ext uri="{FF2B5EF4-FFF2-40B4-BE49-F238E27FC236}">
                    <a16:creationId xmlns:a16="http://schemas.microsoft.com/office/drawing/2014/main" id="{4813A0AA-08BC-4022-8B3E-D4A4D490942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2" name="Google Shape;2113;p37">
                <a:extLst>
                  <a:ext uri="{FF2B5EF4-FFF2-40B4-BE49-F238E27FC236}">
                    <a16:creationId xmlns:a16="http://schemas.microsoft.com/office/drawing/2014/main" id="{8D74605E-3BBB-4F7F-91E1-4B5BE103651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25" name="Google Shape;2139;p37">
            <a:extLst>
              <a:ext uri="{FF2B5EF4-FFF2-40B4-BE49-F238E27FC236}">
                <a16:creationId xmlns:a16="http://schemas.microsoft.com/office/drawing/2014/main" id="{18DD3E2D-0661-4750-A1CA-EBF41D42FD95}"/>
              </a:ext>
            </a:extLst>
          </p:cNvPr>
          <p:cNvSpPr txBox="1">
            <a:spLocks/>
          </p:cNvSpPr>
          <p:nvPr/>
        </p:nvSpPr>
        <p:spPr>
          <a:xfrm>
            <a:off x="1490865" y="4097982"/>
            <a:ext cx="2615100" cy="4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PE" dirty="0"/>
              <a:t>CONCLUSIONES Y RECOMENDACIONES</a:t>
            </a:r>
          </a:p>
        </p:txBody>
      </p:sp>
      <p:sp>
        <p:nvSpPr>
          <p:cNvPr id="326" name="Google Shape;2147;p37">
            <a:extLst>
              <a:ext uri="{FF2B5EF4-FFF2-40B4-BE49-F238E27FC236}">
                <a16:creationId xmlns:a16="http://schemas.microsoft.com/office/drawing/2014/main" id="{FC853AD6-C7A3-4A0D-AA3F-75DC07FB98D7}"/>
              </a:ext>
            </a:extLst>
          </p:cNvPr>
          <p:cNvSpPr txBox="1">
            <a:spLocks/>
          </p:cNvSpPr>
          <p:nvPr/>
        </p:nvSpPr>
        <p:spPr>
          <a:xfrm>
            <a:off x="875355" y="419541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06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E6BBE86-8FDB-472C-BFAC-084B45C53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"/>
          <a:stretch/>
        </p:blipFill>
        <p:spPr>
          <a:xfrm>
            <a:off x="-2778" y="3292827"/>
            <a:ext cx="503512" cy="181304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59F91CA-8CC6-4A4F-B8B3-0C783F0AC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52116" y="1625311"/>
            <a:ext cx="3547929" cy="2977895"/>
          </a:xfrm>
          <a:prstGeom prst="rect">
            <a:avLst/>
          </a:prstGeom>
        </p:spPr>
      </p:pic>
      <p:pic>
        <p:nvPicPr>
          <p:cNvPr id="583" name="Imagen 582">
            <a:extLst>
              <a:ext uri="{FF2B5EF4-FFF2-40B4-BE49-F238E27FC236}">
                <a16:creationId xmlns:a16="http://schemas.microsoft.com/office/drawing/2014/main" id="{3096DFCC-03B0-4B46-99DE-A0852EC5A2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2968" y="2283003"/>
            <a:ext cx="1375906" cy="11159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F50EBE9D-9253-4295-A6CF-7430E910D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7" b="98939" l="0" r="100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95" y="228426"/>
            <a:ext cx="7065825" cy="4457874"/>
          </a:xfrm>
          <a:prstGeom prst="rect">
            <a:avLst/>
          </a:prstGeom>
        </p:spPr>
      </p:pic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19750" y="938386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50" y="2405986"/>
            <a:ext cx="35907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MX" dirty="0"/>
              <a:t>El objetivo de esta práctica es el diseño e implementación de una base de datos del área de ventas de </a:t>
            </a:r>
            <a:r>
              <a:rPr lang="es-PE" dirty="0"/>
              <a:t>la empresa TECNOHOME S.A.C.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360736" y="2663210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Tiendas</a:t>
            </a:r>
            <a:endParaRPr dirty="0"/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385304" y="300530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Posee 35 tiendas a nivel nacional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60736" y="267174"/>
            <a:ext cx="443180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dirty="0"/>
              <a:t>TECNOHOME S.A.C</a:t>
            </a:r>
            <a:endParaRPr sz="4800" dirty="0"/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2427869" y="2663210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Trabajadores</a:t>
            </a:r>
            <a:endParaRPr dirty="0"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2427869" y="3007109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Cuenta con 255 trabajadores en sus tiendas y oficinas de atención al cliente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4495002" y="2663210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Productos</a:t>
            </a:r>
            <a:endParaRPr dirty="0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4507964" y="3007109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Comercializa </a:t>
            </a: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productos tecnológicos y domésticos de la gama alta, media y baja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6942928" y="2663210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Clasificación</a:t>
            </a:r>
            <a:endParaRPr dirty="0"/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6799006" y="3017644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Clasificada </a:t>
            </a: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 el CIIU con los códigos 52335: Venta al por menor de equipo de uso doméstico y 52593: Otros tipos de venta por menor.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" name="Google Shape;2979;p52">
            <a:extLst>
              <a:ext uri="{FF2B5EF4-FFF2-40B4-BE49-F238E27FC236}">
                <a16:creationId xmlns:a16="http://schemas.microsoft.com/office/drawing/2014/main" id="{C79172EF-3163-4903-BD99-FEA159BDBB5E}"/>
              </a:ext>
            </a:extLst>
          </p:cNvPr>
          <p:cNvSpPr txBox="1">
            <a:spLocks/>
          </p:cNvSpPr>
          <p:nvPr/>
        </p:nvSpPr>
        <p:spPr>
          <a:xfrm>
            <a:off x="542881" y="1187884"/>
            <a:ext cx="6133746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just"/>
            <a:r>
              <a:rPr lang="es-MX" dirty="0"/>
              <a:t>La empresa TECNOHOME S.A.C. es una empresa con más de 20 años en el mercado retail de productos tecnológicos</a:t>
            </a:r>
            <a:endParaRPr lang="en-US" dirty="0"/>
          </a:p>
        </p:txBody>
      </p:sp>
      <p:grpSp>
        <p:nvGrpSpPr>
          <p:cNvPr id="43" name="Google Shape;13934;p77">
            <a:extLst>
              <a:ext uri="{FF2B5EF4-FFF2-40B4-BE49-F238E27FC236}">
                <a16:creationId xmlns:a16="http://schemas.microsoft.com/office/drawing/2014/main" id="{4A03A89A-ABE3-4F7B-BA12-381E45E9963D}"/>
              </a:ext>
            </a:extLst>
          </p:cNvPr>
          <p:cNvGrpSpPr/>
          <p:nvPr/>
        </p:nvGrpSpPr>
        <p:grpSpPr>
          <a:xfrm>
            <a:off x="1009647" y="2121299"/>
            <a:ext cx="469419" cy="495233"/>
            <a:chOff x="-59100700" y="1911950"/>
            <a:chExt cx="315875" cy="319000"/>
          </a:xfrm>
          <a:solidFill>
            <a:schemeClr val="tx2">
              <a:lumMod val="50000"/>
            </a:schemeClr>
          </a:solidFill>
        </p:grpSpPr>
        <p:sp>
          <p:nvSpPr>
            <p:cNvPr id="44" name="Google Shape;13935;p77">
              <a:extLst>
                <a:ext uri="{FF2B5EF4-FFF2-40B4-BE49-F238E27FC236}">
                  <a16:creationId xmlns:a16="http://schemas.microsoft.com/office/drawing/2014/main" id="{B450B419-1829-426E-BC5C-289C64EAA86F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936;p77">
              <a:extLst>
                <a:ext uri="{FF2B5EF4-FFF2-40B4-BE49-F238E27FC236}">
                  <a16:creationId xmlns:a16="http://schemas.microsoft.com/office/drawing/2014/main" id="{112EE20B-1D9E-4B74-A4EB-CD474BCEEB49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937;p77">
              <a:extLst>
                <a:ext uri="{FF2B5EF4-FFF2-40B4-BE49-F238E27FC236}">
                  <a16:creationId xmlns:a16="http://schemas.microsoft.com/office/drawing/2014/main" id="{546C6FE3-576A-4F02-9E98-DE744EE2B935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38;p77">
              <a:extLst>
                <a:ext uri="{FF2B5EF4-FFF2-40B4-BE49-F238E27FC236}">
                  <a16:creationId xmlns:a16="http://schemas.microsoft.com/office/drawing/2014/main" id="{7EC42AEE-5E37-4AE3-AE2C-945132F98CE7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39;p77">
              <a:extLst>
                <a:ext uri="{FF2B5EF4-FFF2-40B4-BE49-F238E27FC236}">
                  <a16:creationId xmlns:a16="http://schemas.microsoft.com/office/drawing/2014/main" id="{FD2C0CF4-0699-415E-93F1-47450E3C052A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40;p77">
              <a:extLst>
                <a:ext uri="{FF2B5EF4-FFF2-40B4-BE49-F238E27FC236}">
                  <a16:creationId xmlns:a16="http://schemas.microsoft.com/office/drawing/2014/main" id="{E0860AC7-5680-4BF5-BEBB-702177670BFB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41;p77">
              <a:extLst>
                <a:ext uri="{FF2B5EF4-FFF2-40B4-BE49-F238E27FC236}">
                  <a16:creationId xmlns:a16="http://schemas.microsoft.com/office/drawing/2014/main" id="{49C24BA1-3E52-4EF0-AC86-95EA84759E7B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2;p77">
              <a:extLst>
                <a:ext uri="{FF2B5EF4-FFF2-40B4-BE49-F238E27FC236}">
                  <a16:creationId xmlns:a16="http://schemas.microsoft.com/office/drawing/2014/main" id="{9A634659-E0EB-405C-88D5-54F11873B462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43;p77">
              <a:extLst>
                <a:ext uri="{FF2B5EF4-FFF2-40B4-BE49-F238E27FC236}">
                  <a16:creationId xmlns:a16="http://schemas.microsoft.com/office/drawing/2014/main" id="{DD8E5AD0-9FC0-4D84-927D-73EECC86310B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44;p77">
              <a:extLst>
                <a:ext uri="{FF2B5EF4-FFF2-40B4-BE49-F238E27FC236}">
                  <a16:creationId xmlns:a16="http://schemas.microsoft.com/office/drawing/2014/main" id="{2A9CF2CC-156B-4B44-A7A7-A1FB11EBCA32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4069;p77">
            <a:extLst>
              <a:ext uri="{FF2B5EF4-FFF2-40B4-BE49-F238E27FC236}">
                <a16:creationId xmlns:a16="http://schemas.microsoft.com/office/drawing/2014/main" id="{A4621BF7-791B-4D67-9216-4A86FA16D811}"/>
              </a:ext>
            </a:extLst>
          </p:cNvPr>
          <p:cNvGrpSpPr/>
          <p:nvPr/>
        </p:nvGrpSpPr>
        <p:grpSpPr>
          <a:xfrm>
            <a:off x="3140335" y="2140315"/>
            <a:ext cx="469419" cy="457200"/>
            <a:chOff x="3599700" y="1954475"/>
            <a:chExt cx="296175" cy="295400"/>
          </a:xfrm>
          <a:solidFill>
            <a:schemeClr val="tx2">
              <a:lumMod val="50000"/>
            </a:schemeClr>
          </a:solidFill>
        </p:grpSpPr>
        <p:sp>
          <p:nvSpPr>
            <p:cNvPr id="56" name="Google Shape;14070;p77">
              <a:extLst>
                <a:ext uri="{FF2B5EF4-FFF2-40B4-BE49-F238E27FC236}">
                  <a16:creationId xmlns:a16="http://schemas.microsoft.com/office/drawing/2014/main" id="{BD8F4B23-42BB-4BBE-9666-530C3A656B8E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71;p77">
              <a:extLst>
                <a:ext uri="{FF2B5EF4-FFF2-40B4-BE49-F238E27FC236}">
                  <a16:creationId xmlns:a16="http://schemas.microsoft.com/office/drawing/2014/main" id="{2C38F47B-20BD-4BA1-889F-141E01C595B7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72;p77">
              <a:extLst>
                <a:ext uri="{FF2B5EF4-FFF2-40B4-BE49-F238E27FC236}">
                  <a16:creationId xmlns:a16="http://schemas.microsoft.com/office/drawing/2014/main" id="{98B51D57-BCC3-4305-8E12-01500EC29E98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4703;p79">
            <a:extLst>
              <a:ext uri="{FF2B5EF4-FFF2-40B4-BE49-F238E27FC236}">
                <a16:creationId xmlns:a16="http://schemas.microsoft.com/office/drawing/2014/main" id="{2379D3C7-812E-47D2-AEC8-E8E4DC0D2201}"/>
              </a:ext>
            </a:extLst>
          </p:cNvPr>
          <p:cNvGrpSpPr/>
          <p:nvPr/>
        </p:nvGrpSpPr>
        <p:grpSpPr>
          <a:xfrm>
            <a:off x="5234842" y="2116800"/>
            <a:ext cx="469419" cy="476216"/>
            <a:chOff x="-45664625" y="2352225"/>
            <a:chExt cx="300125" cy="263875"/>
          </a:xfrm>
          <a:solidFill>
            <a:schemeClr val="tx2">
              <a:lumMod val="50000"/>
            </a:schemeClr>
          </a:solidFill>
        </p:grpSpPr>
        <p:sp>
          <p:nvSpPr>
            <p:cNvPr id="61" name="Google Shape;14704;p79">
              <a:extLst>
                <a:ext uri="{FF2B5EF4-FFF2-40B4-BE49-F238E27FC236}">
                  <a16:creationId xmlns:a16="http://schemas.microsoft.com/office/drawing/2014/main" id="{57A79428-32F5-4702-815C-A6A0DDC642CA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705;p79">
              <a:extLst>
                <a:ext uri="{FF2B5EF4-FFF2-40B4-BE49-F238E27FC236}">
                  <a16:creationId xmlns:a16="http://schemas.microsoft.com/office/drawing/2014/main" id="{914820F6-F064-40D1-8685-8A6348D7B5CA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706;p79">
              <a:extLst>
                <a:ext uri="{FF2B5EF4-FFF2-40B4-BE49-F238E27FC236}">
                  <a16:creationId xmlns:a16="http://schemas.microsoft.com/office/drawing/2014/main" id="{9DC97022-0DE9-42F6-8197-424291E3D114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707;p79">
              <a:extLst>
                <a:ext uri="{FF2B5EF4-FFF2-40B4-BE49-F238E27FC236}">
                  <a16:creationId xmlns:a16="http://schemas.microsoft.com/office/drawing/2014/main" id="{FC2A57AA-80BA-4EFB-A860-696ADB6590BB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708;p79">
              <a:extLst>
                <a:ext uri="{FF2B5EF4-FFF2-40B4-BE49-F238E27FC236}">
                  <a16:creationId xmlns:a16="http://schemas.microsoft.com/office/drawing/2014/main" id="{D1314985-F1D7-4B74-A38E-3E93E9ED45BE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709;p79">
              <a:extLst>
                <a:ext uri="{FF2B5EF4-FFF2-40B4-BE49-F238E27FC236}">
                  <a16:creationId xmlns:a16="http://schemas.microsoft.com/office/drawing/2014/main" id="{32EFDA46-729F-4C58-8A68-4AFF30699D85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710;p79">
              <a:extLst>
                <a:ext uri="{FF2B5EF4-FFF2-40B4-BE49-F238E27FC236}">
                  <a16:creationId xmlns:a16="http://schemas.microsoft.com/office/drawing/2014/main" id="{31898C94-D829-416E-82ED-CB7A0F9820AD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4267;p78">
            <a:extLst>
              <a:ext uri="{FF2B5EF4-FFF2-40B4-BE49-F238E27FC236}">
                <a16:creationId xmlns:a16="http://schemas.microsoft.com/office/drawing/2014/main" id="{B83A1BCE-9ADE-48FD-8AD1-5DF272ECBB7C}"/>
              </a:ext>
            </a:extLst>
          </p:cNvPr>
          <p:cNvGrpSpPr/>
          <p:nvPr/>
        </p:nvGrpSpPr>
        <p:grpSpPr>
          <a:xfrm>
            <a:off x="7501501" y="2116800"/>
            <a:ext cx="509837" cy="476216"/>
            <a:chOff x="-31166825" y="1939525"/>
            <a:chExt cx="293800" cy="291425"/>
          </a:xfrm>
          <a:solidFill>
            <a:schemeClr val="tx2">
              <a:lumMod val="50000"/>
            </a:schemeClr>
          </a:solidFill>
        </p:grpSpPr>
        <p:sp>
          <p:nvSpPr>
            <p:cNvPr id="69" name="Google Shape;14268;p78">
              <a:extLst>
                <a:ext uri="{FF2B5EF4-FFF2-40B4-BE49-F238E27FC236}">
                  <a16:creationId xmlns:a16="http://schemas.microsoft.com/office/drawing/2014/main" id="{622104E7-6EBE-47CA-B242-B3A96A40F0E2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269;p78">
              <a:extLst>
                <a:ext uri="{FF2B5EF4-FFF2-40B4-BE49-F238E27FC236}">
                  <a16:creationId xmlns:a16="http://schemas.microsoft.com/office/drawing/2014/main" id="{5D202F6C-31C7-4375-AA29-ACC943949AB9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270;p78">
              <a:extLst>
                <a:ext uri="{FF2B5EF4-FFF2-40B4-BE49-F238E27FC236}">
                  <a16:creationId xmlns:a16="http://schemas.microsoft.com/office/drawing/2014/main" id="{AD3792E6-D812-4106-9D46-F150F782B377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271;p78">
              <a:extLst>
                <a:ext uri="{FF2B5EF4-FFF2-40B4-BE49-F238E27FC236}">
                  <a16:creationId xmlns:a16="http://schemas.microsoft.com/office/drawing/2014/main" id="{1A274A06-F8A6-4B8B-9D66-3D994573E395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272;p78">
              <a:extLst>
                <a:ext uri="{FF2B5EF4-FFF2-40B4-BE49-F238E27FC236}">
                  <a16:creationId xmlns:a16="http://schemas.microsoft.com/office/drawing/2014/main" id="{08DCF45A-68F5-4EF0-9C0F-B7C0DDB60084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273;p78">
              <a:extLst>
                <a:ext uri="{FF2B5EF4-FFF2-40B4-BE49-F238E27FC236}">
                  <a16:creationId xmlns:a16="http://schemas.microsoft.com/office/drawing/2014/main" id="{A5E8FC20-F8E0-4852-AAD8-3C0A942F6B36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274;p78">
              <a:extLst>
                <a:ext uri="{FF2B5EF4-FFF2-40B4-BE49-F238E27FC236}">
                  <a16:creationId xmlns:a16="http://schemas.microsoft.com/office/drawing/2014/main" id="{0311AC59-4D2F-41AD-8C17-41F86648673B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275;p78">
              <a:extLst>
                <a:ext uri="{FF2B5EF4-FFF2-40B4-BE49-F238E27FC236}">
                  <a16:creationId xmlns:a16="http://schemas.microsoft.com/office/drawing/2014/main" id="{4AE55776-9FE8-40A1-8D57-094C319E5E22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276;p78">
              <a:extLst>
                <a:ext uri="{FF2B5EF4-FFF2-40B4-BE49-F238E27FC236}">
                  <a16:creationId xmlns:a16="http://schemas.microsoft.com/office/drawing/2014/main" id="{85E9ECF5-D850-4F7A-A86E-73749C295C73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277;p78">
              <a:extLst>
                <a:ext uri="{FF2B5EF4-FFF2-40B4-BE49-F238E27FC236}">
                  <a16:creationId xmlns:a16="http://schemas.microsoft.com/office/drawing/2014/main" id="{F5457C95-6789-4C51-9638-A13532BA0920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278;p78">
              <a:extLst>
                <a:ext uri="{FF2B5EF4-FFF2-40B4-BE49-F238E27FC236}">
                  <a16:creationId xmlns:a16="http://schemas.microsoft.com/office/drawing/2014/main" id="{6B40755C-6AAD-4F6C-843A-C1D810A865CC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118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435578" y="260446"/>
            <a:ext cx="627284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PRESENTACIÓN DEL PROCESO</a:t>
            </a:r>
            <a:endParaRPr sz="4400"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1099513" y="1370262"/>
            <a:ext cx="7232956" cy="834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 todas las vitrinas de la tienda se encuentran únicamente productos de muestra, por lo que el cliente se debe dirigir a caja para consultar si el producto seleccionado se encuentra en stock.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99513" y="1088149"/>
            <a:ext cx="7232957" cy="45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 </a:t>
            </a: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cliente entra a una de las tiendas TECNOHOME en busca de un producto específico.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1099513" y="2132631"/>
            <a:ext cx="7232956" cy="708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 encargada de caja comprueba si el cliente realizará su primera compra o ha realizado compras con anterioridad. </a:t>
            </a:r>
            <a:r>
              <a:rPr lang="es-MX" dirty="0"/>
              <a:t>Si es un cliente nuevo, se registrará sus datos.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6" name="Google Shape;2201;p40">
            <a:extLst>
              <a:ext uri="{FF2B5EF4-FFF2-40B4-BE49-F238E27FC236}">
                <a16:creationId xmlns:a16="http://schemas.microsoft.com/office/drawing/2014/main" id="{C2274BD5-C56C-4046-8625-4003C6569C5E}"/>
              </a:ext>
            </a:extLst>
          </p:cNvPr>
          <p:cNvSpPr txBox="1">
            <a:spLocks/>
          </p:cNvSpPr>
          <p:nvPr/>
        </p:nvSpPr>
        <p:spPr>
          <a:xfrm>
            <a:off x="1099513" y="2668200"/>
            <a:ext cx="7232956" cy="7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Luego, el empleado comprueba si la tienda cuenta con stock del producto. Si existe inventario en tienda, el cliente paga el producto, recibe su boleta/factura y recoge su producto en el área de despachos. Si el producto está agotado, el empleado realizará un pedido con su sistema a uno de los almacenes centrales de la empresa y coordinará una fecha de recojo con el cliente.</a:t>
            </a:r>
            <a:endParaRPr lang="en-US" dirty="0"/>
          </a:p>
          <a:p>
            <a:pPr algn="l"/>
            <a:endParaRPr lang="es-MX" dirty="0"/>
          </a:p>
        </p:txBody>
      </p:sp>
      <p:sp>
        <p:nvSpPr>
          <p:cNvPr id="47" name="Google Shape;2201;p40">
            <a:extLst>
              <a:ext uri="{FF2B5EF4-FFF2-40B4-BE49-F238E27FC236}">
                <a16:creationId xmlns:a16="http://schemas.microsoft.com/office/drawing/2014/main" id="{4EF12DBD-B8AC-474A-840B-67F0A8B0E2C6}"/>
              </a:ext>
            </a:extLst>
          </p:cNvPr>
          <p:cNvSpPr txBox="1">
            <a:spLocks/>
          </p:cNvSpPr>
          <p:nvPr/>
        </p:nvSpPr>
        <p:spPr>
          <a:xfrm>
            <a:off x="1099513" y="3949367"/>
            <a:ext cx="7232956" cy="7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El encargado de almacén realizará un registro de documentos y generará el envío. En el día de entrega, el cliente llega al local, paga el precio, recibe su boleta/factura y recoge su producto en el área de despachos.</a:t>
            </a:r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46E65C8-87B3-4937-A23D-AB36583C9B3E}"/>
              </a:ext>
            </a:extLst>
          </p:cNvPr>
          <p:cNvSpPr/>
          <p:nvPr/>
        </p:nvSpPr>
        <p:spPr>
          <a:xfrm>
            <a:off x="940019" y="1244009"/>
            <a:ext cx="142583" cy="1262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E6D052-8632-4828-A1BB-E516BC5E7C1A}"/>
              </a:ext>
            </a:extLst>
          </p:cNvPr>
          <p:cNvSpPr/>
          <p:nvPr/>
        </p:nvSpPr>
        <p:spPr>
          <a:xfrm>
            <a:off x="940018" y="1539765"/>
            <a:ext cx="142583" cy="1262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14C6A16-76AD-44E7-8C68-DA6552A37257}"/>
              </a:ext>
            </a:extLst>
          </p:cNvPr>
          <p:cNvSpPr/>
          <p:nvPr/>
        </p:nvSpPr>
        <p:spPr>
          <a:xfrm>
            <a:off x="940018" y="2288893"/>
            <a:ext cx="142583" cy="1262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833F621-CDBE-4470-9492-CEDE66273670}"/>
              </a:ext>
            </a:extLst>
          </p:cNvPr>
          <p:cNvSpPr/>
          <p:nvPr/>
        </p:nvSpPr>
        <p:spPr>
          <a:xfrm>
            <a:off x="940018" y="2840807"/>
            <a:ext cx="142583" cy="1262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A0D16F7-C7BF-450E-9C71-E1316851C762}"/>
              </a:ext>
            </a:extLst>
          </p:cNvPr>
          <p:cNvSpPr/>
          <p:nvPr/>
        </p:nvSpPr>
        <p:spPr>
          <a:xfrm>
            <a:off x="940017" y="4099973"/>
            <a:ext cx="142583" cy="1262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18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6D"/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Imagen 282" descr="Diagrama, Esquemático&#10;&#10;Descripción generada automáticamente">
            <a:extLst>
              <a:ext uri="{FF2B5EF4-FFF2-40B4-BE49-F238E27FC236}">
                <a16:creationId xmlns:a16="http://schemas.microsoft.com/office/drawing/2014/main" id="{C54CFDD1-2ABB-4E52-9203-DE796CBBE5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9016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9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361571" y="252522"/>
            <a:ext cx="627284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DISEÑO DE LA BASE DE DATOS</a:t>
            </a:r>
            <a:endParaRPr sz="4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8F9D09-39B2-4CB1-8D4D-3B36B1266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776" y="1149520"/>
            <a:ext cx="7155831" cy="37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55C5079-BF01-4321-BAA9-7C0C421E1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7350" y="376266"/>
            <a:ext cx="5966460" cy="4390968"/>
          </a:xfrm>
          <a:prstGeom prst="rect">
            <a:avLst/>
          </a:prstGeom>
        </p:spPr>
      </p:pic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120222" y="2169450"/>
            <a:ext cx="490355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IMPLEMENTACIÓN DE LA BASE DE DATOS</a:t>
            </a:r>
            <a:endParaRPr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78466" y="3640070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543936" y="3640082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209406" y="3640070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CONCLUSIONES</a:t>
            </a:r>
            <a:endParaRPr sz="4400"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1668631" y="2574470"/>
            <a:ext cx="611440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 uso de programas como Excel se han vuelto obsoletos para administrar y manejar base de datos debido a la gran cantidad de información que las empresas usan en la actualidad.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648377" y="1299605"/>
            <a:ext cx="6100635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 uso de programas como SQL se ha vuelto una herramienta importante en las empresas, ya que es necesario para poder almacenar datos de forma estructurada y ordenada. Y así poder gestionar una base de datos, obteniendo resultados con inmediatez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1668631" y="3667070"/>
            <a:ext cx="608038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Entender el proceso interno y la implementación de base de datos nos muestra el impacto que tienen en diversas áreas de una empresa y hace que la transacción de los datos sea más efectiva.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5" name="Google Shape;15192;p81">
            <a:extLst>
              <a:ext uri="{FF2B5EF4-FFF2-40B4-BE49-F238E27FC236}">
                <a16:creationId xmlns:a16="http://schemas.microsoft.com/office/drawing/2014/main" id="{953197F9-99F8-4E8B-A7B3-8A6CCEB0B79E}"/>
              </a:ext>
            </a:extLst>
          </p:cNvPr>
          <p:cNvGrpSpPr/>
          <p:nvPr/>
        </p:nvGrpSpPr>
        <p:grpSpPr>
          <a:xfrm>
            <a:off x="992246" y="3930007"/>
            <a:ext cx="420796" cy="420796"/>
            <a:chOff x="-2419325" y="2408150"/>
            <a:chExt cx="291450" cy="291450"/>
          </a:xfrm>
          <a:solidFill>
            <a:schemeClr val="accent2">
              <a:lumMod val="75000"/>
            </a:schemeClr>
          </a:solidFill>
        </p:grpSpPr>
        <p:sp>
          <p:nvSpPr>
            <p:cNvPr id="46" name="Google Shape;15193;p81">
              <a:extLst>
                <a:ext uri="{FF2B5EF4-FFF2-40B4-BE49-F238E27FC236}">
                  <a16:creationId xmlns:a16="http://schemas.microsoft.com/office/drawing/2014/main" id="{0E738CC3-C496-412A-A818-B6B70CA9C719}"/>
                </a:ext>
              </a:extLst>
            </p:cNvPr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94;p81">
              <a:extLst>
                <a:ext uri="{FF2B5EF4-FFF2-40B4-BE49-F238E27FC236}">
                  <a16:creationId xmlns:a16="http://schemas.microsoft.com/office/drawing/2014/main" id="{79528EE1-2E8B-4E73-A9B5-B0B188C65460}"/>
                </a:ext>
              </a:extLst>
            </p:cNvPr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95;p81">
              <a:extLst>
                <a:ext uri="{FF2B5EF4-FFF2-40B4-BE49-F238E27FC236}">
                  <a16:creationId xmlns:a16="http://schemas.microsoft.com/office/drawing/2014/main" id="{CCBC750F-2189-44A3-8920-8A614B7D0368}"/>
                </a:ext>
              </a:extLst>
            </p:cNvPr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96;p81">
              <a:extLst>
                <a:ext uri="{FF2B5EF4-FFF2-40B4-BE49-F238E27FC236}">
                  <a16:creationId xmlns:a16="http://schemas.microsoft.com/office/drawing/2014/main" id="{B2039F6A-1BBC-454D-A810-03F5154F04AF}"/>
                </a:ext>
              </a:extLst>
            </p:cNvPr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97;p81">
              <a:extLst>
                <a:ext uri="{FF2B5EF4-FFF2-40B4-BE49-F238E27FC236}">
                  <a16:creationId xmlns:a16="http://schemas.microsoft.com/office/drawing/2014/main" id="{4E94A813-E0EF-406B-9B7D-42545C0FD71A}"/>
                </a:ext>
              </a:extLst>
            </p:cNvPr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98;p81">
              <a:extLst>
                <a:ext uri="{FF2B5EF4-FFF2-40B4-BE49-F238E27FC236}">
                  <a16:creationId xmlns:a16="http://schemas.microsoft.com/office/drawing/2014/main" id="{FA6AC9DF-371F-44F4-AB1A-4567252D2BCA}"/>
                </a:ext>
              </a:extLst>
            </p:cNvPr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99;p81">
              <a:extLst>
                <a:ext uri="{FF2B5EF4-FFF2-40B4-BE49-F238E27FC236}">
                  <a16:creationId xmlns:a16="http://schemas.microsoft.com/office/drawing/2014/main" id="{F2A60D85-93DC-4058-A925-4052F54047BA}"/>
                </a:ext>
              </a:extLst>
            </p:cNvPr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5192;p81">
            <a:extLst>
              <a:ext uri="{FF2B5EF4-FFF2-40B4-BE49-F238E27FC236}">
                <a16:creationId xmlns:a16="http://schemas.microsoft.com/office/drawing/2014/main" id="{5582D9B7-5D9C-47A6-BD56-37B5635D0D92}"/>
              </a:ext>
            </a:extLst>
          </p:cNvPr>
          <p:cNvGrpSpPr/>
          <p:nvPr/>
        </p:nvGrpSpPr>
        <p:grpSpPr>
          <a:xfrm>
            <a:off x="992246" y="2779382"/>
            <a:ext cx="420796" cy="420796"/>
            <a:chOff x="-2419325" y="2408150"/>
            <a:chExt cx="291450" cy="291450"/>
          </a:xfrm>
          <a:solidFill>
            <a:schemeClr val="accent2">
              <a:lumMod val="75000"/>
            </a:schemeClr>
          </a:solidFill>
        </p:grpSpPr>
        <p:sp>
          <p:nvSpPr>
            <p:cNvPr id="54" name="Google Shape;15193;p81">
              <a:extLst>
                <a:ext uri="{FF2B5EF4-FFF2-40B4-BE49-F238E27FC236}">
                  <a16:creationId xmlns:a16="http://schemas.microsoft.com/office/drawing/2014/main" id="{ECD3DA7F-33F3-498D-AFB8-0B7AD617CBDD}"/>
                </a:ext>
              </a:extLst>
            </p:cNvPr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94;p81">
              <a:extLst>
                <a:ext uri="{FF2B5EF4-FFF2-40B4-BE49-F238E27FC236}">
                  <a16:creationId xmlns:a16="http://schemas.microsoft.com/office/drawing/2014/main" id="{CC1F7615-4A17-4E88-A311-54EE33C6F70B}"/>
                </a:ext>
              </a:extLst>
            </p:cNvPr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195;p81">
              <a:extLst>
                <a:ext uri="{FF2B5EF4-FFF2-40B4-BE49-F238E27FC236}">
                  <a16:creationId xmlns:a16="http://schemas.microsoft.com/office/drawing/2014/main" id="{145485D8-746B-4395-BA6A-EF577B879868}"/>
                </a:ext>
              </a:extLst>
            </p:cNvPr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196;p81">
              <a:extLst>
                <a:ext uri="{FF2B5EF4-FFF2-40B4-BE49-F238E27FC236}">
                  <a16:creationId xmlns:a16="http://schemas.microsoft.com/office/drawing/2014/main" id="{9BDC106B-0752-405E-9017-06111BE9CF74}"/>
                </a:ext>
              </a:extLst>
            </p:cNvPr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197;p81">
              <a:extLst>
                <a:ext uri="{FF2B5EF4-FFF2-40B4-BE49-F238E27FC236}">
                  <a16:creationId xmlns:a16="http://schemas.microsoft.com/office/drawing/2014/main" id="{8AA9F68F-BB26-4164-8602-BCA969F67A56}"/>
                </a:ext>
              </a:extLst>
            </p:cNvPr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198;p81">
              <a:extLst>
                <a:ext uri="{FF2B5EF4-FFF2-40B4-BE49-F238E27FC236}">
                  <a16:creationId xmlns:a16="http://schemas.microsoft.com/office/drawing/2014/main" id="{592150AF-C290-480C-A5EE-2B9ED55F1C8C}"/>
                </a:ext>
              </a:extLst>
            </p:cNvPr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199;p81">
              <a:extLst>
                <a:ext uri="{FF2B5EF4-FFF2-40B4-BE49-F238E27FC236}">
                  <a16:creationId xmlns:a16="http://schemas.microsoft.com/office/drawing/2014/main" id="{9E220FAA-1E4E-430F-B4E0-595A64929E98}"/>
                </a:ext>
              </a:extLst>
            </p:cNvPr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5192;p81">
            <a:extLst>
              <a:ext uri="{FF2B5EF4-FFF2-40B4-BE49-F238E27FC236}">
                <a16:creationId xmlns:a16="http://schemas.microsoft.com/office/drawing/2014/main" id="{2D364952-0DAE-4662-8BC4-A06635411BC3}"/>
              </a:ext>
            </a:extLst>
          </p:cNvPr>
          <p:cNvGrpSpPr/>
          <p:nvPr/>
        </p:nvGrpSpPr>
        <p:grpSpPr>
          <a:xfrm>
            <a:off x="992246" y="1628757"/>
            <a:ext cx="420796" cy="420796"/>
            <a:chOff x="-2419325" y="2408150"/>
            <a:chExt cx="291450" cy="291450"/>
          </a:xfrm>
          <a:solidFill>
            <a:schemeClr val="accent2">
              <a:lumMod val="75000"/>
            </a:schemeClr>
          </a:solidFill>
        </p:grpSpPr>
        <p:sp>
          <p:nvSpPr>
            <p:cNvPr id="62" name="Google Shape;15193;p81">
              <a:extLst>
                <a:ext uri="{FF2B5EF4-FFF2-40B4-BE49-F238E27FC236}">
                  <a16:creationId xmlns:a16="http://schemas.microsoft.com/office/drawing/2014/main" id="{884EA556-3B36-4F93-9957-970F28904CED}"/>
                </a:ext>
              </a:extLst>
            </p:cNvPr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194;p81">
              <a:extLst>
                <a:ext uri="{FF2B5EF4-FFF2-40B4-BE49-F238E27FC236}">
                  <a16:creationId xmlns:a16="http://schemas.microsoft.com/office/drawing/2014/main" id="{3EF0F255-4161-4660-A84C-96D4E6A8F1C5}"/>
                </a:ext>
              </a:extLst>
            </p:cNvPr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195;p81">
              <a:extLst>
                <a:ext uri="{FF2B5EF4-FFF2-40B4-BE49-F238E27FC236}">
                  <a16:creationId xmlns:a16="http://schemas.microsoft.com/office/drawing/2014/main" id="{91D09A96-2DA1-4C74-97E2-0EB29AB662FE}"/>
                </a:ext>
              </a:extLst>
            </p:cNvPr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96;p81">
              <a:extLst>
                <a:ext uri="{FF2B5EF4-FFF2-40B4-BE49-F238E27FC236}">
                  <a16:creationId xmlns:a16="http://schemas.microsoft.com/office/drawing/2014/main" id="{A13A803E-2D38-4D46-A8EC-DE56842640C9}"/>
                </a:ext>
              </a:extLst>
            </p:cNvPr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197;p81">
              <a:extLst>
                <a:ext uri="{FF2B5EF4-FFF2-40B4-BE49-F238E27FC236}">
                  <a16:creationId xmlns:a16="http://schemas.microsoft.com/office/drawing/2014/main" id="{C9EBF3C5-5EB7-448B-B3E5-7297AB55356B}"/>
                </a:ext>
              </a:extLst>
            </p:cNvPr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198;p81">
              <a:extLst>
                <a:ext uri="{FF2B5EF4-FFF2-40B4-BE49-F238E27FC236}">
                  <a16:creationId xmlns:a16="http://schemas.microsoft.com/office/drawing/2014/main" id="{DEED1AC8-03F1-4147-BC53-B277F9E72F28}"/>
                </a:ext>
              </a:extLst>
            </p:cNvPr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199;p81">
              <a:extLst>
                <a:ext uri="{FF2B5EF4-FFF2-40B4-BE49-F238E27FC236}">
                  <a16:creationId xmlns:a16="http://schemas.microsoft.com/office/drawing/2014/main" id="{1267FDF1-B588-4EA4-8854-B498C25F4210}"/>
                </a:ext>
              </a:extLst>
            </p:cNvPr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AA206752-0E8C-4A13-8458-3F0E19BFE41C}"/>
              </a:ext>
            </a:extLst>
          </p:cNvPr>
          <p:cNvSpPr/>
          <p:nvPr/>
        </p:nvSpPr>
        <p:spPr>
          <a:xfrm>
            <a:off x="1719072" y="3551274"/>
            <a:ext cx="5893840" cy="163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583</Words>
  <Application>Microsoft Office PowerPoint</Application>
  <PresentationFormat>Presentación en pantalla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Fjalla One</vt:lpstr>
      <vt:lpstr>Barlow Semi Condensed</vt:lpstr>
      <vt:lpstr>Arial</vt:lpstr>
      <vt:lpstr>Barlow Semi Condensed Medium</vt:lpstr>
      <vt:lpstr>Technology Consulting by Slidesgo</vt:lpstr>
      <vt:lpstr>PRÁCTICA 01</vt:lpstr>
      <vt:lpstr>CONTENIDO</vt:lpstr>
      <vt:lpstr>OBJETIVO</vt:lpstr>
      <vt:lpstr>TECNOHOME S.A.C</vt:lpstr>
      <vt:lpstr>PRESENTACIÓN DEL PROCESO</vt:lpstr>
      <vt:lpstr>Presentación de PowerPoint</vt:lpstr>
      <vt:lpstr>DISEÑO DE LA BASE DE DATOS</vt:lpstr>
      <vt:lpstr>IMPLEMENTACIÓN DE LA BASE DE DATOS</vt:lpstr>
      <vt:lpstr>CONCLUSIONES</vt:lpstr>
      <vt:lpstr>RECOMENDACIONES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Atenea Desposorio chávez</dc:creator>
  <cp:lastModifiedBy>Personal</cp:lastModifiedBy>
  <cp:revision>40</cp:revision>
  <dcterms:modified xsi:type="dcterms:W3CDTF">2021-03-06T23:59:55Z</dcterms:modified>
</cp:coreProperties>
</file>