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ssistant ExtraLight"/>
      <p:regular r:id="rId14"/>
      <p:bold r:id="rId15"/>
    </p:embeddedFont>
    <p:embeddedFont>
      <p:font typeface="Lobster"/>
      <p:regular r:id="rId16"/>
    </p:embeddedFont>
    <p:embeddedFont>
      <p:font typeface="Fira Sans Extra Condensed Medium"/>
      <p:regular r:id="rId17"/>
      <p:bold r:id="rId18"/>
      <p:italic r:id="rId19"/>
      <p:boldItalic r:id="rId20"/>
    </p:embeddedFont>
    <p:embeddedFont>
      <p:font typeface="Pontano Sans"/>
      <p:regular r:id="rId21"/>
    </p:embeddedFont>
    <p:embeddedFont>
      <p:font typeface="Nunito Sans ExtraBold"/>
      <p:bold r:id="rId22"/>
      <p:boldItalic r:id="rId23"/>
    </p:embeddedFont>
    <p:embeddedFont>
      <p:font typeface="Nunito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760">
          <p15:clr>
            <a:srgbClr val="9AA0A6"/>
          </p15:clr>
        </p15:guide>
        <p15:guide id="2" pos="421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760"/>
        <p:guide pos="421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Italic.fntdata"/><Relationship Id="rId22" Type="http://schemas.openxmlformats.org/officeDocument/2006/relationships/font" Target="fonts/NunitoSansExtraBold-bold.fntdata"/><Relationship Id="rId21" Type="http://schemas.openxmlformats.org/officeDocument/2006/relationships/font" Target="fonts/PontanoSans-regular.fntdata"/><Relationship Id="rId24" Type="http://schemas.openxmlformats.org/officeDocument/2006/relationships/font" Target="fonts/NunitoSans-regular.fntdata"/><Relationship Id="rId23" Type="http://schemas.openxmlformats.org/officeDocument/2006/relationships/font" Target="fonts/NunitoSansExtra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Sans-italic.fntdata"/><Relationship Id="rId25" Type="http://schemas.openxmlformats.org/officeDocument/2006/relationships/font" Target="fonts/NunitoSans-bold.fntdata"/><Relationship Id="rId27" Type="http://schemas.openxmlformats.org/officeDocument/2006/relationships/font" Target="fonts/Nuni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AssistantExtraLight-bold.fntdata"/><Relationship Id="rId14" Type="http://schemas.openxmlformats.org/officeDocument/2006/relationships/font" Target="fonts/AssistantExtraLight-regular.fntdata"/><Relationship Id="rId17" Type="http://schemas.openxmlformats.org/officeDocument/2006/relationships/font" Target="fonts/FiraSansExtraCondensedMedium-regular.fntdata"/><Relationship Id="rId16" Type="http://schemas.openxmlformats.org/officeDocument/2006/relationships/font" Target="fonts/Lobster-regular.fntdata"/><Relationship Id="rId19" Type="http://schemas.openxmlformats.org/officeDocument/2006/relationships/font" Target="fonts/FiraSansExtraCondensedMedium-italic.fntdata"/><Relationship Id="rId18" Type="http://schemas.openxmlformats.org/officeDocument/2006/relationships/font" Target="fonts/FiraSansExtraCondensed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d3b44f0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8d3b44f0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ef6e01a56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ef6e01a56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5589887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5589887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5589887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5589887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ef6e01a56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ef6e01a56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ef6e01a5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ef6e01a5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57c2a6f6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57c2a6f6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89700" y="-20175"/>
            <a:ext cx="4094650" cy="5190575"/>
          </a:xfrm>
          <a:custGeom>
            <a:rect b="b" l="l" r="r" t="t"/>
            <a:pathLst>
              <a:path extrusionOk="0" h="207623" w="163786">
                <a:moveTo>
                  <a:pt x="0" y="0"/>
                </a:moveTo>
                <a:lnTo>
                  <a:pt x="26895" y="207623"/>
                </a:lnTo>
                <a:lnTo>
                  <a:pt x="163786" y="207623"/>
                </a:lnTo>
                <a:lnTo>
                  <a:pt x="163786" y="53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4863802" y="1290175"/>
            <a:ext cx="36396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 Sans ExtraBold"/>
              <a:buNone/>
              <a:defRPr sz="3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1302" y="2757622"/>
            <a:ext cx="435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None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551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CUSTOM_15_1_1_2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ctrTitle"/>
          </p:nvPr>
        </p:nvSpPr>
        <p:spPr>
          <a:xfrm>
            <a:off x="610871" y="405336"/>
            <a:ext cx="1737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CUSTOM_15_1_1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ctrTitle"/>
          </p:nvPr>
        </p:nvSpPr>
        <p:spPr>
          <a:xfrm>
            <a:off x="6793000" y="405336"/>
            <a:ext cx="1737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CUSTOM_15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 flipH="1">
            <a:off x="4308501" y="-410756"/>
            <a:ext cx="6000900" cy="5714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 flipH="1">
            <a:off x="7518426" y="-410756"/>
            <a:ext cx="6000900" cy="5714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type="ctrTitle"/>
          </p:nvPr>
        </p:nvSpPr>
        <p:spPr>
          <a:xfrm flipH="1">
            <a:off x="5526018" y="1652050"/>
            <a:ext cx="1731600" cy="64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ExtraBold"/>
              <a:buNone/>
              <a:defRPr b="0" sz="18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b="0" sz="11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b="0" sz="11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b="0" sz="11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b="0" sz="11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b="0" sz="11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b="0" sz="11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b="0" sz="11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b="0" sz="11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2" type="ctrTitle"/>
          </p:nvPr>
        </p:nvSpPr>
        <p:spPr>
          <a:xfrm>
            <a:off x="3999944" y="2355535"/>
            <a:ext cx="3281400" cy="8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Font typeface="Assistant ExtraLight"/>
              <a:buNone/>
              <a:defRPr b="0" sz="1100">
                <a:latin typeface="Assistant ExtraLight"/>
                <a:ea typeface="Assistant ExtraLight"/>
                <a:cs typeface="Assistant ExtraLight"/>
                <a:sym typeface="Assistant Extra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Font typeface="Assistant ExtraLight"/>
              <a:buNone/>
              <a:defRPr b="0" sz="1100">
                <a:latin typeface="Assistant ExtraLight"/>
                <a:ea typeface="Assistant ExtraLight"/>
                <a:cs typeface="Assistant ExtraLight"/>
                <a:sym typeface="Assistant Extra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Font typeface="Assistant ExtraLight"/>
              <a:buNone/>
              <a:defRPr b="0" sz="1100">
                <a:latin typeface="Assistant ExtraLight"/>
                <a:ea typeface="Assistant ExtraLight"/>
                <a:cs typeface="Assistant ExtraLight"/>
                <a:sym typeface="Assistant Extra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Font typeface="Assistant ExtraLight"/>
              <a:buNone/>
              <a:defRPr b="0" sz="1100">
                <a:latin typeface="Assistant ExtraLight"/>
                <a:ea typeface="Assistant ExtraLight"/>
                <a:cs typeface="Assistant ExtraLight"/>
                <a:sym typeface="Assistant Extra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Font typeface="Assistant ExtraLight"/>
              <a:buNone/>
              <a:defRPr b="0" sz="1100">
                <a:latin typeface="Assistant ExtraLight"/>
                <a:ea typeface="Assistant ExtraLight"/>
                <a:cs typeface="Assistant ExtraLight"/>
                <a:sym typeface="Assistant Extra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Font typeface="Assistant ExtraLight"/>
              <a:buNone/>
              <a:defRPr b="0" sz="1100">
                <a:latin typeface="Assistant ExtraLight"/>
                <a:ea typeface="Assistant ExtraLight"/>
                <a:cs typeface="Assistant ExtraLight"/>
                <a:sym typeface="Assistant Extra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Font typeface="Assistant ExtraLight"/>
              <a:buNone/>
              <a:defRPr b="0" sz="1100">
                <a:latin typeface="Assistant ExtraLight"/>
                <a:ea typeface="Assistant ExtraLight"/>
                <a:cs typeface="Assistant ExtraLight"/>
                <a:sym typeface="Assistant Extra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Font typeface="Assistant ExtraLight"/>
              <a:buNone/>
              <a:defRPr b="0" sz="1100">
                <a:latin typeface="Assistant ExtraLight"/>
                <a:ea typeface="Assistant ExtraLight"/>
                <a:cs typeface="Assistant ExtraLight"/>
                <a:sym typeface="Assistant Extra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Font typeface="Assistant ExtraLight"/>
              <a:buNone/>
              <a:defRPr b="0" sz="1100">
                <a:latin typeface="Assistant ExtraLight"/>
                <a:ea typeface="Assistant ExtraLight"/>
                <a:cs typeface="Assistant ExtraLight"/>
                <a:sym typeface="Assistant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CUSTOM_14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>
            <a:off x="-64300" y="1073700"/>
            <a:ext cx="9251875" cy="4108375"/>
          </a:xfrm>
          <a:custGeom>
            <a:rect b="b" l="l" r="r" t="t"/>
            <a:pathLst>
              <a:path extrusionOk="0" h="164335" w="370075">
                <a:moveTo>
                  <a:pt x="2058" y="32147"/>
                </a:moveTo>
                <a:lnTo>
                  <a:pt x="186709" y="0"/>
                </a:lnTo>
                <a:lnTo>
                  <a:pt x="370075" y="32147"/>
                </a:lnTo>
                <a:lnTo>
                  <a:pt x="370075" y="164335"/>
                </a:lnTo>
                <a:lnTo>
                  <a:pt x="0" y="16433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2780100" y="2134800"/>
            <a:ext cx="35838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14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6"/>
          <p:cNvGrpSpPr/>
          <p:nvPr/>
        </p:nvGrpSpPr>
        <p:grpSpPr>
          <a:xfrm>
            <a:off x="-6586" y="-192875"/>
            <a:ext cx="9174175" cy="1384272"/>
            <a:chOff x="0" y="-40481"/>
            <a:chExt cx="9144000" cy="1384272"/>
          </a:xfrm>
        </p:grpSpPr>
        <p:sp>
          <p:nvSpPr>
            <p:cNvPr id="99" name="Google Shape;99;p16"/>
            <p:cNvSpPr/>
            <p:nvPr/>
          </p:nvSpPr>
          <p:spPr>
            <a:xfrm rot="10800000">
              <a:off x="1200" y="799890"/>
              <a:ext cx="9142800" cy="5439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0" y="-40481"/>
              <a:ext cx="9144000" cy="856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720000" y="1183700"/>
            <a:ext cx="37716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900">
                <a:solidFill>
                  <a:srgbClr val="000000"/>
                </a:solidFill>
              </a:defRPr>
            </a:lvl1pPr>
            <a:lvl2pPr indent="-28575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 sz="900">
                <a:solidFill>
                  <a:srgbClr val="000000"/>
                </a:solidFill>
              </a:defRPr>
            </a:lvl2pPr>
            <a:lvl3pPr indent="-28575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 sz="900">
                <a:solidFill>
                  <a:srgbClr val="000000"/>
                </a:solidFill>
              </a:defRPr>
            </a:lvl3pPr>
            <a:lvl4pPr indent="-28575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900">
                <a:solidFill>
                  <a:srgbClr val="000000"/>
                </a:solidFill>
              </a:defRPr>
            </a:lvl4pPr>
            <a:lvl5pPr indent="-28575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 sz="900">
                <a:solidFill>
                  <a:srgbClr val="000000"/>
                </a:solidFill>
              </a:defRPr>
            </a:lvl5pPr>
            <a:lvl6pPr indent="-28575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 sz="900">
                <a:solidFill>
                  <a:srgbClr val="000000"/>
                </a:solidFill>
              </a:defRPr>
            </a:lvl6pPr>
            <a:lvl7pPr indent="-28575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900">
                <a:solidFill>
                  <a:srgbClr val="000000"/>
                </a:solidFill>
              </a:defRPr>
            </a:lvl7pPr>
            <a:lvl8pPr indent="-28575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 sz="900">
                <a:solidFill>
                  <a:srgbClr val="000000"/>
                </a:solidFill>
              </a:defRPr>
            </a:lvl8pPr>
            <a:lvl9pPr indent="-28575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Char char="■"/>
              <a:defRPr sz="9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24">
    <p:bg>
      <p:bgPr>
        <a:noFill/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7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999400" y="3305175"/>
            <a:ext cx="519300" cy="449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5611575" y="3305175"/>
            <a:ext cx="519300" cy="449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1690650" y="1925050"/>
            <a:ext cx="519300" cy="449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312350" y="1925050"/>
            <a:ext cx="519300" cy="449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6980125" y="1925050"/>
            <a:ext cx="519300" cy="449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-6586" y="-40475"/>
            <a:ext cx="9180576" cy="1384272"/>
            <a:chOff x="0" y="-40481"/>
            <a:chExt cx="9144000" cy="1384272"/>
          </a:xfrm>
        </p:grpSpPr>
        <p:sp>
          <p:nvSpPr>
            <p:cNvPr id="19" name="Google Shape;19;p3"/>
            <p:cNvSpPr/>
            <p:nvPr/>
          </p:nvSpPr>
          <p:spPr>
            <a:xfrm rot="10800000">
              <a:off x="1200" y="799890"/>
              <a:ext cx="9142800" cy="5439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-40481"/>
              <a:ext cx="9144000" cy="856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967738" y="2671150"/>
            <a:ext cx="1965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type="ctrTitle"/>
          </p:nvPr>
        </p:nvSpPr>
        <p:spPr>
          <a:xfrm>
            <a:off x="1152088" y="2340556"/>
            <a:ext cx="1596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2" type="subTitle"/>
          </p:nvPr>
        </p:nvSpPr>
        <p:spPr>
          <a:xfrm>
            <a:off x="3589500" y="2671150"/>
            <a:ext cx="1965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3" type="ctrTitle"/>
          </p:nvPr>
        </p:nvSpPr>
        <p:spPr>
          <a:xfrm>
            <a:off x="3773838" y="2340556"/>
            <a:ext cx="1596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4" type="subTitle"/>
          </p:nvPr>
        </p:nvSpPr>
        <p:spPr>
          <a:xfrm>
            <a:off x="6264526" y="2671150"/>
            <a:ext cx="1965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5" type="ctrTitle"/>
          </p:nvPr>
        </p:nvSpPr>
        <p:spPr>
          <a:xfrm>
            <a:off x="6448876" y="2340556"/>
            <a:ext cx="1596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6" type="subTitle"/>
          </p:nvPr>
        </p:nvSpPr>
        <p:spPr>
          <a:xfrm>
            <a:off x="2271011" y="4031100"/>
            <a:ext cx="1965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7" type="ctrTitle"/>
          </p:nvPr>
        </p:nvSpPr>
        <p:spPr>
          <a:xfrm>
            <a:off x="2455361" y="3700506"/>
            <a:ext cx="1596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8" type="subTitle"/>
          </p:nvPr>
        </p:nvSpPr>
        <p:spPr>
          <a:xfrm>
            <a:off x="4892774" y="4031100"/>
            <a:ext cx="1965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9" type="ctrTitle"/>
          </p:nvPr>
        </p:nvSpPr>
        <p:spPr>
          <a:xfrm>
            <a:off x="5077124" y="3700506"/>
            <a:ext cx="1596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3" type="ctrTitle"/>
          </p:nvPr>
        </p:nvSpPr>
        <p:spPr>
          <a:xfrm>
            <a:off x="3080975" y="398750"/>
            <a:ext cx="29820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hasCustomPrompt="1" idx="14" type="title"/>
          </p:nvPr>
        </p:nvSpPr>
        <p:spPr>
          <a:xfrm>
            <a:off x="1575838" y="2012475"/>
            <a:ext cx="748800" cy="3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/>
          <p:nvPr>
            <p:ph hasCustomPrompt="1" idx="15" type="title"/>
          </p:nvPr>
        </p:nvSpPr>
        <p:spPr>
          <a:xfrm>
            <a:off x="4197618" y="2012475"/>
            <a:ext cx="748800" cy="3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/>
          <p:nvPr>
            <p:ph hasCustomPrompt="1" idx="16" type="title"/>
          </p:nvPr>
        </p:nvSpPr>
        <p:spPr>
          <a:xfrm>
            <a:off x="6872626" y="2012475"/>
            <a:ext cx="748800" cy="3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3"/>
          <p:cNvSpPr txBox="1"/>
          <p:nvPr>
            <p:ph hasCustomPrompt="1" idx="17" type="title"/>
          </p:nvPr>
        </p:nvSpPr>
        <p:spPr>
          <a:xfrm>
            <a:off x="2879111" y="3386650"/>
            <a:ext cx="748800" cy="3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3"/>
          <p:cNvSpPr txBox="1"/>
          <p:nvPr>
            <p:ph hasCustomPrompt="1" idx="18" type="title"/>
          </p:nvPr>
        </p:nvSpPr>
        <p:spPr>
          <a:xfrm>
            <a:off x="5500879" y="3386650"/>
            <a:ext cx="748800" cy="3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CUSTOM_18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-1152650" y="-437650"/>
            <a:ext cx="6000900" cy="5714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-4362575" y="-437650"/>
            <a:ext cx="6000900" cy="5714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 txBox="1"/>
          <p:nvPr>
            <p:ph type="ctrTitle"/>
          </p:nvPr>
        </p:nvSpPr>
        <p:spPr>
          <a:xfrm flipH="1">
            <a:off x="1889225" y="2355535"/>
            <a:ext cx="3281400" cy="8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1" name="Google Shape;41;p4"/>
          <p:cNvSpPr txBox="1"/>
          <p:nvPr>
            <p:ph hasCustomPrompt="1" idx="2" type="title"/>
          </p:nvPr>
        </p:nvSpPr>
        <p:spPr>
          <a:xfrm flipH="1">
            <a:off x="1889225" y="1753435"/>
            <a:ext cx="29793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b="0" sz="48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CUSTOM_12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 flipH="1">
            <a:off x="-447675" y="-42125"/>
            <a:ext cx="5743575" cy="5200650"/>
          </a:xfrm>
          <a:custGeom>
            <a:rect b="b" l="l" r="r" t="t"/>
            <a:pathLst>
              <a:path extrusionOk="0" h="208026" w="229743">
                <a:moveTo>
                  <a:pt x="62865" y="1524"/>
                </a:moveTo>
                <a:lnTo>
                  <a:pt x="0" y="208026"/>
                </a:lnTo>
                <a:lnTo>
                  <a:pt x="229743" y="208026"/>
                </a:lnTo>
                <a:lnTo>
                  <a:pt x="2297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4" name="Google Shape;44;p5"/>
          <p:cNvSpPr txBox="1"/>
          <p:nvPr>
            <p:ph type="ctrTitle"/>
          </p:nvPr>
        </p:nvSpPr>
        <p:spPr>
          <a:xfrm>
            <a:off x="630625" y="1659512"/>
            <a:ext cx="3867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630625" y="2513488"/>
            <a:ext cx="33405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24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2" type="ctrTitle"/>
          </p:nvPr>
        </p:nvSpPr>
        <p:spPr>
          <a:xfrm flipH="1">
            <a:off x="1663075" y="2606298"/>
            <a:ext cx="1037100" cy="3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9" name="Google Shape;49;p6"/>
          <p:cNvSpPr txBox="1"/>
          <p:nvPr>
            <p:ph idx="1" type="subTitle"/>
          </p:nvPr>
        </p:nvSpPr>
        <p:spPr>
          <a:xfrm flipH="1">
            <a:off x="1432475" y="2815693"/>
            <a:ext cx="14982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0" name="Google Shape;50;p6"/>
          <p:cNvSpPr txBox="1"/>
          <p:nvPr>
            <p:ph idx="3" type="ctrTitle"/>
          </p:nvPr>
        </p:nvSpPr>
        <p:spPr>
          <a:xfrm flipH="1">
            <a:off x="4851150" y="2606423"/>
            <a:ext cx="1037100" cy="3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1" name="Google Shape;51;p6"/>
          <p:cNvSpPr txBox="1"/>
          <p:nvPr>
            <p:ph idx="4" type="subTitle"/>
          </p:nvPr>
        </p:nvSpPr>
        <p:spPr>
          <a:xfrm flipH="1">
            <a:off x="4620550" y="2815693"/>
            <a:ext cx="14982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2" name="Google Shape;52;p6"/>
          <p:cNvSpPr txBox="1"/>
          <p:nvPr>
            <p:ph idx="5" type="ctrTitle"/>
          </p:nvPr>
        </p:nvSpPr>
        <p:spPr>
          <a:xfrm flipH="1">
            <a:off x="3257125" y="1763240"/>
            <a:ext cx="1037100" cy="3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3" name="Google Shape;53;p6"/>
          <p:cNvSpPr txBox="1"/>
          <p:nvPr>
            <p:ph idx="6" type="subTitle"/>
          </p:nvPr>
        </p:nvSpPr>
        <p:spPr>
          <a:xfrm flipH="1">
            <a:off x="3026513" y="1972515"/>
            <a:ext cx="14982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4" name="Google Shape;54;p6"/>
          <p:cNvSpPr txBox="1"/>
          <p:nvPr>
            <p:ph idx="7" type="ctrTitle"/>
          </p:nvPr>
        </p:nvSpPr>
        <p:spPr>
          <a:xfrm flipH="1">
            <a:off x="6445175" y="1763240"/>
            <a:ext cx="1037100" cy="3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6"/>
          <p:cNvSpPr txBox="1"/>
          <p:nvPr>
            <p:ph idx="8" type="subTitle"/>
          </p:nvPr>
        </p:nvSpPr>
        <p:spPr>
          <a:xfrm flipH="1">
            <a:off x="6214563" y="1972515"/>
            <a:ext cx="14982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985">
          <p15:clr>
            <a:srgbClr val="FA7B17"/>
          </p15:clr>
        </p15:guide>
        <p15:guide id="2" orient="horz" pos="1460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CUSTOM_21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 flipH="1">
            <a:off x="4308501" y="-424791"/>
            <a:ext cx="6000900" cy="5714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/>
          <p:nvPr/>
        </p:nvSpPr>
        <p:spPr>
          <a:xfrm flipH="1">
            <a:off x="7518426" y="-424791"/>
            <a:ext cx="6000900" cy="5714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 txBox="1"/>
          <p:nvPr>
            <p:ph type="ctrTitle"/>
          </p:nvPr>
        </p:nvSpPr>
        <p:spPr>
          <a:xfrm>
            <a:off x="4020266" y="2355535"/>
            <a:ext cx="3281400" cy="8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0" name="Google Shape;60;p7"/>
          <p:cNvSpPr txBox="1"/>
          <p:nvPr>
            <p:ph hasCustomPrompt="1" idx="2" type="title"/>
          </p:nvPr>
        </p:nvSpPr>
        <p:spPr>
          <a:xfrm>
            <a:off x="4322366" y="1753435"/>
            <a:ext cx="29793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b="0" sz="48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b="0" sz="48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b="0" sz="48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b="0" sz="48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b="0" sz="48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b="0" sz="48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b="0" sz="48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b="0" sz="48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b="0" sz="48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2">
  <p:cSld name="CUSTOM_15_1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8"/>
          <p:cNvGrpSpPr/>
          <p:nvPr/>
        </p:nvGrpSpPr>
        <p:grpSpPr>
          <a:xfrm>
            <a:off x="0" y="-9525"/>
            <a:ext cx="3105188" cy="5210133"/>
            <a:chOff x="0" y="-9525"/>
            <a:chExt cx="3105188" cy="5210133"/>
          </a:xfrm>
        </p:grpSpPr>
        <p:sp>
          <p:nvSpPr>
            <p:cNvPr id="63" name="Google Shape;63;p8"/>
            <p:cNvSpPr/>
            <p:nvPr/>
          </p:nvSpPr>
          <p:spPr>
            <a:xfrm>
              <a:off x="266700" y="-9525"/>
              <a:ext cx="2838488" cy="5210133"/>
            </a:xfrm>
            <a:custGeom>
              <a:rect b="b" l="l" r="r" t="t"/>
              <a:pathLst>
                <a:path extrusionOk="0" h="204359" w="110490">
                  <a:moveTo>
                    <a:pt x="1524" y="0"/>
                  </a:moveTo>
                  <a:lnTo>
                    <a:pt x="110490" y="0"/>
                  </a:lnTo>
                  <a:lnTo>
                    <a:pt x="55732" y="204359"/>
                  </a:lnTo>
                  <a:lnTo>
                    <a:pt x="0" y="2043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64" name="Google Shape;64;p8"/>
            <p:cNvSpPr/>
            <p:nvPr/>
          </p:nvSpPr>
          <p:spPr>
            <a:xfrm>
              <a:off x="0" y="-9525"/>
              <a:ext cx="558000" cy="5162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8"/>
          <p:cNvSpPr txBox="1"/>
          <p:nvPr>
            <p:ph type="ctrTitle"/>
          </p:nvPr>
        </p:nvSpPr>
        <p:spPr>
          <a:xfrm>
            <a:off x="610871" y="405336"/>
            <a:ext cx="1737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2" type="ctrTitle"/>
          </p:nvPr>
        </p:nvSpPr>
        <p:spPr>
          <a:xfrm>
            <a:off x="5739302" y="1659506"/>
            <a:ext cx="29001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1" type="subTitle"/>
          </p:nvPr>
        </p:nvSpPr>
        <p:spPr>
          <a:xfrm>
            <a:off x="5739302" y="2513494"/>
            <a:ext cx="25050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3">
  <p:cSld name="CUSTOM_15_1_1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ctrTitle"/>
          </p:nvPr>
        </p:nvSpPr>
        <p:spPr>
          <a:xfrm flipH="1">
            <a:off x="6795803" y="405336"/>
            <a:ext cx="1737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2" type="ctrTitle"/>
          </p:nvPr>
        </p:nvSpPr>
        <p:spPr>
          <a:xfrm flipH="1">
            <a:off x="720000" y="1982325"/>
            <a:ext cx="2671500" cy="64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 flipH="1">
            <a:off x="1264200" y="2513497"/>
            <a:ext cx="21273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07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23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-38250" y="-19125"/>
            <a:ext cx="3403525" cy="5213625"/>
          </a:xfrm>
          <a:custGeom>
            <a:rect b="b" l="l" r="r" t="t"/>
            <a:pathLst>
              <a:path extrusionOk="0" h="208545" w="136141">
                <a:moveTo>
                  <a:pt x="114980" y="0"/>
                </a:moveTo>
                <a:lnTo>
                  <a:pt x="136141" y="208545"/>
                </a:lnTo>
                <a:lnTo>
                  <a:pt x="0" y="208545"/>
                </a:lnTo>
                <a:lnTo>
                  <a:pt x="0" y="2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74" name="Google Shape;74;p10"/>
          <p:cNvSpPr/>
          <p:nvPr/>
        </p:nvSpPr>
        <p:spPr>
          <a:xfrm>
            <a:off x="5729875" y="-6374"/>
            <a:ext cx="3792300" cy="5149875"/>
          </a:xfrm>
          <a:custGeom>
            <a:rect b="b" l="l" r="r" t="t"/>
            <a:pathLst>
              <a:path extrusionOk="0" h="205995" w="151692">
                <a:moveTo>
                  <a:pt x="34162" y="510"/>
                </a:moveTo>
                <a:lnTo>
                  <a:pt x="0" y="205995"/>
                </a:lnTo>
                <a:lnTo>
                  <a:pt x="140729" y="205995"/>
                </a:lnTo>
                <a:lnTo>
                  <a:pt x="151692" y="177186"/>
                </a:lnTo>
                <a:lnTo>
                  <a:pt x="1409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75" name="Google Shape;75;p10"/>
          <p:cNvSpPr txBox="1"/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2" type="ctrTitle"/>
          </p:nvPr>
        </p:nvSpPr>
        <p:spPr>
          <a:xfrm flipH="1">
            <a:off x="719975" y="2423575"/>
            <a:ext cx="1374300" cy="64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subTitle"/>
          </p:nvPr>
        </p:nvSpPr>
        <p:spPr>
          <a:xfrm flipH="1">
            <a:off x="720000" y="2954750"/>
            <a:ext cx="19851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3" type="ctrTitle"/>
          </p:nvPr>
        </p:nvSpPr>
        <p:spPr>
          <a:xfrm flipH="1">
            <a:off x="3884850" y="2423575"/>
            <a:ext cx="1374300" cy="64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4" type="subTitle"/>
          </p:nvPr>
        </p:nvSpPr>
        <p:spPr>
          <a:xfrm flipH="1">
            <a:off x="3579450" y="2954750"/>
            <a:ext cx="19851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5" type="ctrTitle"/>
          </p:nvPr>
        </p:nvSpPr>
        <p:spPr>
          <a:xfrm flipH="1">
            <a:off x="7043225" y="2423575"/>
            <a:ext cx="1374300" cy="64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6" type="subTitle"/>
          </p:nvPr>
        </p:nvSpPr>
        <p:spPr>
          <a:xfrm flipH="1">
            <a:off x="6432425" y="2954750"/>
            <a:ext cx="19851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b="1" sz="2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b="1" sz="2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b="1" sz="2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b="1" sz="2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b="1" sz="2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b="1" sz="2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b="1" sz="2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b="1" sz="2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b="1" sz="2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●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○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■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●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○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■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●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ExtraLight"/>
              <a:buChar char="○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ssistant ExtraLight"/>
              <a:buChar char="■"/>
              <a:defRPr sz="12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orient="horz" pos="340">
          <p15:clr>
            <a:srgbClr val="EA4335"/>
          </p15:clr>
        </p15:guide>
        <p15:guide id="3" pos="5306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5089700" y="-20175"/>
            <a:ext cx="4094650" cy="5190575"/>
          </a:xfrm>
          <a:custGeom>
            <a:rect b="b" l="l" r="r" t="t"/>
            <a:pathLst>
              <a:path extrusionOk="0" h="207623" w="163786">
                <a:moveTo>
                  <a:pt x="0" y="0"/>
                </a:moveTo>
                <a:lnTo>
                  <a:pt x="26895" y="207623"/>
                </a:lnTo>
                <a:lnTo>
                  <a:pt x="163786" y="207623"/>
                </a:lnTo>
                <a:lnTo>
                  <a:pt x="163786" y="538"/>
                </a:lnTo>
                <a:close/>
              </a:path>
            </a:pathLst>
          </a:custGeom>
          <a:solidFill>
            <a:srgbClr val="143A78"/>
          </a:solidFill>
          <a:ln>
            <a:noFill/>
          </a:ln>
        </p:spPr>
      </p:sp>
      <p:sp>
        <p:nvSpPr>
          <p:cNvPr id="109" name="Google Shape;109;p18"/>
          <p:cNvSpPr txBox="1"/>
          <p:nvPr>
            <p:ph idx="1" type="subTitle"/>
          </p:nvPr>
        </p:nvSpPr>
        <p:spPr>
          <a:xfrm>
            <a:off x="4202275" y="3372602"/>
            <a:ext cx="4352100" cy="123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Integrantes:</a:t>
            </a:r>
            <a:endParaRPr b="1"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Contreras Castro, Diana Araceli</a:t>
            </a:r>
            <a:endParaRPr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 la Torre Jiménez, Gianella Andrea</a:t>
            </a:r>
            <a:endParaRPr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Flower Estrada, Juan Carlos</a:t>
            </a:r>
            <a:endParaRPr sz="1500"/>
          </a:p>
        </p:txBody>
      </p:sp>
      <p:sp>
        <p:nvSpPr>
          <p:cNvPr id="110" name="Google Shape;110;p18"/>
          <p:cNvSpPr txBox="1"/>
          <p:nvPr>
            <p:ph type="ctrTitle"/>
          </p:nvPr>
        </p:nvSpPr>
        <p:spPr>
          <a:xfrm>
            <a:off x="5183702" y="1088725"/>
            <a:ext cx="36396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Práctica 1</a:t>
            </a:r>
            <a:endParaRPr sz="4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SQL I - Implementación</a:t>
            </a:r>
            <a:endParaRPr sz="2000"/>
          </a:p>
        </p:txBody>
      </p:sp>
      <p:sp>
        <p:nvSpPr>
          <p:cNvPr id="111" name="Google Shape;111;p18"/>
          <p:cNvSpPr/>
          <p:nvPr/>
        </p:nvSpPr>
        <p:spPr>
          <a:xfrm flipH="1">
            <a:off x="5919500" y="-197637"/>
            <a:ext cx="4652175" cy="1932371"/>
          </a:xfrm>
          <a:custGeom>
            <a:rect b="b" l="l" r="r" t="t"/>
            <a:pathLst>
              <a:path extrusionOk="0" h="14275" w="34367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539999"/>
            <a:ext cx="4094700" cy="4304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b="0" l="0" r="11801" t="0"/>
          <a:stretch/>
        </p:blipFill>
        <p:spPr>
          <a:xfrm>
            <a:off x="-134275" y="0"/>
            <a:ext cx="433105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/>
          <p:nvPr/>
        </p:nvSpPr>
        <p:spPr>
          <a:xfrm flipH="1">
            <a:off x="5226375" y="-971387"/>
            <a:ext cx="4652175" cy="1932371"/>
          </a:xfrm>
          <a:custGeom>
            <a:rect b="b" l="l" r="r" t="t"/>
            <a:pathLst>
              <a:path extrusionOk="0" h="14275" w="34367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9"/>
          <p:cNvGrpSpPr/>
          <p:nvPr/>
        </p:nvGrpSpPr>
        <p:grpSpPr>
          <a:xfrm>
            <a:off x="0" y="-9525"/>
            <a:ext cx="2269582" cy="5210133"/>
            <a:chOff x="0" y="-9525"/>
            <a:chExt cx="3105188" cy="5210133"/>
          </a:xfrm>
        </p:grpSpPr>
        <p:sp>
          <p:nvSpPr>
            <p:cNvPr id="120" name="Google Shape;120;p19"/>
            <p:cNvSpPr/>
            <p:nvPr/>
          </p:nvSpPr>
          <p:spPr>
            <a:xfrm>
              <a:off x="266700" y="-9525"/>
              <a:ext cx="2838488" cy="5210133"/>
            </a:xfrm>
            <a:custGeom>
              <a:rect b="b" l="l" r="r" t="t"/>
              <a:pathLst>
                <a:path extrusionOk="0" h="204359" w="110490">
                  <a:moveTo>
                    <a:pt x="1524" y="0"/>
                  </a:moveTo>
                  <a:lnTo>
                    <a:pt x="110490" y="0"/>
                  </a:lnTo>
                  <a:lnTo>
                    <a:pt x="55732" y="204359"/>
                  </a:lnTo>
                  <a:lnTo>
                    <a:pt x="0" y="2043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21" name="Google Shape;121;p19"/>
            <p:cNvSpPr/>
            <p:nvPr/>
          </p:nvSpPr>
          <p:spPr>
            <a:xfrm>
              <a:off x="0" y="-9525"/>
              <a:ext cx="558000" cy="5162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9"/>
          <p:cNvSpPr txBox="1"/>
          <p:nvPr>
            <p:ph type="ctrTitle"/>
          </p:nvPr>
        </p:nvSpPr>
        <p:spPr>
          <a:xfrm>
            <a:off x="266134" y="391911"/>
            <a:ext cx="1737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Lobster"/>
                <a:ea typeface="Lobster"/>
                <a:cs typeface="Lobster"/>
                <a:sym typeface="Lobster"/>
              </a:rPr>
              <a:t>Datos de la empresa</a:t>
            </a:r>
            <a:endParaRPr b="1" sz="2800">
              <a:solidFill>
                <a:schemeClr val="lt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23" name="Google Shape;123;p19"/>
          <p:cNvSpPr txBox="1"/>
          <p:nvPr>
            <p:ph idx="4294967295" type="body"/>
          </p:nvPr>
        </p:nvSpPr>
        <p:spPr>
          <a:xfrm>
            <a:off x="4196775" y="446000"/>
            <a:ext cx="4652100" cy="45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 sz="1400">
                <a:solidFill>
                  <a:schemeClr val="dk1"/>
                </a:solidFill>
              </a:rPr>
              <a:t>RUC: 20172627421</a:t>
            </a:r>
            <a:endParaRPr sz="1400">
              <a:solidFill>
                <a:schemeClr val="dk1"/>
              </a:solidFill>
            </a:endParaRPr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 sz="1400">
                <a:solidFill>
                  <a:schemeClr val="dk1"/>
                </a:solidFill>
              </a:rPr>
              <a:t>Razón Social: Octopus S.A</a:t>
            </a:r>
            <a:endParaRPr sz="1400">
              <a:solidFill>
                <a:schemeClr val="dk1"/>
              </a:solidFill>
            </a:endParaRPr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 sz="1400">
                <a:solidFill>
                  <a:schemeClr val="dk1"/>
                </a:solidFill>
              </a:rPr>
              <a:t>Tipo Empresa: Sociedad Anónima</a:t>
            </a:r>
            <a:endParaRPr sz="1400">
              <a:solidFill>
                <a:schemeClr val="dk1"/>
              </a:solidFill>
            </a:endParaRPr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 sz="1400">
                <a:solidFill>
                  <a:schemeClr val="dk1"/>
                </a:solidFill>
              </a:rPr>
              <a:t>Condición: Activo</a:t>
            </a:r>
            <a:endParaRPr sz="1400">
              <a:solidFill>
                <a:schemeClr val="dk1"/>
              </a:solidFill>
            </a:endParaRPr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 sz="1400">
                <a:solidFill>
                  <a:schemeClr val="dk1"/>
                </a:solidFill>
              </a:rPr>
              <a:t>Fecha Inicio Actividades</a:t>
            </a:r>
            <a:r>
              <a:rPr lang="en" sz="1400"/>
              <a:t>: 11 de Agosto 1999</a:t>
            </a:r>
            <a:endParaRPr sz="1400">
              <a:solidFill>
                <a:schemeClr val="dk1"/>
              </a:solidFill>
            </a:endParaRPr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 sz="1400">
                <a:solidFill>
                  <a:schemeClr val="dk1"/>
                </a:solidFill>
              </a:rPr>
              <a:t>Actividades Comerciales: Ventas de productos mediante sitio web de la </a:t>
            </a:r>
            <a:r>
              <a:rPr lang="en" sz="1400">
                <a:solidFill>
                  <a:schemeClr val="dk1"/>
                </a:solidFill>
              </a:rPr>
              <a:t>marca.</a:t>
            </a:r>
            <a:endParaRPr sz="1400">
              <a:solidFill>
                <a:schemeClr val="dk1"/>
              </a:solidFill>
            </a:endParaRPr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 sz="1400">
                <a:solidFill>
                  <a:schemeClr val="dk1"/>
                </a:solidFill>
              </a:rPr>
              <a:t>CIIU: 4791</a:t>
            </a:r>
            <a:endParaRPr sz="1400">
              <a:solidFill>
                <a:schemeClr val="dk1"/>
              </a:solidFill>
            </a:endParaRPr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 sz="1400">
                <a:solidFill>
                  <a:schemeClr val="dk1"/>
                </a:solidFill>
              </a:rPr>
              <a:t>Misión: </a:t>
            </a:r>
            <a:endParaRPr sz="1400">
              <a:solidFill>
                <a:schemeClr val="dk1"/>
              </a:solidFill>
            </a:endParaRPr>
          </a:p>
          <a:p>
            <a:pPr indent="0" lvl="0" marL="3429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“Ofrecer a nuestros clientes los precios más bajos posibles, la mejor selección disponible y la mayor comodidad”</a:t>
            </a:r>
            <a:endParaRPr sz="1400">
              <a:solidFill>
                <a:schemeClr val="dk1"/>
              </a:solidFill>
            </a:endParaRPr>
          </a:p>
          <a:p>
            <a:pPr indent="-2032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 sz="1400">
                <a:solidFill>
                  <a:schemeClr val="dk1"/>
                </a:solidFill>
              </a:rPr>
              <a:t>Visión:</a:t>
            </a:r>
            <a:endParaRPr sz="1400">
              <a:solidFill>
                <a:schemeClr val="dk1"/>
              </a:solidFill>
            </a:endParaRPr>
          </a:p>
          <a:p>
            <a:pPr indent="0" lvl="0" marL="3429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“Ser la empresa más centrada en el cliente del mundo, donde los clientes pueden descubrir cualquier cosa que puedan querer comprar online, y comprometerse a ofrecer los precios más bajos posibles”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4">
            <a:alphaModFix/>
          </a:blip>
          <a:srcRect b="0" l="3760" r="4521" t="2856"/>
          <a:stretch/>
        </p:blipFill>
        <p:spPr>
          <a:xfrm>
            <a:off x="7528775" y="445993"/>
            <a:ext cx="822000" cy="582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 rotWithShape="1">
          <a:blip r:embed="rId4">
            <a:alphaModFix/>
          </a:blip>
          <a:srcRect b="0" l="3092" r="9807" t="0"/>
          <a:stretch/>
        </p:blipFill>
        <p:spPr>
          <a:xfrm>
            <a:off x="925150" y="0"/>
            <a:ext cx="82188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/>
          <p:nvPr/>
        </p:nvSpPr>
        <p:spPr>
          <a:xfrm>
            <a:off x="-1152650" y="-437650"/>
            <a:ext cx="6000900" cy="5714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-4362575" y="-437650"/>
            <a:ext cx="6000900" cy="5714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>
            <p:ph idx="2" type="title"/>
          </p:nvPr>
        </p:nvSpPr>
        <p:spPr>
          <a:xfrm flipH="1">
            <a:off x="1701200" y="1457985"/>
            <a:ext cx="29793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Área 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-4362575" y="-437650"/>
            <a:ext cx="6000900" cy="5714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4294967295" type="title"/>
          </p:nvPr>
        </p:nvSpPr>
        <p:spPr>
          <a:xfrm flipH="1">
            <a:off x="-228275" y="338525"/>
            <a:ext cx="4946400" cy="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Proceso de venta</a:t>
            </a:r>
            <a:endParaRPr b="1" sz="500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2075" y="1406626"/>
            <a:ext cx="9143999" cy="2330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ctrTitle"/>
          </p:nvPr>
        </p:nvSpPr>
        <p:spPr>
          <a:xfrm flipH="1">
            <a:off x="2035925" y="1643575"/>
            <a:ext cx="4091400" cy="312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indent="-250190" lvl="0" marL="18034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" sz="1400">
                <a:latin typeface="Assistant ExtraLight"/>
                <a:ea typeface="Assistant ExtraLight"/>
                <a:cs typeface="Assistant ExtraLight"/>
                <a:sym typeface="Assistant ExtraLight"/>
              </a:rPr>
              <a:t>La empresa ignora el desempeño de ventas por producto</a:t>
            </a:r>
            <a:endParaRPr b="0" sz="1400"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indent="-250190" lvl="0" marL="18034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" sz="1400">
                <a:latin typeface="Assistant ExtraLight"/>
                <a:ea typeface="Assistant ExtraLight"/>
                <a:cs typeface="Assistant ExtraLight"/>
                <a:sym typeface="Assistant ExtraLight"/>
              </a:rPr>
              <a:t>Se necesita tener conocimiento de los productos líderes tanto en cantidad de ventas, así como en la rentabilidad. </a:t>
            </a:r>
            <a:endParaRPr b="0" sz="1400"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indent="-250190" lvl="0" marL="18034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" sz="1400">
                <a:latin typeface="Assistant ExtraLight"/>
                <a:ea typeface="Assistant ExtraLight"/>
                <a:cs typeface="Assistant ExtraLight"/>
                <a:sym typeface="Assistant ExtraLight"/>
              </a:rPr>
              <a:t>A qué región (y país) pertenecen los clientes que solicitan más productos.</a:t>
            </a:r>
            <a:endParaRPr b="0" sz="1400"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indent="-250190" lvl="0" marL="18034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" sz="1400">
                <a:latin typeface="Assistant ExtraLight"/>
                <a:ea typeface="Assistant ExtraLight"/>
                <a:cs typeface="Assistant ExtraLight"/>
                <a:sym typeface="Assistant ExtraLight"/>
              </a:rPr>
              <a:t>Cuál es el producto más vendido de cada categoría.</a:t>
            </a:r>
            <a:endParaRPr b="0" sz="1400"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indent="-250190" lvl="0" marL="180340" rtl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" sz="1400">
                <a:latin typeface="Assistant ExtraLight"/>
                <a:ea typeface="Assistant ExtraLight"/>
                <a:cs typeface="Assistant ExtraLight"/>
                <a:sym typeface="Assistant ExtraLight"/>
              </a:rPr>
              <a:t>Cual es el tiempo promedio de envío del producto en caso el cliente seleccione envío estándar.</a:t>
            </a:r>
            <a:endParaRPr/>
          </a:p>
        </p:txBody>
      </p:sp>
      <p:sp>
        <p:nvSpPr>
          <p:cNvPr id="145" name="Google Shape;145;p22"/>
          <p:cNvSpPr txBox="1"/>
          <p:nvPr>
            <p:ph idx="2" type="title"/>
          </p:nvPr>
        </p:nvSpPr>
        <p:spPr>
          <a:xfrm flipH="1">
            <a:off x="1447525" y="274925"/>
            <a:ext cx="70947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Requerimientos e identificación del problema</a:t>
            </a:r>
            <a:endParaRPr sz="3900"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2088" y="1996900"/>
            <a:ext cx="2087875" cy="15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4550" y="3627500"/>
            <a:ext cx="1839050" cy="8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/>
          <p:nvPr/>
        </p:nvSpPr>
        <p:spPr>
          <a:xfrm rot="-4500033">
            <a:off x="-1273432" y="3070398"/>
            <a:ext cx="3262617" cy="1970242"/>
          </a:xfrm>
          <a:custGeom>
            <a:rect b="b" l="l" r="r" t="t"/>
            <a:pathLst>
              <a:path extrusionOk="0" h="14275" w="34367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 txBox="1"/>
          <p:nvPr>
            <p:ph idx="2" type="ctrTitle"/>
          </p:nvPr>
        </p:nvSpPr>
        <p:spPr>
          <a:xfrm flipH="1">
            <a:off x="1663075" y="2606298"/>
            <a:ext cx="1037100" cy="3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SATURN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23"/>
          <p:cNvSpPr txBox="1"/>
          <p:nvPr>
            <p:ph idx="1" type="subTitle"/>
          </p:nvPr>
        </p:nvSpPr>
        <p:spPr>
          <a:xfrm flipH="1">
            <a:off x="1432475" y="2815693"/>
            <a:ext cx="14982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Saturn is the ringed one. It’s a gas giant, composed of hydrogen and helium. It’s named after the Roman god of agriculture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23"/>
          <p:cNvSpPr txBox="1"/>
          <p:nvPr>
            <p:ph idx="3" type="ctrTitle"/>
          </p:nvPr>
        </p:nvSpPr>
        <p:spPr>
          <a:xfrm flipH="1">
            <a:off x="4851150" y="2606423"/>
            <a:ext cx="1037100" cy="3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NEPTUNE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" name="Google Shape;156;p23"/>
          <p:cNvSpPr txBox="1"/>
          <p:nvPr>
            <p:ph idx="4" type="subTitle"/>
          </p:nvPr>
        </p:nvSpPr>
        <p:spPr>
          <a:xfrm flipH="1">
            <a:off x="4620550" y="2815693"/>
            <a:ext cx="14982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Neptune is the farthest planet from the Sun, the fourth-largest in our Solar System and also the densest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23"/>
          <p:cNvSpPr/>
          <p:nvPr/>
        </p:nvSpPr>
        <p:spPr>
          <a:xfrm rot="5400000">
            <a:off x="7282972" y="-391616"/>
            <a:ext cx="3262631" cy="1970235"/>
          </a:xfrm>
          <a:custGeom>
            <a:rect b="b" l="l" r="r" t="t"/>
            <a:pathLst>
              <a:path extrusionOk="0" h="14275" w="34367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 rotWithShape="1">
          <a:blip r:embed="rId3">
            <a:alphaModFix/>
          </a:blip>
          <a:srcRect b="0" l="0" r="0" t="1739"/>
          <a:stretch/>
        </p:blipFill>
        <p:spPr>
          <a:xfrm>
            <a:off x="300325" y="1051125"/>
            <a:ext cx="8295450" cy="403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>
            <p:ph idx="4294967295" type="title"/>
          </p:nvPr>
        </p:nvSpPr>
        <p:spPr>
          <a:xfrm flipH="1">
            <a:off x="384300" y="149050"/>
            <a:ext cx="8375400" cy="16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Diseño de la base de datos en Erwin 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Modelo físico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/>
          <p:nvPr/>
        </p:nvSpPr>
        <p:spPr>
          <a:xfrm>
            <a:off x="3476700" y="0"/>
            <a:ext cx="5667300" cy="5143500"/>
          </a:xfrm>
          <a:prstGeom prst="parallelogram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 flipH="1">
            <a:off x="-469387" y="-28575"/>
            <a:ext cx="5743575" cy="5200650"/>
          </a:xfrm>
          <a:custGeom>
            <a:rect b="b" l="l" r="r" t="t"/>
            <a:pathLst>
              <a:path extrusionOk="0" h="208026" w="229743">
                <a:moveTo>
                  <a:pt x="62865" y="1524"/>
                </a:moveTo>
                <a:lnTo>
                  <a:pt x="0" y="208026"/>
                </a:lnTo>
                <a:lnTo>
                  <a:pt x="229743" y="208026"/>
                </a:lnTo>
                <a:lnTo>
                  <a:pt x="2297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66" name="Google Shape;166;p24"/>
          <p:cNvSpPr txBox="1"/>
          <p:nvPr>
            <p:ph idx="1" type="subTitle"/>
          </p:nvPr>
        </p:nvSpPr>
        <p:spPr>
          <a:xfrm>
            <a:off x="415175" y="1666625"/>
            <a:ext cx="2544900" cy="20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r>
              <a:rPr lang="en" sz="1800"/>
              <a:t>l programa SQL es muy importante para la recopilación, el manejo y la manipulación de los datos deseados, ya que, automatiza los procesos.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67" name="Google Shape;167;p24"/>
          <p:cNvSpPr txBox="1"/>
          <p:nvPr>
            <p:ph type="ctrTitle"/>
          </p:nvPr>
        </p:nvSpPr>
        <p:spPr>
          <a:xfrm>
            <a:off x="-94000" y="540005"/>
            <a:ext cx="3867300" cy="57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Lobster"/>
                <a:ea typeface="Lobster"/>
                <a:cs typeface="Lobster"/>
                <a:sym typeface="Lobster"/>
              </a:rPr>
              <a:t>Conclusiones</a:t>
            </a:r>
            <a:endParaRPr sz="5900">
              <a:solidFill>
                <a:schemeClr val="lt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68" name="Google Shape;168;p24"/>
          <p:cNvSpPr txBox="1"/>
          <p:nvPr>
            <p:ph type="ctrTitle"/>
          </p:nvPr>
        </p:nvSpPr>
        <p:spPr>
          <a:xfrm>
            <a:off x="4677875" y="540005"/>
            <a:ext cx="3867300" cy="57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6"/>
                </a:solidFill>
                <a:latin typeface="Lobster"/>
                <a:ea typeface="Lobster"/>
                <a:cs typeface="Lobster"/>
                <a:sym typeface="Lobster"/>
              </a:rPr>
              <a:t>Recomendaciones</a:t>
            </a:r>
            <a:endParaRPr sz="5700">
              <a:solidFill>
                <a:schemeClr val="accent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69" name="Google Shape;169;p24"/>
          <p:cNvSpPr txBox="1"/>
          <p:nvPr>
            <p:ph idx="1" type="subTitle"/>
          </p:nvPr>
        </p:nvSpPr>
        <p:spPr>
          <a:xfrm>
            <a:off x="4910600" y="1181800"/>
            <a:ext cx="3995100" cy="3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 sz="1400">
                <a:solidFill>
                  <a:schemeClr val="lt2"/>
                </a:solidFill>
              </a:rPr>
              <a:t>T</a:t>
            </a:r>
            <a:r>
              <a:rPr lang="en" sz="1400">
                <a:solidFill>
                  <a:schemeClr val="lt2"/>
                </a:solidFill>
              </a:rPr>
              <a:t>ener una mejor base de datos que esté más integrada para que se pueda realizar la automatización de los procesos.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just">
              <a:lnSpc>
                <a:spcPct val="10791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 sz="1400">
                <a:solidFill>
                  <a:schemeClr val="lt2"/>
                </a:solidFill>
              </a:rPr>
              <a:t>Se recomienda la implementación del programa SQL Server, ya que la empresa cuenta con una data regularmente extensa.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just">
              <a:lnSpc>
                <a:spcPct val="10791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 sz="1400">
                <a:solidFill>
                  <a:schemeClr val="lt2"/>
                </a:solidFill>
              </a:rPr>
              <a:t>Una recomendación para el área de marketing, sería que se debe de estar al tanto de las acciones y movimientos para evitar errores.</a:t>
            </a:r>
            <a:endParaRPr sz="1400">
              <a:solidFill>
                <a:schemeClr val="lt2"/>
              </a:solidFill>
            </a:endParaRPr>
          </a:p>
          <a:p>
            <a:pPr indent="-304800" lvl="0" marL="457200" rtl="0" algn="just">
              <a:lnSpc>
                <a:spcPct val="107916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400">
                <a:solidFill>
                  <a:schemeClr val="lt2"/>
                </a:solidFill>
              </a:rPr>
              <a:t>También, se recomienda contar con un historial de las bases que permitan comprender las  modificaciones de los datos para así evitar fugas de información</a:t>
            </a:r>
            <a:r>
              <a:rPr lang="en" sz="1200">
                <a:solidFill>
                  <a:schemeClr val="lt2"/>
                </a:solidFill>
              </a:rPr>
              <a:t>.</a:t>
            </a:r>
            <a:endParaRPr sz="1200">
              <a:solidFill>
                <a:schemeClr val="lt2"/>
              </a:solidFill>
            </a:endParaRPr>
          </a:p>
        </p:txBody>
      </p:sp>
      <p:pic>
        <p:nvPicPr>
          <p:cNvPr id="170" name="Google Shape;170;p24"/>
          <p:cNvPicPr preferRelativeResize="0"/>
          <p:nvPr/>
        </p:nvPicPr>
        <p:blipFill rotWithShape="1">
          <a:blip r:embed="rId4">
            <a:alphaModFix/>
          </a:blip>
          <a:srcRect b="17184" l="22251" r="0" t="0"/>
          <a:stretch/>
        </p:blipFill>
        <p:spPr>
          <a:xfrm>
            <a:off x="3693125" y="1240800"/>
            <a:ext cx="1366500" cy="1338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450" y="311226"/>
            <a:ext cx="4521025" cy="45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keting Newsletter">
  <a:themeElements>
    <a:clrScheme name="Simple Light">
      <a:dk1>
        <a:srgbClr val="143A78"/>
      </a:dk1>
      <a:lt1>
        <a:srgbClr val="F3F3F3"/>
      </a:lt1>
      <a:dk2>
        <a:srgbClr val="D9D9D9"/>
      </a:dk2>
      <a:lt2>
        <a:srgbClr val="2E5FAF"/>
      </a:lt2>
      <a:accent1>
        <a:srgbClr val="143A78"/>
      </a:accent1>
      <a:accent2>
        <a:srgbClr val="0A419B"/>
      </a:accent2>
      <a:accent3>
        <a:srgbClr val="EE5C00"/>
      </a:accent3>
      <a:accent4>
        <a:srgbClr val="6C98DF"/>
      </a:accent4>
      <a:accent5>
        <a:srgbClr val="004BC5"/>
      </a:accent5>
      <a:accent6>
        <a:srgbClr val="143A78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