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4/17/2021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99365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4/17/2021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38103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4/17/2021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18369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4/17/2021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38473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4/17/2021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402927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4/17/2021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102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4/17/2021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3670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4/17/2021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71033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4/17/2021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58165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4/17/2021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08495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4/17/2021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79818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4/17/2021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‹Nº›</a:t>
            </a:fld>
            <a:endParaRPr lang="en-US" dirty="0"/>
          </a:p>
        </p:txBody>
      </p:sp>
    </p:spTree>
    <p:extLst>
      <p:ext uri="{BB962C8B-B14F-4D97-AF65-F5344CB8AC3E}">
        <p14:creationId xmlns:p14="http://schemas.microsoft.com/office/powerpoint/2010/main" val="3425180525"/>
      </p:ext>
    </p:extLst>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5" r:id="rId8"/>
    <p:sldLayoutId id="2147483692" r:id="rId9"/>
    <p:sldLayoutId id="2147483693" r:id="rId10"/>
    <p:sldLayoutId id="214748369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a Vía Láctea sobre una ruta de montaña">
            <a:extLst>
              <a:ext uri="{FF2B5EF4-FFF2-40B4-BE49-F238E27FC236}">
                <a16:creationId xmlns:a16="http://schemas.microsoft.com/office/drawing/2014/main" id="{0E8B5BDF-A620-4EDD-BE48-256FFCAAD1F1}"/>
              </a:ext>
            </a:extLst>
          </p:cNvPr>
          <p:cNvPicPr>
            <a:picLocks noChangeAspect="1"/>
          </p:cNvPicPr>
          <p:nvPr/>
        </p:nvPicPr>
        <p:blipFill rotWithShape="1">
          <a:blip r:embed="rId3">
            <a:alphaModFix amt="70000"/>
          </a:blip>
          <a:srcRect t="9996"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9823D4FC-D244-4E9C-9ABC-F793A270ECDB}"/>
              </a:ext>
            </a:extLst>
          </p:cNvPr>
          <p:cNvSpPr>
            <a:spLocks noGrp="1"/>
          </p:cNvSpPr>
          <p:nvPr>
            <p:ph type="ctrTitle"/>
          </p:nvPr>
        </p:nvSpPr>
        <p:spPr>
          <a:xfrm>
            <a:off x="994928" y="1724366"/>
            <a:ext cx="10190071" cy="1987825"/>
          </a:xfrm>
        </p:spPr>
        <p:txBody>
          <a:bodyPr anchor="b">
            <a:normAutofit fontScale="90000"/>
          </a:bodyPr>
          <a:lstStyle/>
          <a:p>
            <a:pPr>
              <a:lnSpc>
                <a:spcPct val="107000"/>
              </a:lnSpc>
              <a:spcAft>
                <a:spcPts val="800"/>
              </a:spcAft>
            </a:pPr>
            <a:r>
              <a:rPr lang="es-PE" sz="4000" dirty="0">
                <a:effectLst/>
                <a:latin typeface="Calibri" panose="020F0502020204030204" pitchFamily="34" charset="0"/>
                <a:ea typeface="Calibri" panose="020F0502020204030204" pitchFamily="34" charset="0"/>
                <a:cs typeface="Times New Roman" panose="02020603050405020304" pitchFamily="18" charset="0"/>
              </a:rPr>
              <a:t>SQL SERVER III ADMINISTRACIÓN</a:t>
            </a:r>
            <a:br>
              <a:rPr lang="es-PE" sz="4000" dirty="0">
                <a:effectLst/>
                <a:latin typeface="Calibri" panose="020F0502020204030204" pitchFamily="34" charset="0"/>
                <a:ea typeface="Calibri" panose="020F0502020204030204" pitchFamily="34" charset="0"/>
                <a:cs typeface="Times New Roman" panose="02020603050405020304" pitchFamily="18" charset="0"/>
              </a:rPr>
            </a:br>
            <a:r>
              <a:rPr lang="es-PE" sz="4000" dirty="0">
                <a:effectLst/>
                <a:latin typeface="Calibri" panose="020F0502020204030204" pitchFamily="34" charset="0"/>
                <a:ea typeface="Calibri" panose="020F0502020204030204" pitchFamily="34" charset="0"/>
                <a:cs typeface="Times New Roman" panose="02020603050405020304" pitchFamily="18" charset="0"/>
              </a:rPr>
              <a:t>PRACTICA N°1</a:t>
            </a:r>
            <a:br>
              <a:rPr lang="es-PE" sz="1800" dirty="0">
                <a:effectLst/>
                <a:latin typeface="Calibri" panose="020F0502020204030204" pitchFamily="34" charset="0"/>
                <a:ea typeface="Calibri" panose="020F0502020204030204" pitchFamily="34" charset="0"/>
                <a:cs typeface="Times New Roman" panose="02020603050405020304" pitchFamily="18" charset="0"/>
              </a:rPr>
            </a:br>
            <a:endParaRPr lang="es-PE" sz="5200" dirty="0">
              <a:solidFill>
                <a:srgbClr val="FFFFFF"/>
              </a:solidFill>
            </a:endParaRPr>
          </a:p>
        </p:txBody>
      </p:sp>
      <p:sp>
        <p:nvSpPr>
          <p:cNvPr id="3" name="Subtítulo 2">
            <a:extLst>
              <a:ext uri="{FF2B5EF4-FFF2-40B4-BE49-F238E27FC236}">
                <a16:creationId xmlns:a16="http://schemas.microsoft.com/office/drawing/2014/main" id="{BDC38C2A-9F27-40C0-89F2-4E457599221B}"/>
              </a:ext>
            </a:extLst>
          </p:cNvPr>
          <p:cNvSpPr>
            <a:spLocks noGrp="1"/>
          </p:cNvSpPr>
          <p:nvPr>
            <p:ph type="subTitle" idx="1"/>
          </p:nvPr>
        </p:nvSpPr>
        <p:spPr>
          <a:xfrm>
            <a:off x="1218708" y="3587563"/>
            <a:ext cx="5673411" cy="2538835"/>
          </a:xfrm>
        </p:spPr>
        <p:txBody>
          <a:bodyPr anchor="t">
            <a:normAutofit/>
          </a:bodyPr>
          <a:lstStyle/>
          <a:p>
            <a:pPr algn="l">
              <a:lnSpc>
                <a:spcPct val="107000"/>
              </a:lnSpc>
              <a:spcAft>
                <a:spcPts val="800"/>
              </a:spcAft>
            </a:pPr>
            <a:r>
              <a:rPr lang="es-PE" sz="2400" dirty="0">
                <a:effectLst/>
                <a:latin typeface="Calibri" panose="020F0502020204030204" pitchFamily="34" charset="0"/>
                <a:ea typeface="Calibri" panose="020F0502020204030204" pitchFamily="34" charset="0"/>
                <a:cs typeface="Times New Roman" panose="02020603050405020304" pitchFamily="18" charset="0"/>
              </a:rPr>
              <a:t>PROFESOR: GUSTAVO CORONEL</a:t>
            </a:r>
          </a:p>
          <a:p>
            <a:pPr algn="l">
              <a:lnSpc>
                <a:spcPct val="107000"/>
              </a:lnSpc>
              <a:spcAft>
                <a:spcPts val="800"/>
              </a:spcAft>
            </a:pPr>
            <a:r>
              <a:rPr lang="es-PE" sz="2400" dirty="0">
                <a:effectLst/>
                <a:latin typeface="Calibri" panose="020F0502020204030204" pitchFamily="34" charset="0"/>
                <a:ea typeface="Calibri" panose="020F0502020204030204" pitchFamily="34" charset="0"/>
                <a:cs typeface="Times New Roman" panose="02020603050405020304" pitchFamily="18" charset="0"/>
              </a:rPr>
              <a:t>ALUMNO: CARLOS ANTHONY CACERES CARHUACUSMA</a:t>
            </a:r>
          </a:p>
          <a:p>
            <a:pPr algn="l">
              <a:lnSpc>
                <a:spcPct val="107000"/>
              </a:lnSpc>
              <a:spcAft>
                <a:spcPts val="800"/>
              </a:spcAft>
            </a:pPr>
            <a:r>
              <a:rPr lang="es-PE" sz="2400" dirty="0">
                <a:effectLst/>
                <a:latin typeface="Calibri" panose="020F0502020204030204" pitchFamily="34" charset="0"/>
                <a:ea typeface="Calibri" panose="020F0502020204030204" pitchFamily="34" charset="0"/>
                <a:cs typeface="Times New Roman" panose="02020603050405020304" pitchFamily="18" charset="0"/>
              </a:rPr>
              <a:t>CLASE: 55576</a:t>
            </a:r>
          </a:p>
          <a:p>
            <a:pPr algn="l"/>
            <a:endParaRPr lang="es-PE" sz="2200" dirty="0">
              <a:solidFill>
                <a:srgbClr val="FFFFFF"/>
              </a:solidFill>
            </a:endParaRPr>
          </a:p>
        </p:txBody>
      </p:sp>
      <p:pic>
        <p:nvPicPr>
          <p:cNvPr id="8" name="Imagen 7" descr="Auditoría Energética: UNI busca optimizar su consumo eléctrico –  Stakeholders Sostenibilidad">
            <a:extLst>
              <a:ext uri="{FF2B5EF4-FFF2-40B4-BE49-F238E27FC236}">
                <a16:creationId xmlns:a16="http://schemas.microsoft.com/office/drawing/2014/main" id="{7BF3ABFC-9BBB-4C11-B6A0-F6C5147D759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89750" y="427614"/>
            <a:ext cx="3400425" cy="1066800"/>
          </a:xfrm>
          <a:prstGeom prst="rect">
            <a:avLst/>
          </a:prstGeom>
          <a:noFill/>
          <a:ln>
            <a:noFill/>
          </a:ln>
        </p:spPr>
      </p:pic>
      <p:pic>
        <p:nvPicPr>
          <p:cNvPr id="10" name="Imagen 9" descr="SQL Server on Linux, el evento que no te puedes perder » MuyLinux">
            <a:extLst>
              <a:ext uri="{FF2B5EF4-FFF2-40B4-BE49-F238E27FC236}">
                <a16:creationId xmlns:a16="http://schemas.microsoft.com/office/drawing/2014/main" id="{81E6730D-D2B0-469D-AA42-AB8C9BCC82F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8757" y="3587562"/>
            <a:ext cx="3968315" cy="2538835"/>
          </a:xfrm>
          <a:prstGeom prst="rect">
            <a:avLst/>
          </a:prstGeom>
          <a:noFill/>
          <a:ln>
            <a:noFill/>
          </a:ln>
        </p:spPr>
      </p:pic>
    </p:spTree>
    <p:extLst>
      <p:ext uri="{BB962C8B-B14F-4D97-AF65-F5344CB8AC3E}">
        <p14:creationId xmlns:p14="http://schemas.microsoft.com/office/powerpoint/2010/main" val="273691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5182508-EA5F-483E-B044-0EFE1C0CE4F9}"/>
              </a:ext>
            </a:extLst>
          </p:cNvPr>
          <p:cNvSpPr>
            <a:spLocks noGrp="1"/>
          </p:cNvSpPr>
          <p:nvPr>
            <p:ph type="title"/>
          </p:nvPr>
        </p:nvSpPr>
        <p:spPr>
          <a:xfrm>
            <a:off x="1198182" y="381000"/>
            <a:ext cx="10003218" cy="1600124"/>
          </a:xfrm>
        </p:spPr>
        <p:txBody>
          <a:bodyPr>
            <a:normAutofit/>
          </a:bodyPr>
          <a:lstStyle/>
          <a:p>
            <a:r>
              <a:rPr lang="es-PE"/>
              <a:t>TABLA DE ROLES</a:t>
            </a:r>
          </a:p>
        </p:txBody>
      </p:sp>
      <p:graphicFrame>
        <p:nvGraphicFramePr>
          <p:cNvPr id="4" name="Marcador de contenido 3">
            <a:extLst>
              <a:ext uri="{FF2B5EF4-FFF2-40B4-BE49-F238E27FC236}">
                <a16:creationId xmlns:a16="http://schemas.microsoft.com/office/drawing/2014/main" id="{8D7CC375-B20A-47C1-BBC3-D2363CBC27BE}"/>
              </a:ext>
            </a:extLst>
          </p:cNvPr>
          <p:cNvGraphicFramePr>
            <a:graphicFrameLocks noGrp="1"/>
          </p:cNvGraphicFramePr>
          <p:nvPr>
            <p:ph idx="1"/>
            <p:extLst>
              <p:ext uri="{D42A27DB-BD31-4B8C-83A1-F6EECF244321}">
                <p14:modId xmlns:p14="http://schemas.microsoft.com/office/powerpoint/2010/main" val="2356312008"/>
              </p:ext>
            </p:extLst>
          </p:nvPr>
        </p:nvGraphicFramePr>
        <p:xfrm>
          <a:off x="223149" y="1716258"/>
          <a:ext cx="11742654" cy="4809456"/>
        </p:xfrm>
        <a:graphic>
          <a:graphicData uri="http://schemas.openxmlformats.org/drawingml/2006/table">
            <a:tbl>
              <a:tblPr firstRow="1" firstCol="1" bandRow="1">
                <a:tableStyleId>{93296810-A885-4BE3-A3E7-6D5BEEA58F35}</a:tableStyleId>
              </a:tblPr>
              <a:tblGrid>
                <a:gridCol w="2106738">
                  <a:extLst>
                    <a:ext uri="{9D8B030D-6E8A-4147-A177-3AD203B41FA5}">
                      <a16:colId xmlns:a16="http://schemas.microsoft.com/office/drawing/2014/main" val="2194698163"/>
                    </a:ext>
                  </a:extLst>
                </a:gridCol>
                <a:gridCol w="3074095">
                  <a:extLst>
                    <a:ext uri="{9D8B030D-6E8A-4147-A177-3AD203B41FA5}">
                      <a16:colId xmlns:a16="http://schemas.microsoft.com/office/drawing/2014/main" val="974416447"/>
                    </a:ext>
                  </a:extLst>
                </a:gridCol>
                <a:gridCol w="1318117">
                  <a:extLst>
                    <a:ext uri="{9D8B030D-6E8A-4147-A177-3AD203B41FA5}">
                      <a16:colId xmlns:a16="http://schemas.microsoft.com/office/drawing/2014/main" val="1244707155"/>
                    </a:ext>
                  </a:extLst>
                </a:gridCol>
                <a:gridCol w="1285371">
                  <a:extLst>
                    <a:ext uri="{9D8B030D-6E8A-4147-A177-3AD203B41FA5}">
                      <a16:colId xmlns:a16="http://schemas.microsoft.com/office/drawing/2014/main" val="2921677270"/>
                    </a:ext>
                  </a:extLst>
                </a:gridCol>
                <a:gridCol w="1147567">
                  <a:extLst>
                    <a:ext uri="{9D8B030D-6E8A-4147-A177-3AD203B41FA5}">
                      <a16:colId xmlns:a16="http://schemas.microsoft.com/office/drawing/2014/main" val="1830496477"/>
                    </a:ext>
                  </a:extLst>
                </a:gridCol>
                <a:gridCol w="2810766">
                  <a:extLst>
                    <a:ext uri="{9D8B030D-6E8A-4147-A177-3AD203B41FA5}">
                      <a16:colId xmlns:a16="http://schemas.microsoft.com/office/drawing/2014/main" val="879202172"/>
                    </a:ext>
                  </a:extLst>
                </a:gridCol>
              </a:tblGrid>
              <a:tr h="586118">
                <a:tc>
                  <a:txBody>
                    <a:bodyPr/>
                    <a:lstStyle/>
                    <a:p>
                      <a:pPr algn="ctr">
                        <a:lnSpc>
                          <a:spcPct val="107000"/>
                        </a:lnSpc>
                        <a:spcAft>
                          <a:spcPts val="800"/>
                        </a:spcAft>
                      </a:pPr>
                      <a:r>
                        <a:rPr lang="es-PE" sz="1000" dirty="0">
                          <a:effectLst/>
                        </a:rPr>
                        <a:t>ROL DE BD</a:t>
                      </a:r>
                      <a:br>
                        <a:rPr lang="es-PE" sz="1000" dirty="0">
                          <a:effectLst/>
                        </a:rPr>
                      </a:br>
                      <a:r>
                        <a:rPr lang="es-PE" sz="1000" dirty="0">
                          <a:effectLst/>
                        </a:rPr>
                        <a:t>Rol creado para la practica.</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TAREAS</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MIEMBROS</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USUARIO</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TABLAS A LAS QUE ACCEDE</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PERMISOS</a:t>
                      </a:r>
                      <a:br>
                        <a:rPr lang="es-PE" sz="1000" dirty="0">
                          <a:effectLst/>
                        </a:rPr>
                      </a:br>
                      <a:r>
                        <a:rPr lang="es-PE" sz="1000" dirty="0">
                          <a:effectLst/>
                        </a:rPr>
                        <a:t>Los permisos mas restrictivos tienen prioridad sobre los menos restrictivos.</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2646970611"/>
                  </a:ext>
                </a:extLst>
              </a:tr>
              <a:tr h="586118">
                <a:tc>
                  <a:txBody>
                    <a:bodyPr/>
                    <a:lstStyle/>
                    <a:p>
                      <a:pPr algn="ctr">
                        <a:lnSpc>
                          <a:spcPct val="107000"/>
                        </a:lnSpc>
                        <a:spcAft>
                          <a:spcPts val="800"/>
                        </a:spcAft>
                      </a:pPr>
                      <a:r>
                        <a:rPr lang="es-PE" sz="1000" dirty="0">
                          <a:effectLst/>
                        </a:rPr>
                        <a:t>ADMINISTRADOR</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just">
                        <a:lnSpc>
                          <a:spcPct val="107000"/>
                        </a:lnSpc>
                        <a:spcAft>
                          <a:spcPts val="800"/>
                        </a:spcAft>
                      </a:pPr>
                      <a:r>
                        <a:rPr lang="es-PE" sz="1100" dirty="0">
                          <a:effectLst/>
                        </a:rPr>
                        <a:t>Creación de objetos de la base de datos.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CACC</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err="1">
                          <a:effectLst/>
                        </a:rPr>
                        <a:t>admin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a:effectLst/>
                        </a:rPr>
                        <a:t>Todas</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Crear tablas</a:t>
                      </a:r>
                      <a:br>
                        <a:rPr lang="es-PE" sz="1000" dirty="0">
                          <a:effectLst/>
                        </a:rPr>
                      </a:br>
                      <a:r>
                        <a:rPr lang="es-PE" sz="1000" dirty="0">
                          <a:effectLst/>
                        </a:rPr>
                        <a:t>Modificar tablas</a:t>
                      </a:r>
                      <a:br>
                        <a:rPr lang="es-PE" sz="1000" dirty="0">
                          <a:effectLst/>
                        </a:rPr>
                      </a:br>
                      <a:r>
                        <a:rPr lang="es-PE" sz="1000" dirty="0">
                          <a:effectLst/>
                        </a:rPr>
                        <a:t>Eliminar tablas</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1954175831"/>
                  </a:ext>
                </a:extLst>
              </a:tr>
              <a:tr h="401437">
                <a:tc>
                  <a:txBody>
                    <a:bodyPr/>
                    <a:lstStyle/>
                    <a:p>
                      <a:pPr algn="ctr">
                        <a:lnSpc>
                          <a:spcPct val="107000"/>
                        </a:lnSpc>
                        <a:spcAft>
                          <a:spcPts val="800"/>
                        </a:spcAft>
                      </a:pPr>
                      <a:r>
                        <a:rPr lang="es-PE" sz="1000" dirty="0">
                          <a:effectLst/>
                        </a:rPr>
                        <a:t>ROL_VICEPRESIDENTE</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just">
                        <a:lnSpc>
                          <a:spcPct val="107000"/>
                        </a:lnSpc>
                        <a:spcAft>
                          <a:spcPts val="800"/>
                        </a:spcAft>
                      </a:pPr>
                      <a:r>
                        <a:rPr lang="es-PE" sz="1100">
                          <a:effectLst/>
                        </a:rPr>
                        <a:t>Mantenimiento de empleados y obtener información acerca de los pedidos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Andrew Fuller (</a:t>
                      </a:r>
                      <a:r>
                        <a:rPr lang="es-PE" sz="1200" dirty="0" err="1">
                          <a:effectLst/>
                        </a:rPr>
                        <a:t>afuller</a:t>
                      </a:r>
                      <a:r>
                        <a:rPr lang="es-PE" sz="1200" dirty="0">
                          <a:effectLst/>
                        </a:rPr>
                        <a:t>) </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a:effectLst/>
                        </a:rPr>
                        <a:t>(afuller) </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EMPLOYEES</a:t>
                      </a:r>
                      <a:br>
                        <a:rPr lang="es-PE" sz="1200" dirty="0">
                          <a:effectLst/>
                        </a:rPr>
                      </a:br>
                      <a:r>
                        <a:rPr lang="es-PE" sz="1200" dirty="0">
                          <a:effectLst/>
                        </a:rPr>
                        <a:t>ORDERS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SELECT (x), INSERT (x), UPDATE (x), DELETE (x)</a:t>
                      </a:r>
                      <a:br>
                        <a:rPr lang="es-PE" sz="1000" dirty="0">
                          <a:effectLst/>
                        </a:rPr>
                      </a:br>
                      <a:r>
                        <a:rPr lang="es-PE" sz="1000" dirty="0">
                          <a:effectLst/>
                        </a:rPr>
                        <a:t>SELECT (x), INSERT (), UPDATE (), DELETE ()</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3024238512"/>
                  </a:ext>
                </a:extLst>
              </a:tr>
              <a:tr h="401437">
                <a:tc>
                  <a:txBody>
                    <a:bodyPr/>
                    <a:lstStyle/>
                    <a:p>
                      <a:pPr algn="ctr">
                        <a:lnSpc>
                          <a:spcPct val="107000"/>
                        </a:lnSpc>
                        <a:spcAft>
                          <a:spcPts val="800"/>
                        </a:spcAft>
                      </a:pPr>
                      <a:r>
                        <a:rPr lang="es-PE" sz="1000">
                          <a:effectLst/>
                        </a:rPr>
                        <a:t>ROL_VENDEDORES_CORPORATIVOS</a:t>
                      </a:r>
                      <a:endParaRPr lang="es-PE" sz="10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just">
                        <a:lnSpc>
                          <a:spcPct val="107000"/>
                        </a:lnSpc>
                        <a:spcAft>
                          <a:spcPts val="800"/>
                        </a:spcAft>
                      </a:pPr>
                      <a:r>
                        <a:rPr lang="es-PE" sz="1100">
                          <a:effectLst/>
                        </a:rPr>
                        <a:t>Registran pedidos en el sistema, eliminan pedidos o corregir pedidos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Janet </a:t>
                      </a:r>
                      <a:r>
                        <a:rPr lang="es-PE" sz="1200" dirty="0" err="1">
                          <a:effectLst/>
                        </a:rPr>
                        <a:t>Leverling</a:t>
                      </a:r>
                      <a:r>
                        <a:rPr lang="es-PE" sz="1200" dirty="0">
                          <a:effectLst/>
                        </a:rPr>
                        <a:t> y Margaret </a:t>
                      </a:r>
                      <a:r>
                        <a:rPr lang="es-PE" sz="1200" dirty="0" err="1">
                          <a:effectLst/>
                        </a:rPr>
                        <a:t>Peacock</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a:t>
                      </a:r>
                      <a:r>
                        <a:rPr lang="es-PE" sz="1200" dirty="0" err="1">
                          <a:effectLst/>
                        </a:rPr>
                        <a:t>jleverling</a:t>
                      </a:r>
                      <a:r>
                        <a:rPr lang="es-PE" sz="1200" dirty="0">
                          <a:effectLst/>
                        </a:rPr>
                        <a:t>) , (</a:t>
                      </a:r>
                      <a:r>
                        <a:rPr lang="es-PE" sz="1200" dirty="0" err="1">
                          <a:effectLst/>
                        </a:rPr>
                        <a:t>mpeacock</a:t>
                      </a: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ORDERS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SELECT (x), INSERT (x), UPDATE (x), DELETE (x)</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2594113288"/>
                  </a:ext>
                </a:extLst>
              </a:tr>
              <a:tr h="401437">
                <a:tc>
                  <a:txBody>
                    <a:bodyPr/>
                    <a:lstStyle/>
                    <a:p>
                      <a:pPr algn="ctr">
                        <a:lnSpc>
                          <a:spcPct val="107000"/>
                        </a:lnSpc>
                        <a:spcAft>
                          <a:spcPts val="800"/>
                        </a:spcAft>
                      </a:pPr>
                      <a:r>
                        <a:rPr lang="es-PE" sz="1000">
                          <a:effectLst/>
                        </a:rPr>
                        <a:t>ROL_GERENTE_VENTAS</a:t>
                      </a:r>
                      <a:endParaRPr lang="es-PE" sz="10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just">
                        <a:lnSpc>
                          <a:spcPct val="107000"/>
                        </a:lnSpc>
                        <a:spcAft>
                          <a:spcPts val="800"/>
                        </a:spcAft>
                      </a:pPr>
                      <a:r>
                        <a:rPr lang="es-PE" sz="1100">
                          <a:effectLst/>
                        </a:rPr>
                        <a:t>Se encarga de darle mantenimiento al catálogo de productos de la empresa.</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Steve Buchanan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a:effectLst/>
                        </a:rPr>
                        <a:t>(sbuchanan)</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PRODUCTS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SELECT (x), INSERT (x), UPDATE (x), DELETE (x)</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2076045011"/>
                  </a:ext>
                </a:extLst>
              </a:tr>
              <a:tr h="856037">
                <a:tc>
                  <a:txBody>
                    <a:bodyPr/>
                    <a:lstStyle/>
                    <a:p>
                      <a:pPr algn="ctr">
                        <a:lnSpc>
                          <a:spcPct val="107000"/>
                        </a:lnSpc>
                        <a:spcAft>
                          <a:spcPts val="800"/>
                        </a:spcAft>
                      </a:pPr>
                      <a:r>
                        <a:rPr lang="es-PE" sz="1000">
                          <a:effectLst/>
                        </a:rPr>
                        <a:t>ROL_VENDEDORES_LOCALES</a:t>
                      </a:r>
                      <a:endParaRPr lang="es-PE" sz="10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just">
                        <a:lnSpc>
                          <a:spcPct val="107000"/>
                        </a:lnSpc>
                        <a:spcAft>
                          <a:spcPts val="800"/>
                        </a:spcAft>
                      </a:pPr>
                      <a:r>
                        <a:rPr lang="es-PE" sz="1100" dirty="0">
                          <a:effectLst/>
                        </a:rPr>
                        <a:t>Registran sus pedidos en el sistema, corregir algún dato del pedido, pero no pueden eliminarlo. Pueden registrar a sus clientes nuevos, y modificar los datos de algún cliente, pero no pueden eliminarlos del sistema.</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Michael </a:t>
                      </a:r>
                      <a:r>
                        <a:rPr lang="es-PE" sz="1200" dirty="0" err="1">
                          <a:effectLst/>
                        </a:rPr>
                        <a:t>Suyama</a:t>
                      </a:r>
                      <a:r>
                        <a:rPr lang="es-PE" sz="1200" dirty="0">
                          <a:effectLst/>
                        </a:rPr>
                        <a:t>, Robert King, y Anne </a:t>
                      </a:r>
                      <a:r>
                        <a:rPr lang="es-PE" sz="1200" dirty="0" err="1">
                          <a:effectLst/>
                        </a:rPr>
                        <a:t>Dodsworth</a:t>
                      </a:r>
                      <a:r>
                        <a:rPr lang="es-PE" sz="1200" dirty="0">
                          <a:effectLst/>
                        </a:rPr>
                        <a:t> </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a:effectLst/>
                        </a:rPr>
                        <a:t> (msuyama), (rking), (adodsworth)</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CUSTOMERS</a:t>
                      </a:r>
                      <a:br>
                        <a:rPr lang="es-PE" sz="1200" dirty="0">
                          <a:effectLst/>
                        </a:rPr>
                      </a:br>
                      <a:r>
                        <a:rPr lang="es-PE" sz="1200" dirty="0">
                          <a:effectLst/>
                        </a:rPr>
                        <a:t>ORDERS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SELECT (x), INSERT (x), UPDATE (x), DELETE ()</a:t>
                      </a:r>
                      <a:br>
                        <a:rPr lang="es-PE" sz="1000" dirty="0">
                          <a:effectLst/>
                        </a:rPr>
                      </a:br>
                      <a:r>
                        <a:rPr lang="es-PE" sz="1000" dirty="0">
                          <a:effectLst/>
                        </a:rPr>
                        <a:t>SELECT (x), INSERT (x), UPDATE (x), DELETE ()</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4232273391"/>
                  </a:ext>
                </a:extLst>
              </a:tr>
              <a:tr h="770796">
                <a:tc>
                  <a:txBody>
                    <a:bodyPr/>
                    <a:lstStyle/>
                    <a:p>
                      <a:pPr algn="ctr">
                        <a:lnSpc>
                          <a:spcPct val="107000"/>
                        </a:lnSpc>
                        <a:spcAft>
                          <a:spcPts val="800"/>
                        </a:spcAft>
                      </a:pPr>
                      <a:r>
                        <a:rPr lang="es-PE" sz="1000">
                          <a:effectLst/>
                        </a:rPr>
                        <a:t>ROL_ADMINISTRADOR_INTERNA</a:t>
                      </a:r>
                      <a:endParaRPr lang="es-PE" sz="10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just">
                        <a:lnSpc>
                          <a:spcPct val="107000"/>
                        </a:lnSpc>
                        <a:spcAft>
                          <a:spcPts val="800"/>
                        </a:spcAft>
                      </a:pPr>
                      <a:r>
                        <a:rPr lang="es-PE" sz="1100">
                          <a:effectLst/>
                        </a:rPr>
                        <a:t>Ella también le da mantenimiento al catálogo</a:t>
                      </a:r>
                      <a:br>
                        <a:rPr lang="es-PE" sz="1100">
                          <a:effectLst/>
                        </a:rPr>
                      </a:br>
                      <a:r>
                        <a:rPr lang="es-PE" sz="1100">
                          <a:effectLst/>
                        </a:rPr>
                        <a:t>de productos de la empresa. También es responsable del mantenimiento del</a:t>
                      </a:r>
                      <a:br>
                        <a:rPr lang="es-PE" sz="1100">
                          <a:effectLst/>
                        </a:rPr>
                      </a:br>
                      <a:r>
                        <a:rPr lang="es-PE" sz="1100">
                          <a:effectLst/>
                        </a:rPr>
                        <a:t>registro de transportistas.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Laura </a:t>
                      </a:r>
                      <a:r>
                        <a:rPr lang="es-PE" sz="1200" dirty="0" err="1">
                          <a:effectLst/>
                        </a:rPr>
                        <a:t>Callahan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a:effectLst/>
                        </a:rPr>
                        <a:t>(lcallahan)</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CUSTOMERS</a:t>
                      </a:r>
                      <a:br>
                        <a:rPr lang="es-PE" sz="1200" dirty="0">
                          <a:effectLst/>
                        </a:rPr>
                      </a:br>
                      <a:r>
                        <a:rPr lang="es-PE" sz="1200" dirty="0">
                          <a:effectLst/>
                        </a:rPr>
                        <a:t>ORDERS</a:t>
                      </a:r>
                      <a:br>
                        <a:rPr lang="es-PE" sz="1200" dirty="0">
                          <a:effectLst/>
                        </a:rPr>
                      </a:br>
                      <a:r>
                        <a:rPr lang="es-PE" sz="1200" dirty="0">
                          <a:effectLst/>
                        </a:rPr>
                        <a:t>SHIPPERS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SELECT (x), INSERT (x), UPDATE (X), DELETE (X)</a:t>
                      </a:r>
                      <a:br>
                        <a:rPr lang="es-PE" sz="1000" dirty="0">
                          <a:effectLst/>
                        </a:rPr>
                      </a:br>
                      <a:r>
                        <a:rPr lang="es-PE" sz="1000" dirty="0">
                          <a:effectLst/>
                        </a:rPr>
                        <a:t>SELECT (x), INSERT (X), UPDATE (x), DELETE (X)</a:t>
                      </a:r>
                      <a:br>
                        <a:rPr lang="es-PE" sz="1000" dirty="0">
                          <a:effectLst/>
                        </a:rPr>
                      </a:br>
                      <a:r>
                        <a:rPr lang="es-PE" sz="1000" dirty="0">
                          <a:effectLst/>
                        </a:rPr>
                        <a:t>SELECT (X), INSERT (x), UPDATE (X), DELETE (X)</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3581362114"/>
                  </a:ext>
                </a:extLst>
              </a:tr>
              <a:tr h="683201">
                <a:tc>
                  <a:txBody>
                    <a:bodyPr/>
                    <a:lstStyle/>
                    <a:p>
                      <a:pPr algn="ctr">
                        <a:lnSpc>
                          <a:spcPct val="107000"/>
                        </a:lnSpc>
                        <a:spcAft>
                          <a:spcPts val="800"/>
                        </a:spcAft>
                      </a:pPr>
                      <a:r>
                        <a:rPr lang="es-PE" sz="1000">
                          <a:effectLst/>
                        </a:rPr>
                        <a:t>ROL_VENDEDORES_TIENDA</a:t>
                      </a:r>
                      <a:endParaRPr lang="es-PE" sz="10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just">
                        <a:lnSpc>
                          <a:spcPct val="107000"/>
                        </a:lnSpc>
                        <a:spcAft>
                          <a:spcPts val="800"/>
                        </a:spcAft>
                      </a:pPr>
                      <a:r>
                        <a:rPr lang="es-PE" sz="1100" dirty="0">
                          <a:effectLst/>
                        </a:rPr>
                        <a:t>Ellos necesitan registrar sus pedidos en el sistema. También pueden eliminar pedidos o corregir datos del</a:t>
                      </a:r>
                      <a:br>
                        <a:rPr lang="es-PE" sz="1100" dirty="0">
                          <a:effectLst/>
                        </a:rPr>
                      </a:br>
                      <a:r>
                        <a:rPr lang="es-PE" sz="1100" dirty="0">
                          <a:effectLst/>
                        </a:rPr>
                        <a:t>pedido.</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Ursula Pérez, George Smith, Peter </a:t>
                      </a:r>
                      <a:r>
                        <a:rPr lang="es-PE" sz="1200" dirty="0" err="1">
                          <a:effectLst/>
                        </a:rPr>
                        <a:t>Vannels</a:t>
                      </a:r>
                      <a:r>
                        <a:rPr lang="es-PE" sz="1200" dirty="0">
                          <a:effectLst/>
                        </a:rPr>
                        <a:t>, y Peter </a:t>
                      </a:r>
                      <a:r>
                        <a:rPr lang="es-PE" sz="1200" dirty="0" err="1">
                          <a:effectLst/>
                        </a:rPr>
                        <a:t>Martinez</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a:effectLst/>
                        </a:rPr>
                        <a:t>(uperez),(gsmith), (pvannels), (pmartinez)</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200" dirty="0">
                          <a:effectLst/>
                        </a:rPr>
                        <a:t>ORDERS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tc>
                  <a:txBody>
                    <a:bodyPr/>
                    <a:lstStyle/>
                    <a:p>
                      <a:pPr algn="ctr">
                        <a:lnSpc>
                          <a:spcPct val="107000"/>
                        </a:lnSpc>
                        <a:spcAft>
                          <a:spcPts val="800"/>
                        </a:spcAft>
                      </a:pPr>
                      <a:r>
                        <a:rPr lang="es-PE" sz="1000" dirty="0">
                          <a:effectLst/>
                        </a:rPr>
                        <a:t>SELECT (x), INSERT (x), UPDATE (X), DELETE (X)</a:t>
                      </a:r>
                      <a:endParaRPr lang="es-P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7644" marR="17644" marT="0" marB="0" anchor="ctr"/>
                </a:tc>
                <a:extLst>
                  <a:ext uri="{0D108BD9-81ED-4DB2-BD59-A6C34878D82A}">
                    <a16:rowId xmlns:a16="http://schemas.microsoft.com/office/drawing/2014/main" val="4250739183"/>
                  </a:ext>
                </a:extLst>
              </a:tr>
            </a:tbl>
          </a:graphicData>
        </a:graphic>
      </p:graphicFrame>
    </p:spTree>
    <p:extLst>
      <p:ext uri="{BB962C8B-B14F-4D97-AF65-F5344CB8AC3E}">
        <p14:creationId xmlns:p14="http://schemas.microsoft.com/office/powerpoint/2010/main" val="225759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E71C51E-1145-47CB-B5EA-8F62967375DC}"/>
              </a:ext>
            </a:extLst>
          </p:cNvPr>
          <p:cNvSpPr>
            <a:spLocks noGrp="1"/>
          </p:cNvSpPr>
          <p:nvPr>
            <p:ph idx="1"/>
          </p:nvPr>
        </p:nvSpPr>
        <p:spPr>
          <a:xfrm>
            <a:off x="593945" y="500478"/>
            <a:ext cx="11004110" cy="1187645"/>
          </a:xfrm>
        </p:spPr>
        <p:txBody>
          <a:bodyPr/>
          <a:lstStyle/>
          <a:p>
            <a:pPr algn="just"/>
            <a:r>
              <a:rPr lang="es-PE" sz="1800" dirty="0">
                <a:effectLst/>
                <a:latin typeface="Calibri" panose="020F0502020204030204" pitchFamily="34" charset="0"/>
                <a:ea typeface="Calibri" panose="020F0502020204030204" pitchFamily="34" charset="0"/>
                <a:cs typeface="Times New Roman" panose="02020603050405020304" pitchFamily="18" charset="0"/>
              </a:rPr>
              <a:t>Usted es el administrador de la base de datos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Northwind</a:t>
            </a:r>
            <a:r>
              <a:rPr lang="es-PE" sz="1800" dirty="0">
                <a:effectLst/>
                <a:latin typeface="Calibri" panose="020F0502020204030204" pitchFamily="34" charset="0"/>
                <a:ea typeface="Calibri" panose="020F0502020204030204" pitchFamily="34" charset="0"/>
                <a:cs typeface="Times New Roman" panose="02020603050405020304" pitchFamily="18" charset="0"/>
              </a:rPr>
              <a:t>. Su cuenta está formada por la inicial de su nombre y su apellido. Como administrador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Northwind</a:t>
            </a:r>
            <a:r>
              <a:rPr lang="es-PE" sz="1800" dirty="0">
                <a:effectLst/>
                <a:latin typeface="Calibri" panose="020F0502020204030204" pitchFamily="34" charset="0"/>
                <a:ea typeface="Calibri" panose="020F0502020204030204" pitchFamily="34" charset="0"/>
                <a:cs typeface="Times New Roman" panose="02020603050405020304" pitchFamily="18" charset="0"/>
              </a:rPr>
              <a:t> solo tiene acceso a la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metadata</a:t>
            </a:r>
            <a:r>
              <a:rPr lang="es-PE" sz="1800" dirty="0">
                <a:effectLst/>
                <a:latin typeface="Calibri" panose="020F0502020204030204" pitchFamily="34" charset="0"/>
                <a:ea typeface="Calibri" panose="020F0502020204030204" pitchFamily="34" charset="0"/>
                <a:cs typeface="Times New Roman" panose="02020603050405020304" pitchFamily="18" charset="0"/>
              </a:rPr>
              <a:t>, pudiendo crear objetos en la base de datos según las indicaciones del diseñador de la aplicación.</a:t>
            </a:r>
          </a:p>
          <a:p>
            <a:pPr marL="0" indent="0">
              <a:buNone/>
            </a:pPr>
            <a:endParaRPr lang="es-PE" dirty="0"/>
          </a:p>
        </p:txBody>
      </p:sp>
      <p:pic>
        <p:nvPicPr>
          <p:cNvPr id="4" name="Imagen 3">
            <a:extLst>
              <a:ext uri="{FF2B5EF4-FFF2-40B4-BE49-F238E27FC236}">
                <a16:creationId xmlns:a16="http://schemas.microsoft.com/office/drawing/2014/main" id="{38E280F7-8F41-4753-A3F2-7AE068832DAF}"/>
              </a:ext>
            </a:extLst>
          </p:cNvPr>
          <p:cNvPicPr/>
          <p:nvPr/>
        </p:nvPicPr>
        <p:blipFill>
          <a:blip r:embed="rId2"/>
          <a:stretch>
            <a:fillRect/>
          </a:stretch>
        </p:blipFill>
        <p:spPr>
          <a:xfrm>
            <a:off x="593945" y="2188599"/>
            <a:ext cx="6763458" cy="3987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2A37F485-640B-4A8B-9390-7DD663E3B91A}"/>
              </a:ext>
            </a:extLst>
          </p:cNvPr>
          <p:cNvPicPr/>
          <p:nvPr/>
        </p:nvPicPr>
        <p:blipFill>
          <a:blip r:embed="rId3"/>
          <a:stretch>
            <a:fillRect/>
          </a:stretch>
        </p:blipFill>
        <p:spPr>
          <a:xfrm>
            <a:off x="7726264" y="2188599"/>
            <a:ext cx="3871791" cy="3987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20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154D21-60BE-49EB-8EC5-B6752561F099}"/>
              </a:ext>
            </a:extLst>
          </p:cNvPr>
          <p:cNvSpPr>
            <a:spLocks noGrp="1"/>
          </p:cNvSpPr>
          <p:nvPr>
            <p:ph idx="1"/>
          </p:nvPr>
        </p:nvSpPr>
        <p:spPr>
          <a:xfrm>
            <a:off x="732182" y="398946"/>
            <a:ext cx="10515600" cy="1151559"/>
          </a:xfrm>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2. Andrew Fuller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afuller</a:t>
            </a:r>
            <a:r>
              <a:rPr lang="es-PE" sz="1800" dirty="0">
                <a:effectLst/>
                <a:latin typeface="Calibri" panose="020F0502020204030204" pitchFamily="34" charset="0"/>
                <a:ea typeface="Calibri" panose="020F0502020204030204" pitchFamily="34" charset="0"/>
                <a:cs typeface="Times New Roman" panose="02020603050405020304" pitchFamily="18" charset="0"/>
              </a:rPr>
              <a:t>) es el vicepresidente, y además administra directamente las ventas corporativas, por lo que puede efectuar tareas de mantenimiento de empleados. También necesita obtener información acerca de los pedidos, pero él no se encarga de ingresar los pedidos al sistema. </a:t>
            </a:r>
          </a:p>
          <a:p>
            <a:endParaRPr lang="es-PE" dirty="0"/>
          </a:p>
        </p:txBody>
      </p:sp>
      <p:pic>
        <p:nvPicPr>
          <p:cNvPr id="4" name="Imagen 3">
            <a:extLst>
              <a:ext uri="{FF2B5EF4-FFF2-40B4-BE49-F238E27FC236}">
                <a16:creationId xmlns:a16="http://schemas.microsoft.com/office/drawing/2014/main" id="{368BE6B8-514A-4A22-900C-9A36AA880076}"/>
              </a:ext>
            </a:extLst>
          </p:cNvPr>
          <p:cNvPicPr/>
          <p:nvPr/>
        </p:nvPicPr>
        <p:blipFill>
          <a:blip r:embed="rId2"/>
          <a:stretch>
            <a:fillRect/>
          </a:stretch>
        </p:blipFill>
        <p:spPr>
          <a:xfrm>
            <a:off x="283646" y="1866986"/>
            <a:ext cx="6180015" cy="4166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a:extLst>
              <a:ext uri="{FF2B5EF4-FFF2-40B4-BE49-F238E27FC236}">
                <a16:creationId xmlns:a16="http://schemas.microsoft.com/office/drawing/2014/main" id="{93366569-1763-41DD-B646-D8236E44AA99}"/>
              </a:ext>
            </a:extLst>
          </p:cNvPr>
          <p:cNvSpPr/>
          <p:nvPr/>
        </p:nvSpPr>
        <p:spPr>
          <a:xfrm>
            <a:off x="2501913" y="2753646"/>
            <a:ext cx="1763395" cy="52602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dirty="0"/>
          </a:p>
        </p:txBody>
      </p:sp>
      <p:pic>
        <p:nvPicPr>
          <p:cNvPr id="6" name="Imagen 5">
            <a:extLst>
              <a:ext uri="{FF2B5EF4-FFF2-40B4-BE49-F238E27FC236}">
                <a16:creationId xmlns:a16="http://schemas.microsoft.com/office/drawing/2014/main" id="{05617977-AEC2-41B0-89CA-31A00A28E1A3}"/>
              </a:ext>
            </a:extLst>
          </p:cNvPr>
          <p:cNvPicPr/>
          <p:nvPr/>
        </p:nvPicPr>
        <p:blipFill>
          <a:blip r:embed="rId3"/>
          <a:stretch>
            <a:fillRect/>
          </a:stretch>
        </p:blipFill>
        <p:spPr>
          <a:xfrm>
            <a:off x="673633" y="4006999"/>
            <a:ext cx="5400040" cy="2005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n 9">
            <a:extLst>
              <a:ext uri="{FF2B5EF4-FFF2-40B4-BE49-F238E27FC236}">
                <a16:creationId xmlns:a16="http://schemas.microsoft.com/office/drawing/2014/main" id="{1AD9EDB5-1357-4922-975B-923168D40DF5}"/>
              </a:ext>
            </a:extLst>
          </p:cNvPr>
          <p:cNvPicPr>
            <a:picLocks noChangeAspect="1"/>
          </p:cNvPicPr>
          <p:nvPr/>
        </p:nvPicPr>
        <p:blipFill>
          <a:blip r:embed="rId4"/>
          <a:stretch>
            <a:fillRect/>
          </a:stretch>
        </p:blipFill>
        <p:spPr>
          <a:xfrm>
            <a:off x="6580320" y="1866986"/>
            <a:ext cx="5328034" cy="4166257"/>
          </a:xfrm>
          <a:prstGeom prst="rect">
            <a:avLst/>
          </a:prstGeom>
        </p:spPr>
      </p:pic>
    </p:spTree>
    <p:extLst>
      <p:ext uri="{BB962C8B-B14F-4D97-AF65-F5344CB8AC3E}">
        <p14:creationId xmlns:p14="http://schemas.microsoft.com/office/powerpoint/2010/main" val="27145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D4652FA-6B74-4178-B33A-8F17A633E218}"/>
              </a:ext>
            </a:extLst>
          </p:cNvPr>
          <p:cNvSpPr>
            <a:spLocks noGrp="1"/>
          </p:cNvSpPr>
          <p:nvPr>
            <p:ph idx="1"/>
          </p:nvPr>
        </p:nvSpPr>
        <p:spPr>
          <a:xfrm>
            <a:off x="718930" y="544720"/>
            <a:ext cx="10515600" cy="1111802"/>
          </a:xfrm>
        </p:spPr>
        <p:txBody>
          <a:bodyPr/>
          <a:lstStyle/>
          <a:p>
            <a:pPr algn="just"/>
            <a:r>
              <a:rPr lang="es-PE" sz="1800" dirty="0">
                <a:effectLst/>
                <a:latin typeface="Calibri" panose="020F0502020204030204" pitchFamily="34" charset="0"/>
                <a:ea typeface="Calibri" panose="020F0502020204030204" pitchFamily="34" charset="0"/>
                <a:cs typeface="Times New Roman" panose="02020603050405020304" pitchFamily="18" charset="0"/>
              </a:rPr>
              <a:t>3. Janet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Leverling</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jleverling</a:t>
            </a:r>
            <a:r>
              <a:rPr lang="es-PE" sz="1800" dirty="0">
                <a:effectLst/>
                <a:latin typeface="Calibri" panose="020F0502020204030204" pitchFamily="34" charset="0"/>
                <a:ea typeface="Calibri" panose="020F0502020204030204" pitchFamily="34" charset="0"/>
                <a:cs typeface="Times New Roman" panose="02020603050405020304" pitchFamily="18" charset="0"/>
              </a:rPr>
              <a:t>) y Margaret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Peacock</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mpeacock</a:t>
            </a:r>
            <a:r>
              <a:rPr lang="es-PE" sz="1800" dirty="0">
                <a:effectLst/>
                <a:latin typeface="Calibri" panose="020F0502020204030204" pitchFamily="34" charset="0"/>
                <a:ea typeface="Calibri" panose="020F0502020204030204" pitchFamily="34" charset="0"/>
                <a:cs typeface="Times New Roman" panose="02020603050405020304" pitchFamily="18" charset="0"/>
              </a:rPr>
              <a:t>) son Vendedores Corporativos, reportan a Andrew Fuller, y deben registrar sus pedidos en el sistema; también pueden eventualmente eliminar pedidos o corregir algún dato de los mismos. </a:t>
            </a:r>
          </a:p>
          <a:p>
            <a:endParaRPr lang="es-PE" dirty="0"/>
          </a:p>
        </p:txBody>
      </p:sp>
      <p:pic>
        <p:nvPicPr>
          <p:cNvPr id="4" name="Imagen 3">
            <a:extLst>
              <a:ext uri="{FF2B5EF4-FFF2-40B4-BE49-F238E27FC236}">
                <a16:creationId xmlns:a16="http://schemas.microsoft.com/office/drawing/2014/main" id="{5C09D945-ACCF-4A4F-BF4A-37CB415C8490}"/>
              </a:ext>
            </a:extLst>
          </p:cNvPr>
          <p:cNvPicPr/>
          <p:nvPr/>
        </p:nvPicPr>
        <p:blipFill>
          <a:blip r:embed="rId2"/>
          <a:stretch>
            <a:fillRect/>
          </a:stretch>
        </p:blipFill>
        <p:spPr>
          <a:xfrm>
            <a:off x="5765902" y="1920137"/>
            <a:ext cx="6108386" cy="46664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a:extLst>
              <a:ext uri="{FF2B5EF4-FFF2-40B4-BE49-F238E27FC236}">
                <a16:creationId xmlns:a16="http://schemas.microsoft.com/office/drawing/2014/main" id="{932989CD-CCE5-4917-9701-3B4D02C5B959}"/>
              </a:ext>
            </a:extLst>
          </p:cNvPr>
          <p:cNvSpPr/>
          <p:nvPr/>
        </p:nvSpPr>
        <p:spPr>
          <a:xfrm>
            <a:off x="7412400" y="4203691"/>
            <a:ext cx="1246382" cy="546633"/>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sp>
        <p:nvSpPr>
          <p:cNvPr id="7" name="CuadroTexto 6">
            <a:extLst>
              <a:ext uri="{FF2B5EF4-FFF2-40B4-BE49-F238E27FC236}">
                <a16:creationId xmlns:a16="http://schemas.microsoft.com/office/drawing/2014/main" id="{D0083B26-BF2C-4B28-81C8-F5D1C78E5A18}"/>
              </a:ext>
            </a:extLst>
          </p:cNvPr>
          <p:cNvSpPr txBox="1"/>
          <p:nvPr/>
        </p:nvSpPr>
        <p:spPr>
          <a:xfrm>
            <a:off x="6944687" y="4590612"/>
            <a:ext cx="4614203" cy="1505243"/>
          </a:xfrm>
          <a:prstGeom prst="rect">
            <a:avLst/>
          </a:prstGeom>
          <a:noFill/>
        </p:spPr>
        <p:txBody>
          <a:bodyPr wrap="square" rtlCol="0">
            <a:spAutoFit/>
          </a:bodyPr>
          <a:lstStyle/>
          <a:p>
            <a:endParaRPr lang="es-PE" dirty="0"/>
          </a:p>
        </p:txBody>
      </p:sp>
      <p:pic>
        <p:nvPicPr>
          <p:cNvPr id="9" name="Marcador de contenido 4">
            <a:extLst>
              <a:ext uri="{FF2B5EF4-FFF2-40B4-BE49-F238E27FC236}">
                <a16:creationId xmlns:a16="http://schemas.microsoft.com/office/drawing/2014/main" id="{BD67A59D-8042-4F5F-9138-A9A65933284C}"/>
              </a:ext>
            </a:extLst>
          </p:cNvPr>
          <p:cNvPicPr>
            <a:picLocks noChangeAspect="1"/>
          </p:cNvPicPr>
          <p:nvPr/>
        </p:nvPicPr>
        <p:blipFill>
          <a:blip r:embed="rId3"/>
          <a:stretch>
            <a:fillRect/>
          </a:stretch>
        </p:blipFill>
        <p:spPr>
          <a:xfrm>
            <a:off x="436981" y="1920138"/>
            <a:ext cx="5137497" cy="4666457"/>
          </a:xfrm>
          <a:prstGeom prst="rect">
            <a:avLst/>
          </a:prstGeom>
        </p:spPr>
      </p:pic>
    </p:spTree>
    <p:extLst>
      <p:ext uri="{BB962C8B-B14F-4D97-AF65-F5344CB8AC3E}">
        <p14:creationId xmlns:p14="http://schemas.microsoft.com/office/powerpoint/2010/main" val="108586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D9EBE0F-5421-46D3-A072-96C6DDE349A5}"/>
              </a:ext>
            </a:extLst>
          </p:cNvPr>
          <p:cNvSpPr>
            <a:spLocks noGrp="1"/>
          </p:cNvSpPr>
          <p:nvPr>
            <p:ph idx="1"/>
          </p:nvPr>
        </p:nvSpPr>
        <p:spPr>
          <a:xfrm>
            <a:off x="705678" y="319433"/>
            <a:ext cx="10515600" cy="780498"/>
          </a:xfrm>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4. Steve Buchanan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sbuchanan</a:t>
            </a:r>
            <a:r>
              <a:rPr lang="es-PE" sz="1800" dirty="0">
                <a:effectLst/>
                <a:latin typeface="Calibri" panose="020F0502020204030204" pitchFamily="34" charset="0"/>
                <a:ea typeface="Calibri" panose="020F0502020204030204" pitchFamily="34" charset="0"/>
                <a:cs typeface="Times New Roman" panose="02020603050405020304" pitchFamily="18" charset="0"/>
              </a:rPr>
              <a:t>) es el Gerente de Ventas, y como tal se encarga de darle mantenimiento al catálogo de productos de la empresa. </a:t>
            </a:r>
          </a:p>
          <a:p>
            <a:endParaRPr lang="es-PE" dirty="0"/>
          </a:p>
        </p:txBody>
      </p:sp>
      <p:pic>
        <p:nvPicPr>
          <p:cNvPr id="8" name="Imagen 7">
            <a:extLst>
              <a:ext uri="{FF2B5EF4-FFF2-40B4-BE49-F238E27FC236}">
                <a16:creationId xmlns:a16="http://schemas.microsoft.com/office/drawing/2014/main" id="{109BB85D-26BD-496E-A5D7-16B1D05CEC60}"/>
              </a:ext>
            </a:extLst>
          </p:cNvPr>
          <p:cNvPicPr/>
          <p:nvPr/>
        </p:nvPicPr>
        <p:blipFill>
          <a:blip r:embed="rId2"/>
          <a:stretch>
            <a:fillRect/>
          </a:stretch>
        </p:blipFill>
        <p:spPr>
          <a:xfrm>
            <a:off x="467138" y="1427246"/>
            <a:ext cx="5125279" cy="5111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ángulo 8">
            <a:extLst>
              <a:ext uri="{FF2B5EF4-FFF2-40B4-BE49-F238E27FC236}">
                <a16:creationId xmlns:a16="http://schemas.microsoft.com/office/drawing/2014/main" id="{E04D20BF-04EF-408D-8D63-E2E9EF6175D1}"/>
              </a:ext>
            </a:extLst>
          </p:cNvPr>
          <p:cNvSpPr/>
          <p:nvPr/>
        </p:nvSpPr>
        <p:spPr>
          <a:xfrm>
            <a:off x="1733424" y="3984534"/>
            <a:ext cx="1216025" cy="38925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pic>
        <p:nvPicPr>
          <p:cNvPr id="11" name="Imagen 10">
            <a:extLst>
              <a:ext uri="{FF2B5EF4-FFF2-40B4-BE49-F238E27FC236}">
                <a16:creationId xmlns:a16="http://schemas.microsoft.com/office/drawing/2014/main" id="{BD3DF529-3133-4B9C-8ED0-B3FBD86779A2}"/>
              </a:ext>
            </a:extLst>
          </p:cNvPr>
          <p:cNvPicPr>
            <a:picLocks noChangeAspect="1"/>
          </p:cNvPicPr>
          <p:nvPr/>
        </p:nvPicPr>
        <p:blipFill>
          <a:blip r:embed="rId3"/>
          <a:stretch>
            <a:fillRect/>
          </a:stretch>
        </p:blipFill>
        <p:spPr>
          <a:xfrm>
            <a:off x="5764902" y="1749548"/>
            <a:ext cx="5959960" cy="4469971"/>
          </a:xfrm>
          <a:prstGeom prst="rect">
            <a:avLst/>
          </a:prstGeom>
        </p:spPr>
      </p:pic>
    </p:spTree>
    <p:extLst>
      <p:ext uri="{BB962C8B-B14F-4D97-AF65-F5344CB8AC3E}">
        <p14:creationId xmlns:p14="http://schemas.microsoft.com/office/powerpoint/2010/main" val="341726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FC1C95-69D1-439D-9E28-32910B8B7953}"/>
              </a:ext>
            </a:extLst>
          </p:cNvPr>
          <p:cNvSpPr>
            <a:spLocks noGrp="1"/>
          </p:cNvSpPr>
          <p:nvPr>
            <p:ph idx="1"/>
          </p:nvPr>
        </p:nvSpPr>
        <p:spPr>
          <a:xfrm>
            <a:off x="652669" y="279677"/>
            <a:ext cx="10515600" cy="1478785"/>
          </a:xfrm>
        </p:spPr>
        <p:txBody>
          <a:bodyPr/>
          <a:lstStyle/>
          <a:p>
            <a:pPr algn="just"/>
            <a:r>
              <a:rPr lang="es-PE" sz="1600" dirty="0">
                <a:effectLst/>
                <a:latin typeface="Calibri" panose="020F0502020204030204" pitchFamily="34" charset="0"/>
                <a:ea typeface="Calibri" panose="020F0502020204030204" pitchFamily="34" charset="0"/>
                <a:cs typeface="Times New Roman" panose="02020603050405020304" pitchFamily="18" charset="0"/>
              </a:rPr>
              <a:t>5. Michael </a:t>
            </a:r>
            <a:r>
              <a:rPr lang="es-PE" sz="1600" dirty="0" err="1">
                <a:effectLst/>
                <a:latin typeface="Calibri" panose="020F0502020204030204" pitchFamily="34" charset="0"/>
                <a:ea typeface="Calibri" panose="020F0502020204030204" pitchFamily="34" charset="0"/>
                <a:cs typeface="Times New Roman" panose="02020603050405020304" pitchFamily="18" charset="0"/>
              </a:rPr>
              <a:t>Suyama</a:t>
            </a:r>
            <a:r>
              <a:rPr lang="es-PE" sz="1600" dirty="0">
                <a:effectLst/>
                <a:latin typeface="Calibri" panose="020F0502020204030204" pitchFamily="34" charset="0"/>
                <a:ea typeface="Calibri" panose="020F0502020204030204" pitchFamily="34" charset="0"/>
                <a:cs typeface="Times New Roman" panose="02020603050405020304" pitchFamily="18" charset="0"/>
              </a:rPr>
              <a:t> (</a:t>
            </a:r>
            <a:r>
              <a:rPr lang="es-PE" sz="1600" dirty="0" err="1">
                <a:effectLst/>
                <a:latin typeface="Calibri" panose="020F0502020204030204" pitchFamily="34" charset="0"/>
                <a:ea typeface="Calibri" panose="020F0502020204030204" pitchFamily="34" charset="0"/>
                <a:cs typeface="Times New Roman" panose="02020603050405020304" pitchFamily="18" charset="0"/>
              </a:rPr>
              <a:t>msuyama</a:t>
            </a:r>
            <a:r>
              <a:rPr lang="es-PE" sz="1600" dirty="0">
                <a:effectLst/>
                <a:latin typeface="Calibri" panose="020F0502020204030204" pitchFamily="34" charset="0"/>
                <a:ea typeface="Calibri" panose="020F0502020204030204" pitchFamily="34" charset="0"/>
                <a:cs typeface="Times New Roman" panose="02020603050405020304" pitchFamily="18" charset="0"/>
              </a:rPr>
              <a:t>), Robert King (</a:t>
            </a:r>
            <a:r>
              <a:rPr lang="es-PE" sz="1600" dirty="0" err="1">
                <a:effectLst/>
                <a:latin typeface="Calibri" panose="020F0502020204030204" pitchFamily="34" charset="0"/>
                <a:ea typeface="Calibri" panose="020F0502020204030204" pitchFamily="34" charset="0"/>
                <a:cs typeface="Times New Roman" panose="02020603050405020304" pitchFamily="18" charset="0"/>
              </a:rPr>
              <a:t>rking</a:t>
            </a:r>
            <a:r>
              <a:rPr lang="es-PE" sz="1600" dirty="0">
                <a:effectLst/>
                <a:latin typeface="Calibri" panose="020F0502020204030204" pitchFamily="34" charset="0"/>
                <a:ea typeface="Calibri" panose="020F0502020204030204" pitchFamily="34" charset="0"/>
                <a:cs typeface="Times New Roman" panose="02020603050405020304" pitchFamily="18" charset="0"/>
              </a:rPr>
              <a:t>), y Anne </a:t>
            </a:r>
            <a:r>
              <a:rPr lang="es-PE" sz="1600" dirty="0" err="1">
                <a:effectLst/>
                <a:latin typeface="Calibri" panose="020F0502020204030204" pitchFamily="34" charset="0"/>
                <a:ea typeface="Calibri" panose="020F0502020204030204" pitchFamily="34" charset="0"/>
                <a:cs typeface="Times New Roman" panose="02020603050405020304" pitchFamily="18" charset="0"/>
              </a:rPr>
              <a:t>Dodsworth</a:t>
            </a:r>
            <a:r>
              <a:rPr lang="es-PE" sz="1600" dirty="0">
                <a:effectLst/>
                <a:latin typeface="Calibri" panose="020F0502020204030204" pitchFamily="34" charset="0"/>
                <a:ea typeface="Calibri" panose="020F0502020204030204" pitchFamily="34" charset="0"/>
                <a:cs typeface="Times New Roman" panose="02020603050405020304" pitchFamily="18" charset="0"/>
              </a:rPr>
              <a:t> (</a:t>
            </a:r>
            <a:r>
              <a:rPr lang="es-PE" sz="1600" dirty="0" err="1">
                <a:effectLst/>
                <a:latin typeface="Calibri" panose="020F0502020204030204" pitchFamily="34" charset="0"/>
                <a:ea typeface="Calibri" panose="020F0502020204030204" pitchFamily="34" charset="0"/>
                <a:cs typeface="Times New Roman" panose="02020603050405020304" pitchFamily="18" charset="0"/>
              </a:rPr>
              <a:t>adodsworth</a:t>
            </a:r>
            <a:r>
              <a:rPr lang="es-PE" sz="1600" dirty="0">
                <a:effectLst/>
                <a:latin typeface="Calibri" panose="020F0502020204030204" pitchFamily="34" charset="0"/>
                <a:ea typeface="Calibri" panose="020F0502020204030204" pitchFamily="34" charset="0"/>
                <a:cs typeface="Times New Roman" panose="02020603050405020304" pitchFamily="18" charset="0"/>
              </a:rPr>
              <a:t>) son Vendedores Locales, reportan a Steve Buchanan, y deben registrar sus pedidos en el sistema. Una vez que han ingresado un pedido, pueden corregir algún dato, pero no pueden eliminarlo. Quien se encarga de eliminar algún pedido de los Vendedores Locales es el Gerente de Ventas. Los Vendedores Locales pueden registrar a sus clientes nuevos, y modificar los datos de algún cliente, pero no pueden eliminarlos del sistema. </a:t>
            </a:r>
          </a:p>
          <a:p>
            <a:endParaRPr lang="es-PE" dirty="0"/>
          </a:p>
        </p:txBody>
      </p:sp>
      <p:pic>
        <p:nvPicPr>
          <p:cNvPr id="4" name="Imagen 3">
            <a:extLst>
              <a:ext uri="{FF2B5EF4-FFF2-40B4-BE49-F238E27FC236}">
                <a16:creationId xmlns:a16="http://schemas.microsoft.com/office/drawing/2014/main" id="{377B77F9-32E1-4749-9ABC-A66A017B8627}"/>
              </a:ext>
            </a:extLst>
          </p:cNvPr>
          <p:cNvPicPr/>
          <p:nvPr/>
        </p:nvPicPr>
        <p:blipFill>
          <a:blip r:embed="rId2"/>
          <a:stretch>
            <a:fillRect/>
          </a:stretch>
        </p:blipFill>
        <p:spPr>
          <a:xfrm>
            <a:off x="6324098" y="1919948"/>
            <a:ext cx="4740448" cy="4616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a:extLst>
              <a:ext uri="{FF2B5EF4-FFF2-40B4-BE49-F238E27FC236}">
                <a16:creationId xmlns:a16="http://schemas.microsoft.com/office/drawing/2014/main" id="{4F59D560-0F18-4966-9FD0-7DD265855FDB}"/>
              </a:ext>
            </a:extLst>
          </p:cNvPr>
          <p:cNvSpPr/>
          <p:nvPr/>
        </p:nvSpPr>
        <p:spPr>
          <a:xfrm>
            <a:off x="7478297" y="4228197"/>
            <a:ext cx="1216025" cy="7645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pic>
        <p:nvPicPr>
          <p:cNvPr id="7" name="Imagen 6">
            <a:extLst>
              <a:ext uri="{FF2B5EF4-FFF2-40B4-BE49-F238E27FC236}">
                <a16:creationId xmlns:a16="http://schemas.microsoft.com/office/drawing/2014/main" id="{8EC2FB00-B873-479B-A94B-8A7448BB97C8}"/>
              </a:ext>
            </a:extLst>
          </p:cNvPr>
          <p:cNvPicPr>
            <a:picLocks noChangeAspect="1"/>
          </p:cNvPicPr>
          <p:nvPr/>
        </p:nvPicPr>
        <p:blipFill>
          <a:blip r:embed="rId3"/>
          <a:stretch>
            <a:fillRect/>
          </a:stretch>
        </p:blipFill>
        <p:spPr>
          <a:xfrm>
            <a:off x="728146" y="1919948"/>
            <a:ext cx="5182323" cy="4658375"/>
          </a:xfrm>
          <a:prstGeom prst="rect">
            <a:avLst/>
          </a:prstGeom>
        </p:spPr>
      </p:pic>
    </p:spTree>
    <p:extLst>
      <p:ext uri="{BB962C8B-B14F-4D97-AF65-F5344CB8AC3E}">
        <p14:creationId xmlns:p14="http://schemas.microsoft.com/office/powerpoint/2010/main" val="292187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6160B9-87D4-482A-BFA5-AC942637983A}"/>
              </a:ext>
            </a:extLst>
          </p:cNvPr>
          <p:cNvSpPr>
            <a:spLocks noGrp="1"/>
          </p:cNvSpPr>
          <p:nvPr>
            <p:ph idx="1"/>
          </p:nvPr>
        </p:nvSpPr>
        <p:spPr>
          <a:xfrm>
            <a:off x="745435" y="332686"/>
            <a:ext cx="10515600" cy="1125054"/>
          </a:xfrm>
        </p:spPr>
        <p:txBody>
          <a:bodyPr/>
          <a:lstStyle/>
          <a:p>
            <a:pPr algn="just"/>
            <a:r>
              <a:rPr lang="es-PE" sz="1800" dirty="0">
                <a:effectLst/>
                <a:latin typeface="Calibri" panose="020F0502020204030204" pitchFamily="34" charset="0"/>
                <a:ea typeface="Calibri" panose="020F0502020204030204" pitchFamily="34" charset="0"/>
                <a:cs typeface="Times New Roman" panose="02020603050405020304" pitchFamily="18" charset="0"/>
              </a:rPr>
              <a:t>6. Laura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Callahan</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lcallahan</a:t>
            </a:r>
            <a:r>
              <a:rPr lang="es-PE" sz="1800" dirty="0">
                <a:effectLst/>
                <a:latin typeface="Calibri" panose="020F0502020204030204" pitchFamily="34" charset="0"/>
                <a:ea typeface="Calibri" panose="020F0502020204030204" pitchFamily="34" charset="0"/>
                <a:cs typeface="Times New Roman" panose="02020603050405020304" pitchFamily="18" charset="0"/>
              </a:rPr>
              <a:t>) es la Administradora Interna y se encarga de la gestión de las ventas en la tienda. Ella también le da mantenimiento al catálogo de productos de la empresa. También es responsable del mantenimiento del registro de transportistas. </a:t>
            </a:r>
          </a:p>
          <a:p>
            <a:endParaRPr lang="es-PE" dirty="0"/>
          </a:p>
        </p:txBody>
      </p:sp>
      <p:pic>
        <p:nvPicPr>
          <p:cNvPr id="4" name="Imagen 3">
            <a:extLst>
              <a:ext uri="{FF2B5EF4-FFF2-40B4-BE49-F238E27FC236}">
                <a16:creationId xmlns:a16="http://schemas.microsoft.com/office/drawing/2014/main" id="{D4A860B2-50C0-450C-9D1C-019F1237A412}"/>
              </a:ext>
            </a:extLst>
          </p:cNvPr>
          <p:cNvPicPr/>
          <p:nvPr/>
        </p:nvPicPr>
        <p:blipFill>
          <a:blip r:embed="rId2"/>
          <a:stretch>
            <a:fillRect/>
          </a:stretch>
        </p:blipFill>
        <p:spPr>
          <a:xfrm>
            <a:off x="435946" y="1668640"/>
            <a:ext cx="4909777" cy="4675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a:extLst>
              <a:ext uri="{FF2B5EF4-FFF2-40B4-BE49-F238E27FC236}">
                <a16:creationId xmlns:a16="http://schemas.microsoft.com/office/drawing/2014/main" id="{B6893C25-36BD-4FB7-95B3-0779E1DBF532}"/>
              </a:ext>
            </a:extLst>
          </p:cNvPr>
          <p:cNvSpPr/>
          <p:nvPr/>
        </p:nvSpPr>
        <p:spPr>
          <a:xfrm>
            <a:off x="1773283" y="3989810"/>
            <a:ext cx="1216025" cy="38925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pic>
        <p:nvPicPr>
          <p:cNvPr id="7" name="Imagen 6">
            <a:extLst>
              <a:ext uri="{FF2B5EF4-FFF2-40B4-BE49-F238E27FC236}">
                <a16:creationId xmlns:a16="http://schemas.microsoft.com/office/drawing/2014/main" id="{CAA5CB38-2223-4213-95BF-AC05049B681F}"/>
              </a:ext>
            </a:extLst>
          </p:cNvPr>
          <p:cNvPicPr>
            <a:picLocks noChangeAspect="1"/>
          </p:cNvPicPr>
          <p:nvPr/>
        </p:nvPicPr>
        <p:blipFill>
          <a:blip r:embed="rId3"/>
          <a:stretch>
            <a:fillRect/>
          </a:stretch>
        </p:blipFill>
        <p:spPr>
          <a:xfrm>
            <a:off x="5717381" y="1912117"/>
            <a:ext cx="6038673" cy="4155385"/>
          </a:xfrm>
          <a:prstGeom prst="rect">
            <a:avLst/>
          </a:prstGeom>
        </p:spPr>
      </p:pic>
    </p:spTree>
    <p:extLst>
      <p:ext uri="{BB962C8B-B14F-4D97-AF65-F5344CB8AC3E}">
        <p14:creationId xmlns:p14="http://schemas.microsoft.com/office/powerpoint/2010/main" val="91455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DFD1E-7E77-40AF-AA72-E31626A05D13}"/>
              </a:ext>
            </a:extLst>
          </p:cNvPr>
          <p:cNvSpPr>
            <a:spLocks noGrp="1"/>
          </p:cNvSpPr>
          <p:nvPr>
            <p:ph type="title"/>
          </p:nvPr>
        </p:nvSpPr>
        <p:spPr/>
        <p:txBody>
          <a:bodyPr/>
          <a:lstStyle/>
          <a:p>
            <a:pPr algn="just"/>
            <a:r>
              <a:rPr lang="es-PE" sz="1800" dirty="0">
                <a:effectLst/>
                <a:latin typeface="Calibri" panose="020F0502020204030204" pitchFamily="34" charset="0"/>
                <a:ea typeface="Calibri" panose="020F0502020204030204" pitchFamily="34" charset="0"/>
                <a:cs typeface="Times New Roman" panose="02020603050405020304" pitchFamily="18" charset="0"/>
              </a:rPr>
              <a:t>7. Ursula Pérez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uperez</a:t>
            </a:r>
            <a:r>
              <a:rPr lang="es-PE" sz="1800" dirty="0">
                <a:effectLst/>
                <a:latin typeface="Calibri" panose="020F0502020204030204" pitchFamily="34" charset="0"/>
                <a:ea typeface="Calibri" panose="020F0502020204030204" pitchFamily="34" charset="0"/>
                <a:cs typeface="Times New Roman" panose="02020603050405020304" pitchFamily="18" charset="0"/>
              </a:rPr>
              <a:t>), George Smith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gsmith</a:t>
            </a:r>
            <a:r>
              <a:rPr lang="es-PE" sz="1800" dirty="0">
                <a:effectLst/>
                <a:latin typeface="Calibri" panose="020F0502020204030204" pitchFamily="34" charset="0"/>
                <a:ea typeface="Calibri" panose="020F0502020204030204" pitchFamily="34" charset="0"/>
                <a:cs typeface="Times New Roman" panose="02020603050405020304" pitchFamily="18" charset="0"/>
              </a:rPr>
              <a:t>), Peter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Vannels</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pvannels</a:t>
            </a:r>
            <a:r>
              <a:rPr lang="es-PE" sz="1800" dirty="0">
                <a:effectLst/>
                <a:latin typeface="Calibri" panose="020F0502020204030204" pitchFamily="34" charset="0"/>
                <a:ea typeface="Calibri" panose="020F0502020204030204" pitchFamily="34" charset="0"/>
                <a:cs typeface="Times New Roman" panose="02020603050405020304" pitchFamily="18" charset="0"/>
              </a:rPr>
              <a:t>), y Peter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Martinez</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pmartinez</a:t>
            </a:r>
            <a:r>
              <a:rPr lang="es-PE" sz="1800" dirty="0">
                <a:effectLst/>
                <a:latin typeface="Calibri" panose="020F0502020204030204" pitchFamily="34" charset="0"/>
                <a:ea typeface="Calibri" panose="020F0502020204030204" pitchFamily="34" charset="0"/>
                <a:cs typeface="Times New Roman" panose="02020603050405020304" pitchFamily="18" charset="0"/>
              </a:rPr>
              <a:t>) son Vendedores de Tienda. Ellos necesitan registrar sus pedidos en el sistema. También pueden eliminar pedidos o corregir datos del pedido.</a:t>
            </a:r>
            <a:endParaRPr lang="es-PE" dirty="0"/>
          </a:p>
        </p:txBody>
      </p:sp>
      <p:pic>
        <p:nvPicPr>
          <p:cNvPr id="4" name="Marcador de contenido 3">
            <a:extLst>
              <a:ext uri="{FF2B5EF4-FFF2-40B4-BE49-F238E27FC236}">
                <a16:creationId xmlns:a16="http://schemas.microsoft.com/office/drawing/2014/main" id="{21CFEBA8-0453-43C9-B084-2D1328761B92}"/>
              </a:ext>
            </a:extLst>
          </p:cNvPr>
          <p:cNvPicPr>
            <a:picLocks noGrp="1"/>
          </p:cNvPicPr>
          <p:nvPr>
            <p:ph idx="1"/>
          </p:nvPr>
        </p:nvPicPr>
        <p:blipFill>
          <a:blip r:embed="rId2"/>
          <a:stretch>
            <a:fillRect/>
          </a:stretch>
        </p:blipFill>
        <p:spPr>
          <a:xfrm>
            <a:off x="471867" y="2173872"/>
            <a:ext cx="5821832" cy="41957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a:extLst>
              <a:ext uri="{FF2B5EF4-FFF2-40B4-BE49-F238E27FC236}">
                <a16:creationId xmlns:a16="http://schemas.microsoft.com/office/drawing/2014/main" id="{7A7E184B-929E-49D5-BA3F-5F37D3F37A8C}"/>
              </a:ext>
            </a:extLst>
          </p:cNvPr>
          <p:cNvSpPr/>
          <p:nvPr/>
        </p:nvSpPr>
        <p:spPr>
          <a:xfrm>
            <a:off x="1925889" y="4911492"/>
            <a:ext cx="1216025" cy="100366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E"/>
          </a:p>
        </p:txBody>
      </p:sp>
      <p:pic>
        <p:nvPicPr>
          <p:cNvPr id="7" name="Imagen 6">
            <a:extLst>
              <a:ext uri="{FF2B5EF4-FFF2-40B4-BE49-F238E27FC236}">
                <a16:creationId xmlns:a16="http://schemas.microsoft.com/office/drawing/2014/main" id="{2B9FF622-0CAF-4DDB-8CAD-642E72D0FFF9}"/>
              </a:ext>
            </a:extLst>
          </p:cNvPr>
          <p:cNvPicPr>
            <a:picLocks noChangeAspect="1"/>
          </p:cNvPicPr>
          <p:nvPr/>
        </p:nvPicPr>
        <p:blipFill>
          <a:blip r:embed="rId3"/>
          <a:stretch>
            <a:fillRect/>
          </a:stretch>
        </p:blipFill>
        <p:spPr>
          <a:xfrm>
            <a:off x="6568887" y="1595707"/>
            <a:ext cx="5058481" cy="4896533"/>
          </a:xfrm>
          <a:prstGeom prst="rect">
            <a:avLst/>
          </a:prstGeom>
        </p:spPr>
      </p:pic>
    </p:spTree>
    <p:extLst>
      <p:ext uri="{BB962C8B-B14F-4D97-AF65-F5344CB8AC3E}">
        <p14:creationId xmlns:p14="http://schemas.microsoft.com/office/powerpoint/2010/main" val="2522359338"/>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C2431"/>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TM00764588[[fn=Bloque de color]]</Template>
  <TotalTime>87</TotalTime>
  <Words>832</Words>
  <Application>Microsoft Office PowerPoint</Application>
  <PresentationFormat>Panorámica</PresentationFormat>
  <Paragraphs>60</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Avenir Next LT Pro</vt:lpstr>
      <vt:lpstr>AvenirNext LT Pro Medium</vt:lpstr>
      <vt:lpstr>Calibri</vt:lpstr>
      <vt:lpstr>BlockprintVTI</vt:lpstr>
      <vt:lpstr>SQL SERVER III ADMINISTRACIÓN PRACTICA N°1 </vt:lpstr>
      <vt:lpstr>TABLA DE ROLES</vt:lpstr>
      <vt:lpstr>Presentación de PowerPoint</vt:lpstr>
      <vt:lpstr>Presentación de PowerPoint</vt:lpstr>
      <vt:lpstr>Presentación de PowerPoint</vt:lpstr>
      <vt:lpstr>Presentación de PowerPoint</vt:lpstr>
      <vt:lpstr>Presentación de PowerPoint</vt:lpstr>
      <vt:lpstr>Presentación de PowerPoint</vt:lpstr>
      <vt:lpstr>7. Ursula Pérez (uperez), George Smith (gsmith), Peter Vannels (pvannels), y Peter Martinez (pmartinez) son Vendedores de Tienda. Ellos necesitan registrar sus pedidos en el sistema. También pueden eliminar pedidos o corregir datos del pedido.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III ADMINISTRACIÓN PRACTICA N°1 </dc:title>
  <dc:creator>Carlos Anthony Caceres Carhuacusma</dc:creator>
  <cp:lastModifiedBy>Carlos Anthony Caceres Carhuacusma</cp:lastModifiedBy>
  <cp:revision>7</cp:revision>
  <dcterms:created xsi:type="dcterms:W3CDTF">2021-04-18T03:05:19Z</dcterms:created>
  <dcterms:modified xsi:type="dcterms:W3CDTF">2021-04-18T04:32:33Z</dcterms:modified>
</cp:coreProperties>
</file>