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76" r:id="rId4"/>
    <p:sldId id="257" r:id="rId5"/>
    <p:sldId id="275" r:id="rId6"/>
    <p:sldId id="273" r:id="rId7"/>
    <p:sldId id="270" r:id="rId8"/>
    <p:sldId id="263" r:id="rId9"/>
    <p:sldId id="264" r:id="rId10"/>
    <p:sldId id="265" r:id="rId11"/>
    <p:sldId id="266" r:id="rId12"/>
    <p:sldId id="268" r:id="rId13"/>
    <p:sldId id="267" r:id="rId14"/>
    <p:sldId id="277" r:id="rId15"/>
    <p:sldId id="278" r:id="rId16"/>
    <p:sldId id="279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12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images.google.com.mx/imgres?imgurl=http://cetecfia.uni.edu.pe/bibwfia/logo_uni.jpg&amp;imgrefurl=http://cetecfia.uni.edu.pe/bibwfia/tesisuni.html&amp;usg=__AvPQTz86_LR1ncxuGFBWBSUOLOo=&amp;h=396&amp;w=299&amp;sz=41&amp;hl=es&amp;start=1&amp;um=1&amp;tbnid=WjKj-3s2zehOFM:&amp;tbnh=124&amp;tbnw=94&amp;prev=/images?q=universidad+nacional+de+ingenieria&amp;hl=es&amp;rlz=1T4SNYO_esPE288PE288&amp;sa=N&amp;um=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6.xml"/><Relationship Id="rId7" Type="http://schemas.openxmlformats.org/officeDocument/2006/relationships/slide" Target="slide1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9.xml"/><Relationship Id="rId10" Type="http://schemas.openxmlformats.org/officeDocument/2006/relationships/slide" Target="slide18.xml"/><Relationship Id="rId4" Type="http://schemas.openxmlformats.org/officeDocument/2006/relationships/slide" Target="slide8.xml"/><Relationship Id="rId9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858" y="534747"/>
            <a:ext cx="10572000" cy="2971051"/>
          </a:xfrm>
        </p:spPr>
        <p:txBody>
          <a:bodyPr/>
          <a:lstStyle/>
          <a:p>
            <a:r>
              <a:rPr lang="es-PE" cap="small" dirty="0"/>
              <a:t>Servicios </a:t>
            </a:r>
            <a:r>
              <a:rPr lang="es-PE" cap="small" dirty="0" smtClean="0"/>
              <a:t>: Mantenimiento y </a:t>
            </a:r>
            <a:r>
              <a:rPr lang="es-PE" cap="small" dirty="0"/>
              <a:t>Pintado </a:t>
            </a:r>
            <a:r>
              <a:rPr lang="es-PE" cap="small" dirty="0" smtClean="0"/>
              <a:t>En </a:t>
            </a:r>
            <a:r>
              <a:rPr lang="es-PE" cap="small" dirty="0"/>
              <a:t>Barcos Nacionales e Internacionales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4058" y="5306972"/>
            <a:ext cx="10572000" cy="434974"/>
          </a:xfrm>
        </p:spPr>
        <p:txBody>
          <a:bodyPr>
            <a:normAutofit fontScale="25000" lnSpcReduction="20000"/>
          </a:bodyPr>
          <a:lstStyle/>
          <a:p>
            <a:r>
              <a:rPr lang="es-PE" sz="10000" b="1" dirty="0" smtClean="0"/>
              <a:t>INTEGRANTES:</a:t>
            </a:r>
          </a:p>
          <a:p>
            <a:pPr lvl="0"/>
            <a:r>
              <a:rPr lang="es-PE" sz="10000" b="1" dirty="0">
                <a:effectLst>
                  <a:outerShdw blurRad="63500" dir="3600000" algn="tl">
                    <a:srgbClr val="000000">
                      <a:alpha val="70000"/>
                    </a:srgbClr>
                  </a:outerShdw>
                </a:effectLst>
              </a:rPr>
              <a:t>ROJAS MENDOZA EMIGDIO</a:t>
            </a:r>
            <a:endParaRPr lang="es-PE" sz="10000" b="1" dirty="0"/>
          </a:p>
          <a:p>
            <a:pPr lvl="0"/>
            <a:r>
              <a:rPr lang="es-PE" sz="10000" b="1" dirty="0">
                <a:effectLst>
                  <a:outerShdw blurRad="63500" dir="3600000" algn="tl">
                    <a:srgbClr val="000000">
                      <a:alpha val="70000"/>
                    </a:srgbClr>
                  </a:outerShdw>
                </a:effectLst>
              </a:rPr>
              <a:t>LEANDRO EDUARO MORENO D</a:t>
            </a:r>
            <a:r>
              <a:rPr lang="es-PE" sz="10000" dirty="0">
                <a:effectLst>
                  <a:outerShdw blurRad="63500" dir="3600000" algn="tl">
                    <a:srgbClr val="000000">
                      <a:alpha val="70000"/>
                    </a:srgbClr>
                  </a:outerShdw>
                </a:effectLst>
              </a:rPr>
              <a:t>.</a:t>
            </a:r>
            <a:endParaRPr lang="es-PE" sz="10000" dirty="0"/>
          </a:p>
          <a:p>
            <a:endParaRPr lang="es-PE" dirty="0"/>
          </a:p>
        </p:txBody>
      </p:sp>
      <p:pic>
        <p:nvPicPr>
          <p:cNvPr id="4" name="Imagen 3" descr="http://t3.gstatic.com/images?q=tbn:WjKj-3s2zehOFM:http://cetecfia.uni.edu.pe/bibwfia/logo_uni.jpg">
            <a:hlinkClick r:id="rId2"/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148" y="2782387"/>
            <a:ext cx="1682829" cy="213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n 4" descr="http://www.ceps.uni.edu.pe/images/LogoCeps113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33"/>
          <a:stretch/>
        </p:blipFill>
        <p:spPr bwMode="auto">
          <a:xfrm>
            <a:off x="7095087" y="4981588"/>
            <a:ext cx="2266950" cy="6000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3237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ARENADO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22204"/>
          </a:xfrm>
        </p:spPr>
        <p:txBody>
          <a:bodyPr>
            <a:normAutofit/>
          </a:bodyPr>
          <a:lstStyle/>
          <a:p>
            <a:r>
              <a:rPr lang="es-ES" sz="2200" b="1" dirty="0"/>
              <a:t> </a:t>
            </a:r>
            <a:r>
              <a:rPr lang="es-ES" sz="2200" b="1" dirty="0">
                <a:hlinkClick r:id="rId2" action="ppaction://hlinksldjump"/>
              </a:rPr>
              <a:t>Trasladar e Instalar equipos del taller a la Zona de </a:t>
            </a:r>
            <a:r>
              <a:rPr lang="es-ES" sz="2200" b="1" dirty="0" smtClean="0">
                <a:hlinkClick r:id="rId2" action="ppaction://hlinksldjump"/>
              </a:rPr>
              <a:t>Trabajo</a:t>
            </a:r>
            <a:endParaRPr lang="es-ES" sz="2200" b="1" dirty="0" smtClean="0"/>
          </a:p>
          <a:p>
            <a:r>
              <a:rPr lang="es-ES" sz="2200" b="1" dirty="0"/>
              <a:t> Suministrar Escoria de Cobre a Zona de </a:t>
            </a:r>
            <a:r>
              <a:rPr lang="es-ES" sz="2200" b="1" dirty="0" smtClean="0"/>
              <a:t>Trabajo</a:t>
            </a:r>
          </a:p>
          <a:p>
            <a:r>
              <a:rPr lang="es-ES" sz="2200" b="1" dirty="0"/>
              <a:t> </a:t>
            </a:r>
            <a:r>
              <a:rPr lang="es-ES" sz="2200" b="1" dirty="0">
                <a:hlinkClick r:id="rId3" action="ppaction://hlinksldjump"/>
              </a:rPr>
              <a:t>ARENADO DE LA OBRA VIVA SA-1, AREA 315 M2 AL 100% </a:t>
            </a:r>
            <a:endParaRPr lang="es-ES" sz="2200" b="1" dirty="0" smtClean="0"/>
          </a:p>
          <a:p>
            <a:r>
              <a:rPr lang="es-ES" sz="2200" b="1" dirty="0"/>
              <a:t>ARENADO DE LA OBRA MUERTA SA-1, AREA 62 M2 AL 100% </a:t>
            </a:r>
            <a:endParaRPr lang="es-ES" sz="2200" b="1" dirty="0" smtClean="0"/>
          </a:p>
          <a:p>
            <a:r>
              <a:rPr lang="es-ES" sz="2200" b="1" dirty="0"/>
              <a:t> Desinstalar y trasladar Equipo de la Zona de Trabajo al </a:t>
            </a:r>
            <a:r>
              <a:rPr lang="es-ES" sz="2200" b="1" dirty="0" smtClean="0"/>
              <a:t>Taller</a:t>
            </a:r>
          </a:p>
          <a:p>
            <a:r>
              <a:rPr lang="es-ES" sz="2200" b="1" dirty="0"/>
              <a:t>Limpiar la Escoria de Cobre a Zona de </a:t>
            </a:r>
            <a:r>
              <a:rPr lang="es-ES" sz="2200" b="1" dirty="0" smtClean="0"/>
              <a:t>Trabajo</a:t>
            </a:r>
          </a:p>
          <a:p>
            <a:r>
              <a:rPr lang="es-ES" sz="2200" b="1" dirty="0"/>
              <a:t>Controlar Calidad de </a:t>
            </a:r>
            <a:r>
              <a:rPr lang="es-ES" sz="2200" b="1" dirty="0" smtClean="0"/>
              <a:t>Fase</a:t>
            </a:r>
            <a:endParaRPr lang="es-PE" sz="2200" dirty="0"/>
          </a:p>
        </p:txBody>
      </p:sp>
      <p:sp>
        <p:nvSpPr>
          <p:cNvPr id="4" name="Flecha derecha 3"/>
          <p:cNvSpPr/>
          <p:nvPr/>
        </p:nvSpPr>
        <p:spPr>
          <a:xfrm>
            <a:off x="222069" y="738370"/>
            <a:ext cx="587931" cy="679268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5</a:t>
            </a:r>
            <a:endParaRPr lang="es-PE" dirty="0"/>
          </a:p>
        </p:txBody>
      </p:sp>
      <p:sp>
        <p:nvSpPr>
          <p:cNvPr id="5" name="Flecha derecha 4">
            <a:hlinkClick r:id="rId4" action="ppaction://hlinksldjump"/>
          </p:cNvPr>
          <p:cNvSpPr/>
          <p:nvPr/>
        </p:nvSpPr>
        <p:spPr>
          <a:xfrm rot="16200000">
            <a:off x="9823272" y="5094621"/>
            <a:ext cx="1188720" cy="1528354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6367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PINTADO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23215" y="2339853"/>
            <a:ext cx="10820294" cy="3982570"/>
          </a:xfrm>
        </p:spPr>
        <p:txBody>
          <a:bodyPr>
            <a:normAutofit/>
          </a:bodyPr>
          <a:lstStyle/>
          <a:p>
            <a:r>
              <a:rPr lang="es-ES" b="1" dirty="0"/>
              <a:t> </a:t>
            </a:r>
            <a:r>
              <a:rPr lang="es-ES" sz="2200" b="1" dirty="0"/>
              <a:t>Trasladar e Instalar equipos del taller a la Zona de </a:t>
            </a:r>
            <a:r>
              <a:rPr lang="es-ES" sz="2200" b="1" dirty="0" smtClean="0"/>
              <a:t>Trabajo</a:t>
            </a:r>
          </a:p>
          <a:p>
            <a:r>
              <a:rPr lang="es-ES" sz="2200" b="1" dirty="0"/>
              <a:t>Pintar PRIMERA CAPA OBRA </a:t>
            </a:r>
            <a:r>
              <a:rPr lang="es-ES" sz="2200" b="1" dirty="0" smtClean="0"/>
              <a:t>VIVA</a:t>
            </a:r>
          </a:p>
          <a:p>
            <a:r>
              <a:rPr lang="es-ES" sz="2200" b="1" dirty="0"/>
              <a:t>PINTADO PRIMERA CAPA OBRA </a:t>
            </a:r>
            <a:r>
              <a:rPr lang="es-ES" sz="2200" b="1" dirty="0" smtClean="0"/>
              <a:t>MUERTA</a:t>
            </a:r>
          </a:p>
          <a:p>
            <a:r>
              <a:rPr lang="es-ES" sz="2200" b="1" dirty="0"/>
              <a:t>Controlar Calidad de Capa</a:t>
            </a:r>
            <a:endParaRPr lang="es-PE" sz="2200" dirty="0"/>
          </a:p>
          <a:p>
            <a:r>
              <a:rPr lang="es-ES" sz="2200" b="1" dirty="0"/>
              <a:t> PINTADO SEGUNDA CAPA OBRA </a:t>
            </a:r>
            <a:r>
              <a:rPr lang="es-ES" sz="2200" b="1" dirty="0" smtClean="0"/>
              <a:t>VIVA</a:t>
            </a:r>
          </a:p>
          <a:p>
            <a:r>
              <a:rPr lang="es-ES" sz="2200" b="1" dirty="0"/>
              <a:t> PINTADO SEGUNDA CAPA OBRA </a:t>
            </a:r>
            <a:r>
              <a:rPr lang="es-ES" sz="2200" b="1" dirty="0" smtClean="0"/>
              <a:t>MUERTA</a:t>
            </a:r>
          </a:p>
          <a:p>
            <a:r>
              <a:rPr lang="es-ES" sz="2200" b="1" dirty="0"/>
              <a:t> Controlar Calidad de </a:t>
            </a:r>
            <a:r>
              <a:rPr lang="es-ES" sz="2200" b="1" dirty="0" smtClean="0"/>
              <a:t>Capa</a:t>
            </a:r>
          </a:p>
          <a:p>
            <a:r>
              <a:rPr lang="es-ES" sz="2200" b="1" dirty="0"/>
              <a:t>PINTADO TERCERA CAPA OBRA VIVA</a:t>
            </a:r>
            <a:endParaRPr lang="es-PE" sz="2200" dirty="0"/>
          </a:p>
          <a:p>
            <a:endParaRPr lang="es-PE" dirty="0"/>
          </a:p>
        </p:txBody>
      </p:sp>
      <p:sp>
        <p:nvSpPr>
          <p:cNvPr id="4" name="Flecha derecha 3">
            <a:hlinkClick r:id="rId2" action="ppaction://hlinksldjump"/>
          </p:cNvPr>
          <p:cNvSpPr/>
          <p:nvPr/>
        </p:nvSpPr>
        <p:spPr>
          <a:xfrm>
            <a:off x="9993087" y="5355771"/>
            <a:ext cx="992776" cy="966652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" name="Flecha derecha 5"/>
          <p:cNvSpPr/>
          <p:nvPr/>
        </p:nvSpPr>
        <p:spPr>
          <a:xfrm>
            <a:off x="222069" y="738370"/>
            <a:ext cx="587931" cy="679268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6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8223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1572" y="2287602"/>
            <a:ext cx="10728854" cy="3917256"/>
          </a:xfrm>
        </p:spPr>
        <p:txBody>
          <a:bodyPr>
            <a:normAutofit/>
          </a:bodyPr>
          <a:lstStyle/>
          <a:p>
            <a:r>
              <a:rPr lang="es-ES" sz="2200" b="1" dirty="0"/>
              <a:t>PINTADO TERCERA CAPA OBRA </a:t>
            </a:r>
            <a:r>
              <a:rPr lang="es-ES" sz="2200" b="1" dirty="0" smtClean="0"/>
              <a:t>MUERTA</a:t>
            </a:r>
          </a:p>
          <a:p>
            <a:r>
              <a:rPr lang="es-ES" sz="2200" b="1" dirty="0"/>
              <a:t> Controlar Calidad de </a:t>
            </a:r>
            <a:r>
              <a:rPr lang="es-ES" sz="2200" b="1" dirty="0" smtClean="0"/>
              <a:t>Capa</a:t>
            </a:r>
          </a:p>
          <a:p>
            <a:r>
              <a:rPr lang="es-ES" sz="2200" b="1" dirty="0"/>
              <a:t> PINTADO CUARTA CAPA OBRA </a:t>
            </a:r>
            <a:r>
              <a:rPr lang="es-ES" sz="2200" b="1" dirty="0" smtClean="0"/>
              <a:t>VIVA</a:t>
            </a:r>
          </a:p>
          <a:p>
            <a:r>
              <a:rPr lang="es-ES" sz="2200" b="1" dirty="0"/>
              <a:t> PINTADO CUARTA CAPA OBRA </a:t>
            </a:r>
            <a:r>
              <a:rPr lang="es-ES" sz="2200" b="1" dirty="0" smtClean="0"/>
              <a:t>MUERTA</a:t>
            </a:r>
          </a:p>
          <a:p>
            <a:r>
              <a:rPr lang="es-ES" sz="2200" b="1" dirty="0"/>
              <a:t> PINTADO DE NUMEROS DE CALADO </a:t>
            </a:r>
            <a:endParaRPr lang="es-ES" sz="2200" b="1" dirty="0" smtClean="0"/>
          </a:p>
          <a:p>
            <a:r>
              <a:rPr lang="es-ES" sz="2200" b="1" dirty="0"/>
              <a:t> Desinstalar y trasladar Equipo de la Zona de Trabajo al </a:t>
            </a:r>
            <a:r>
              <a:rPr lang="es-ES" sz="2200" b="1" dirty="0" smtClean="0"/>
              <a:t>Taller</a:t>
            </a:r>
          </a:p>
          <a:p>
            <a:r>
              <a:rPr lang="es-ES" sz="2200" b="1" dirty="0"/>
              <a:t> Controlar Calidad de Fase</a:t>
            </a:r>
            <a:endParaRPr lang="es-PE" sz="2200" dirty="0"/>
          </a:p>
        </p:txBody>
      </p:sp>
      <p:sp>
        <p:nvSpPr>
          <p:cNvPr id="5" name="Flecha derecha 4">
            <a:hlinkClick r:id="rId2" action="ppaction://hlinksldjump"/>
          </p:cNvPr>
          <p:cNvSpPr/>
          <p:nvPr/>
        </p:nvSpPr>
        <p:spPr>
          <a:xfrm rot="16200000">
            <a:off x="9914712" y="4977055"/>
            <a:ext cx="1188720" cy="1528354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1792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SALIDA DEL BARCO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1" y="2222287"/>
            <a:ext cx="10807231" cy="3799690"/>
          </a:xfrm>
        </p:spPr>
        <p:txBody>
          <a:bodyPr>
            <a:normAutofit/>
          </a:bodyPr>
          <a:lstStyle/>
          <a:p>
            <a:r>
              <a:rPr lang="es-ES" sz="2200" b="1" dirty="0"/>
              <a:t>Inspeccionar el </a:t>
            </a:r>
            <a:r>
              <a:rPr lang="es-ES" sz="2200" b="1" dirty="0" smtClean="0"/>
              <a:t>Área</a:t>
            </a:r>
          </a:p>
          <a:p>
            <a:r>
              <a:rPr lang="es-ES" sz="2200" b="1" dirty="0"/>
              <a:t>Bombear </a:t>
            </a:r>
            <a:r>
              <a:rPr lang="es-ES" sz="2200" b="1" dirty="0" smtClean="0"/>
              <a:t>agua</a:t>
            </a:r>
          </a:p>
          <a:p>
            <a:r>
              <a:rPr lang="es-ES" sz="2200" b="1" dirty="0"/>
              <a:t>Maniobrar salida del </a:t>
            </a:r>
            <a:r>
              <a:rPr lang="es-ES" sz="2200" b="1" dirty="0" smtClean="0"/>
              <a:t>Buque</a:t>
            </a:r>
          </a:p>
          <a:p>
            <a:r>
              <a:rPr lang="es-ES" sz="2200" b="1" dirty="0"/>
              <a:t>Expulsar agua del dique</a:t>
            </a:r>
            <a:endParaRPr lang="es-PE" sz="2200" dirty="0"/>
          </a:p>
          <a:p>
            <a:r>
              <a:rPr lang="es-ES" sz="2200" b="1" dirty="0"/>
              <a:t>Desinstalar la cama</a:t>
            </a:r>
            <a:endParaRPr lang="es-ES" sz="2200" b="1" dirty="0" smtClean="0"/>
          </a:p>
        </p:txBody>
      </p:sp>
      <p:sp>
        <p:nvSpPr>
          <p:cNvPr id="4" name="Flecha derecha 3"/>
          <p:cNvSpPr/>
          <p:nvPr/>
        </p:nvSpPr>
        <p:spPr>
          <a:xfrm>
            <a:off x="222069" y="738370"/>
            <a:ext cx="587931" cy="679268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7</a:t>
            </a:r>
            <a:endParaRPr lang="es-PE" dirty="0"/>
          </a:p>
        </p:txBody>
      </p:sp>
      <p:sp>
        <p:nvSpPr>
          <p:cNvPr id="5" name="Flecha derecha 4">
            <a:hlinkClick r:id="rId2" action="ppaction://hlinksldjump"/>
          </p:cNvPr>
          <p:cNvSpPr/>
          <p:nvPr/>
        </p:nvSpPr>
        <p:spPr>
          <a:xfrm rot="16200000">
            <a:off x="9823272" y="5094621"/>
            <a:ext cx="1188720" cy="1528354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8874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Confeccionar Cama de Varado </a:t>
            </a:r>
            <a:r>
              <a:rPr lang="es-ES" dirty="0" smtClean="0"/>
              <a:t>Normal</a:t>
            </a:r>
            <a:endParaRPr lang="es-PE" dirty="0"/>
          </a:p>
        </p:txBody>
      </p:sp>
      <p:pic>
        <p:nvPicPr>
          <p:cNvPr id="4" name="Imagen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6" t="30971" r="20472" b="12595"/>
          <a:stretch/>
        </p:blipFill>
        <p:spPr bwMode="auto">
          <a:xfrm>
            <a:off x="1984737" y="1840502"/>
            <a:ext cx="7446645" cy="5017498"/>
          </a:xfrm>
          <a:prstGeom prst="rect">
            <a:avLst/>
          </a:pr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Flecha derecha 4">
            <a:hlinkClick r:id="rId3" action="ppaction://hlinksldjump"/>
          </p:cNvPr>
          <p:cNvSpPr/>
          <p:nvPr/>
        </p:nvSpPr>
        <p:spPr>
          <a:xfrm rot="16200000">
            <a:off x="10023461" y="5146872"/>
            <a:ext cx="1188720" cy="1528354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6865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Inspeccionar el estado del </a:t>
            </a:r>
            <a:r>
              <a:rPr lang="es-ES" dirty="0" smtClean="0"/>
              <a:t>barco</a:t>
            </a:r>
            <a:endParaRPr lang="es-PE" dirty="0"/>
          </a:p>
        </p:txBody>
      </p:sp>
      <p:pic>
        <p:nvPicPr>
          <p:cNvPr id="4" name="Imagen 3" descr="SIMA-PERU - ADF 10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806" y="1881686"/>
            <a:ext cx="6675120" cy="49763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Flecha derecha 4">
            <a:hlinkClick r:id="rId3" action="ppaction://hlinksldjump"/>
          </p:cNvPr>
          <p:cNvSpPr/>
          <p:nvPr/>
        </p:nvSpPr>
        <p:spPr>
          <a:xfrm rot="16200000">
            <a:off x="9823272" y="5094621"/>
            <a:ext cx="1188720" cy="1528354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2361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Trasladar e Instalar equipos del taller a la Zona de Trabajo</a:t>
            </a:r>
            <a:endParaRPr lang="es-PE" dirty="0"/>
          </a:p>
        </p:txBody>
      </p:sp>
      <p:pic>
        <p:nvPicPr>
          <p:cNvPr id="4" name="Picture 4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238" y="1912937"/>
            <a:ext cx="6259876" cy="4945063"/>
          </a:xfrm>
          <a:prstGeom prst="rect">
            <a:avLst/>
          </a:pr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5" name="Flecha derecha 4">
            <a:hlinkClick r:id="rId3" action="ppaction://hlinksldjump"/>
          </p:cNvPr>
          <p:cNvSpPr/>
          <p:nvPr/>
        </p:nvSpPr>
        <p:spPr>
          <a:xfrm rot="16200000">
            <a:off x="9823272" y="5094621"/>
            <a:ext cx="1188720" cy="1528354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5751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ARENADO DE LA OBRA VIVA SA-1, AREA 315 M2 AL 100% </a:t>
            </a:r>
            <a:endParaRPr lang="es-PE" dirty="0"/>
          </a:p>
        </p:txBody>
      </p:sp>
      <p:pic>
        <p:nvPicPr>
          <p:cNvPr id="4" name="Imagen 3" descr="http://www.indupinturas.com/indupinturas/images/Img_indup/experiencia/naval/sandblasting_pintura/p00002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693" y="1933302"/>
            <a:ext cx="6304621" cy="4924697"/>
          </a:xfrm>
          <a:prstGeom prst="rect">
            <a:avLst/>
          </a:pr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Flecha derecha 4">
            <a:hlinkClick r:id="rId3" action="ppaction://hlinksldjump"/>
          </p:cNvPr>
          <p:cNvSpPr/>
          <p:nvPr/>
        </p:nvSpPr>
        <p:spPr>
          <a:xfrm rot="16200000">
            <a:off x="9823272" y="5094621"/>
            <a:ext cx="1188720" cy="1528354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4712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sz="5000" dirty="0" smtClean="0"/>
              <a:t>MS-PROYECT</a:t>
            </a:r>
            <a:endParaRPr lang="es-PE" sz="5000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882" r="797"/>
          <a:stretch/>
        </p:blipFill>
        <p:spPr bwMode="auto">
          <a:xfrm>
            <a:off x="261258" y="1509078"/>
            <a:ext cx="7955280" cy="51467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8590953" y="1874838"/>
            <a:ext cx="3165618" cy="5348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PE" sz="2200" dirty="0"/>
              <a:t>Se ha considerado los días Feriados del Año 2016</a:t>
            </a:r>
            <a:r>
              <a:rPr lang="es-PE" sz="2200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PE" sz="2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PE" sz="2200" dirty="0"/>
              <a:t>Se ha considerado la fecha de aniversario de la empresa</a:t>
            </a:r>
            <a:r>
              <a:rPr lang="es-PE" sz="2200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PE" sz="2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PE" sz="2200" dirty="0"/>
              <a:t>Se está trabajando de lunes  viernes  de 7:30 am a 4:30 pm.</a:t>
            </a:r>
          </a:p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5281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ESTABLECER EL INICIO DEL PROYECTO</a:t>
            </a:r>
          </a:p>
        </p:txBody>
      </p:sp>
      <p:pic>
        <p:nvPicPr>
          <p:cNvPr id="4" name="Marcador de contenido 3"/>
          <p:cNvPicPr>
            <a:picLocks noGrp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"/>
          <a:stretch/>
        </p:blipFill>
        <p:spPr bwMode="auto">
          <a:xfrm>
            <a:off x="3340099" y="2992574"/>
            <a:ext cx="5511800" cy="36369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923211" y="1891495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s-PE" sz="2200" dirty="0"/>
              <a:t>Se ha considerado el Inicio del Proyecto el día lunes primero de febrero del 2016 a las 7: 30 am.</a:t>
            </a:r>
          </a:p>
        </p:txBody>
      </p:sp>
    </p:spTree>
    <p:extLst>
      <p:ext uri="{BB962C8B-B14F-4D97-AF65-F5344CB8AC3E}">
        <p14:creationId xmlns:p14="http://schemas.microsoft.com/office/powerpoint/2010/main" val="300582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1288" y="891325"/>
            <a:ext cx="10571998" cy="970450"/>
          </a:xfrm>
        </p:spPr>
        <p:txBody>
          <a:bodyPr/>
          <a:lstStyle/>
          <a:p>
            <a:pPr algn="ctr"/>
            <a:r>
              <a:rPr lang="es-PE" dirty="0"/>
              <a:t>EMPRESA SIMA PERÚ</a:t>
            </a:r>
            <a:br>
              <a:rPr lang="es-PE" dirty="0"/>
            </a:b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sz="2600" dirty="0" smtClean="0"/>
              <a:t>Empresa estatal de derecho privado que opera de acuerdo a la política del Ministerio . Atendiendo a la MARINA DE GUERRA DEL PERU , CLIENTES PARTICULARES Y EXTRANJEROS.</a:t>
            </a:r>
          </a:p>
          <a:p>
            <a:endParaRPr lang="es-PE" sz="2500" dirty="0"/>
          </a:p>
          <a:p>
            <a:pPr marL="0" indent="0">
              <a:buNone/>
            </a:pPr>
            <a:endParaRPr lang="es-PE" sz="2500" dirty="0" smtClean="0"/>
          </a:p>
          <a:p>
            <a:pPr marL="0" indent="0">
              <a:buNone/>
            </a:pPr>
            <a:endParaRPr lang="es-PE" sz="2500" dirty="0" smtClean="0"/>
          </a:p>
        </p:txBody>
      </p:sp>
      <p:pic>
        <p:nvPicPr>
          <p:cNvPr id="4" name="Imagen 3" descr="http://www.sima.com.pe/images/logo_simaazulgris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088" y="69839"/>
            <a:ext cx="3291838" cy="1741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ángulo 4"/>
          <p:cNvSpPr/>
          <p:nvPr/>
        </p:nvSpPr>
        <p:spPr>
          <a:xfrm>
            <a:off x="1717761" y="4116190"/>
            <a:ext cx="8739052" cy="2103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500" dirty="0" smtClean="0"/>
              <a:t>ISO 9001 ( Calidad de los Productos )</a:t>
            </a:r>
          </a:p>
          <a:p>
            <a:pPr algn="ctr"/>
            <a:endParaRPr lang="es-PE" sz="2500" dirty="0" smtClean="0"/>
          </a:p>
          <a:p>
            <a:pPr algn="ctr"/>
            <a:r>
              <a:rPr lang="es-PE" sz="2500" dirty="0" smtClean="0"/>
              <a:t>OHSAS ( Seguridad y Salud )</a:t>
            </a:r>
          </a:p>
          <a:p>
            <a:pPr algn="ctr"/>
            <a:endParaRPr lang="es-PE" sz="2500" dirty="0" smtClean="0"/>
          </a:p>
          <a:p>
            <a:pPr algn="ctr"/>
            <a:r>
              <a:rPr lang="es-PE" sz="2500" dirty="0" smtClean="0"/>
              <a:t>ISO 14001 ( Protección del Medio ambiente )</a:t>
            </a:r>
            <a:endParaRPr lang="es-PE" sz="2500" dirty="0"/>
          </a:p>
        </p:txBody>
      </p:sp>
    </p:spTree>
    <p:extLst>
      <p:ext uri="{BB962C8B-B14F-4D97-AF65-F5344CB8AC3E}">
        <p14:creationId xmlns:p14="http://schemas.microsoft.com/office/powerpoint/2010/main" val="350890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ESTADISTICAS DEL PROYECTO </a:t>
            </a:r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852" y="2612573"/>
            <a:ext cx="7948609" cy="321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TABLA DE COSTOS DEL PROYECTO </a:t>
            </a:r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6732"/>
            <a:ext cx="12192000" cy="525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1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/>
              <a:t> </a:t>
            </a:r>
            <a:br>
              <a:rPr lang="es-PE" dirty="0"/>
            </a:br>
            <a:r>
              <a:rPr lang="es-PE" dirty="0"/>
              <a:t>RUTA CRÍTICA DEL PROYECTO</a:t>
            </a:r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 t="11078" r="39767"/>
          <a:stretch/>
        </p:blipFill>
        <p:spPr bwMode="auto">
          <a:xfrm>
            <a:off x="1580606" y="1907176"/>
            <a:ext cx="8621485" cy="47287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7950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CONTINUACIÓN</a:t>
            </a:r>
            <a:endParaRPr lang="es-PE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3" r="35582"/>
          <a:stretch/>
        </p:blipFill>
        <p:spPr bwMode="auto">
          <a:xfrm>
            <a:off x="1841863" y="1854926"/>
            <a:ext cx="8138160" cy="50030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1991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/>
              <a:t>CONTINUACIÓN</a:t>
            </a:r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0" r="5621"/>
          <a:stretch/>
        </p:blipFill>
        <p:spPr bwMode="auto">
          <a:xfrm>
            <a:off x="810000" y="1894114"/>
            <a:ext cx="9862457" cy="49638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8468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/>
              <a:t>CONTINUACIÓN</a:t>
            </a:r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0"/>
          <a:stretch/>
        </p:blipFill>
        <p:spPr bwMode="auto">
          <a:xfrm>
            <a:off x="1110343" y="1815737"/>
            <a:ext cx="9731828" cy="50422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51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26" y="-23132"/>
            <a:ext cx="10211307" cy="688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4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CASO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sz="3500" b="1" dirty="0" smtClean="0"/>
              <a:t>La empresa cuenta con una gran capacidad de espacio , pero no se abastece  la demanda del pintado y mantenimiento de los BARCOS ?-Subcontratando la empresa</a:t>
            </a:r>
            <a:endParaRPr lang="es-PE" sz="3500" b="1" dirty="0"/>
          </a:p>
        </p:txBody>
      </p:sp>
    </p:spTree>
    <p:extLst>
      <p:ext uri="{BB962C8B-B14F-4D97-AF65-F5344CB8AC3E}">
        <p14:creationId xmlns:p14="http://schemas.microsoft.com/office/powerpoint/2010/main" val="182767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303496"/>
            <a:ext cx="10571998" cy="970450"/>
          </a:xfrm>
        </p:spPr>
        <p:txBody>
          <a:bodyPr/>
          <a:lstStyle/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OBJETIVOS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07435" y="4036423"/>
            <a:ext cx="10184565" cy="2593084"/>
          </a:xfrm>
        </p:spPr>
        <p:txBody>
          <a:bodyPr>
            <a:normAutofit/>
          </a:bodyPr>
          <a:lstStyle/>
          <a:p>
            <a:r>
              <a:rPr lang="es-ES" sz="3000" dirty="0"/>
              <a:t>Implementación </a:t>
            </a:r>
            <a:r>
              <a:rPr lang="es-ES" sz="3000" dirty="0" smtClean="0"/>
              <a:t>del </a:t>
            </a:r>
            <a:r>
              <a:rPr lang="es-ES" sz="3000" dirty="0"/>
              <a:t>Servicios de pintado acorde a la demanda de mercado para la empresa.</a:t>
            </a:r>
            <a:endParaRPr lang="es-PE" sz="3000" dirty="0"/>
          </a:p>
          <a:p>
            <a:r>
              <a:rPr lang="es-ES" sz="3000" dirty="0" smtClean="0"/>
              <a:t>Optimizar </a:t>
            </a:r>
            <a:r>
              <a:rPr lang="es-ES" sz="3000" dirty="0"/>
              <a:t>los tiempos y </a:t>
            </a:r>
            <a:r>
              <a:rPr lang="es-ES" sz="3000" dirty="0" smtClean="0"/>
              <a:t>Control de recursos .</a:t>
            </a:r>
            <a:endParaRPr lang="es-PE" sz="3000" dirty="0" smtClean="0"/>
          </a:p>
          <a:p>
            <a:r>
              <a:rPr lang="es-ES" sz="3000" dirty="0" smtClean="0"/>
              <a:t>Brindar el mejor servicio con un trabajo de calidad.</a:t>
            </a:r>
            <a:endParaRPr lang="es-PE" sz="3000" dirty="0" smtClean="0"/>
          </a:p>
          <a:p>
            <a:endParaRPr lang="es-PE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326571" y="1970207"/>
            <a:ext cx="7720149" cy="206621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000" dirty="0" smtClean="0">
                <a:solidFill>
                  <a:schemeClr val="accent3">
                    <a:lumMod val="75000"/>
                  </a:schemeClr>
                </a:solidFill>
              </a:rPr>
              <a:t>Aplicación de caso real utilizando el MS-Project</a:t>
            </a:r>
            <a:endParaRPr lang="es-PE" sz="3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33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416" y="345958"/>
            <a:ext cx="10571998" cy="970450"/>
          </a:xfrm>
        </p:spPr>
        <p:txBody>
          <a:bodyPr/>
          <a:lstStyle/>
          <a:p>
            <a:pPr algn="ctr"/>
            <a:r>
              <a:rPr lang="es-PE" dirty="0" smtClean="0"/>
              <a:t>DIAGRAMA DEL PROYECTO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26" y="2391210"/>
            <a:ext cx="10706164" cy="4258492"/>
          </a:xfrm>
          <a:prstGeom prst="rect">
            <a:avLst/>
          </a:prstGeom>
        </p:spPr>
      </p:pic>
      <p:sp>
        <p:nvSpPr>
          <p:cNvPr id="5" name="Rectángulo 4">
            <a:hlinkClick r:id="rId3" action="ppaction://hlinksldjump"/>
          </p:cNvPr>
          <p:cNvSpPr/>
          <p:nvPr/>
        </p:nvSpPr>
        <p:spPr>
          <a:xfrm>
            <a:off x="710198" y="1867279"/>
            <a:ext cx="848983" cy="5239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</a:t>
            </a:r>
            <a:endParaRPr lang="es-PE" dirty="0"/>
          </a:p>
        </p:txBody>
      </p:sp>
      <p:sp>
        <p:nvSpPr>
          <p:cNvPr id="6" name="Rectángulo 5">
            <a:hlinkClick r:id="rId4" action="ppaction://hlinksldjump"/>
          </p:cNvPr>
          <p:cNvSpPr/>
          <p:nvPr/>
        </p:nvSpPr>
        <p:spPr>
          <a:xfrm>
            <a:off x="4811941" y="5050969"/>
            <a:ext cx="848983" cy="5239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3</a:t>
            </a:r>
            <a:endParaRPr lang="es-PE" dirty="0"/>
          </a:p>
        </p:txBody>
      </p:sp>
      <p:sp>
        <p:nvSpPr>
          <p:cNvPr id="7" name="Rectángulo 6">
            <a:hlinkClick r:id="rId5" action="ppaction://hlinksldjump"/>
          </p:cNvPr>
          <p:cNvSpPr/>
          <p:nvPr/>
        </p:nvSpPr>
        <p:spPr>
          <a:xfrm>
            <a:off x="1837508" y="5050969"/>
            <a:ext cx="848983" cy="5239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4</a:t>
            </a:r>
            <a:endParaRPr lang="es-PE" dirty="0"/>
          </a:p>
        </p:txBody>
      </p:sp>
      <p:sp>
        <p:nvSpPr>
          <p:cNvPr id="8" name="Rectángulo 7">
            <a:hlinkClick r:id="rId6" action="ppaction://hlinksldjump"/>
          </p:cNvPr>
          <p:cNvSpPr/>
          <p:nvPr/>
        </p:nvSpPr>
        <p:spPr>
          <a:xfrm>
            <a:off x="9926937" y="1877980"/>
            <a:ext cx="848983" cy="5239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7</a:t>
            </a:r>
          </a:p>
        </p:txBody>
      </p:sp>
      <p:sp>
        <p:nvSpPr>
          <p:cNvPr id="9" name="Rectángulo 8">
            <a:hlinkClick r:id="rId7" action="ppaction://hlinksldjump"/>
          </p:cNvPr>
          <p:cNvSpPr/>
          <p:nvPr/>
        </p:nvSpPr>
        <p:spPr>
          <a:xfrm>
            <a:off x="7887250" y="1877980"/>
            <a:ext cx="848983" cy="5239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6</a:t>
            </a:r>
            <a:endParaRPr lang="es-PE" dirty="0"/>
          </a:p>
        </p:txBody>
      </p:sp>
      <p:sp>
        <p:nvSpPr>
          <p:cNvPr id="10" name="Rectángulo 9">
            <a:hlinkClick r:id="rId8" action="ppaction://hlinksldjump"/>
          </p:cNvPr>
          <p:cNvSpPr/>
          <p:nvPr/>
        </p:nvSpPr>
        <p:spPr>
          <a:xfrm>
            <a:off x="5660924" y="1877980"/>
            <a:ext cx="848983" cy="5239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5</a:t>
            </a:r>
          </a:p>
        </p:txBody>
      </p:sp>
      <p:sp>
        <p:nvSpPr>
          <p:cNvPr id="11" name="Rectángulo 10">
            <a:hlinkClick r:id="rId9" action="ppaction://hlinksldjump"/>
          </p:cNvPr>
          <p:cNvSpPr/>
          <p:nvPr/>
        </p:nvSpPr>
        <p:spPr>
          <a:xfrm>
            <a:off x="3197380" y="1854215"/>
            <a:ext cx="848983" cy="5239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2</a:t>
            </a:r>
            <a:endParaRPr lang="es-PE" dirty="0"/>
          </a:p>
        </p:txBody>
      </p:sp>
      <p:sp>
        <p:nvSpPr>
          <p:cNvPr id="12" name="Rectángulo 11">
            <a:hlinkClick r:id="rId9" action="ppaction://hlinksldjump"/>
          </p:cNvPr>
          <p:cNvSpPr/>
          <p:nvPr/>
        </p:nvSpPr>
        <p:spPr>
          <a:xfrm>
            <a:off x="3553097" y="4049486"/>
            <a:ext cx="261257" cy="36576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Estrella de 7 puntas 12">
            <a:hlinkClick r:id="rId10" action="ppaction://hlinksldjump"/>
          </p:cNvPr>
          <p:cNvSpPr/>
          <p:nvPr/>
        </p:nvSpPr>
        <p:spPr>
          <a:xfrm>
            <a:off x="8448850" y="5312934"/>
            <a:ext cx="838841" cy="770709"/>
          </a:xfrm>
          <a:prstGeom prst="star7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833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INGRESO DEL BARCO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200" b="1" dirty="0"/>
              <a:t>Coordinar detalles de procedimientos a </a:t>
            </a:r>
            <a:r>
              <a:rPr lang="es-ES" sz="2200" b="1" dirty="0" smtClean="0"/>
              <a:t>realizar</a:t>
            </a:r>
          </a:p>
          <a:p>
            <a:r>
              <a:rPr lang="es-ES" sz="2200" b="1" dirty="0">
                <a:hlinkClick r:id="rId2" action="ppaction://hlinksldjump"/>
              </a:rPr>
              <a:t>Confeccionar Cama de Varado </a:t>
            </a:r>
            <a:r>
              <a:rPr lang="es-ES" sz="2200" b="1" dirty="0" smtClean="0">
                <a:hlinkClick r:id="rId2" action="ppaction://hlinksldjump"/>
              </a:rPr>
              <a:t>Normal</a:t>
            </a:r>
            <a:endParaRPr lang="es-ES" sz="2200" b="1" dirty="0" smtClean="0"/>
          </a:p>
          <a:p>
            <a:r>
              <a:rPr lang="es-ES" sz="2200" b="1" dirty="0"/>
              <a:t>Inspeccionar Cama de Varado Normal 2p</a:t>
            </a:r>
            <a:endParaRPr lang="es-PE" sz="2200" dirty="0"/>
          </a:p>
          <a:p>
            <a:r>
              <a:rPr lang="es-ES" sz="2200" b="1" dirty="0"/>
              <a:t> Abrir </a:t>
            </a:r>
            <a:r>
              <a:rPr lang="es-ES" sz="2200" b="1" dirty="0" smtClean="0"/>
              <a:t>Compuerta</a:t>
            </a:r>
          </a:p>
          <a:p>
            <a:r>
              <a:rPr lang="es-ES" sz="2200" b="1" dirty="0"/>
              <a:t> Ingresar barco a </a:t>
            </a:r>
            <a:r>
              <a:rPr lang="es-ES" sz="2200" b="1" dirty="0" smtClean="0"/>
              <a:t>dique</a:t>
            </a:r>
          </a:p>
          <a:p>
            <a:r>
              <a:rPr lang="es-ES" sz="2200" b="1" dirty="0"/>
              <a:t> Expulsar agua del </a:t>
            </a:r>
            <a:r>
              <a:rPr lang="es-ES" sz="2200" b="1" dirty="0" smtClean="0"/>
              <a:t>dique</a:t>
            </a:r>
          </a:p>
          <a:p>
            <a:r>
              <a:rPr lang="es-ES" sz="2200" b="1" dirty="0">
                <a:hlinkClick r:id="rId3" action="ppaction://hlinksldjump"/>
              </a:rPr>
              <a:t>Inspeccionar el estado del barco</a:t>
            </a:r>
            <a:endParaRPr lang="es-PE" sz="2200" dirty="0"/>
          </a:p>
        </p:txBody>
      </p:sp>
      <p:sp>
        <p:nvSpPr>
          <p:cNvPr id="4" name="Flecha derecha 3"/>
          <p:cNvSpPr/>
          <p:nvPr/>
        </p:nvSpPr>
        <p:spPr>
          <a:xfrm>
            <a:off x="222069" y="738370"/>
            <a:ext cx="587931" cy="679268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mtClean="0"/>
              <a:t>1</a:t>
            </a:r>
            <a:endParaRPr lang="es-PE" dirty="0"/>
          </a:p>
        </p:txBody>
      </p:sp>
      <p:sp>
        <p:nvSpPr>
          <p:cNvPr id="5" name="Flecha derecha 4">
            <a:hlinkClick r:id="rId4" action="ppaction://hlinksldjump"/>
          </p:cNvPr>
          <p:cNvSpPr/>
          <p:nvPr/>
        </p:nvSpPr>
        <p:spPr>
          <a:xfrm rot="16200000">
            <a:off x="9823272" y="5094621"/>
            <a:ext cx="1188720" cy="1528354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120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HIDROLAVADO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200" b="1" dirty="0"/>
              <a:t>Limpiar el Plan de Dique (incrustaciones</a:t>
            </a:r>
            <a:r>
              <a:rPr lang="es-ES" sz="2200" b="1" dirty="0" smtClean="0"/>
              <a:t>)</a:t>
            </a:r>
          </a:p>
          <a:p>
            <a:pPr marL="0" indent="0">
              <a:buNone/>
            </a:pPr>
            <a:endParaRPr lang="es-ES" sz="2200" b="1" dirty="0"/>
          </a:p>
          <a:p>
            <a:pPr marL="0" indent="0">
              <a:buNone/>
            </a:pPr>
            <a:endParaRPr lang="es-ES" sz="2200" b="1" dirty="0" smtClean="0"/>
          </a:p>
          <a:p>
            <a:r>
              <a:rPr lang="es-ES" sz="2200" b="1" dirty="0" smtClean="0"/>
              <a:t>Control de calidad de fase</a:t>
            </a:r>
          </a:p>
          <a:p>
            <a:r>
              <a:rPr lang="es-ES" sz="2200" b="1" dirty="0"/>
              <a:t>Limpiar el Plan de Dique (incrustaciones)</a:t>
            </a:r>
          </a:p>
          <a:p>
            <a:endParaRPr lang="es-PE" sz="2200" dirty="0"/>
          </a:p>
        </p:txBody>
      </p:sp>
      <p:sp>
        <p:nvSpPr>
          <p:cNvPr id="4" name="Rectángulo 3"/>
          <p:cNvSpPr/>
          <p:nvPr/>
        </p:nvSpPr>
        <p:spPr>
          <a:xfrm>
            <a:off x="2468880" y="3304903"/>
            <a:ext cx="548640" cy="41801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Flecha derecha 4"/>
          <p:cNvSpPr/>
          <p:nvPr/>
        </p:nvSpPr>
        <p:spPr>
          <a:xfrm>
            <a:off x="222069" y="738370"/>
            <a:ext cx="587931" cy="679268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2</a:t>
            </a:r>
            <a:endParaRPr lang="es-PE" dirty="0"/>
          </a:p>
        </p:txBody>
      </p:sp>
      <p:sp>
        <p:nvSpPr>
          <p:cNvPr id="7" name="Flecha derecha 6">
            <a:hlinkClick r:id="rId2" action="ppaction://hlinksldjump"/>
          </p:cNvPr>
          <p:cNvSpPr/>
          <p:nvPr/>
        </p:nvSpPr>
        <p:spPr>
          <a:xfrm rot="16200000">
            <a:off x="9823272" y="5094621"/>
            <a:ext cx="1188720" cy="1528354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5313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HIDROLAVADO OBRA VIVA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200" b="1" dirty="0"/>
              <a:t>Trasladar e Instalar equipos del taller a la Zona de </a:t>
            </a:r>
            <a:r>
              <a:rPr lang="es-ES" sz="2200" b="1" dirty="0" smtClean="0"/>
              <a:t>Trabajo</a:t>
            </a:r>
          </a:p>
          <a:p>
            <a:r>
              <a:rPr lang="es-ES" sz="2200" b="1" dirty="0"/>
              <a:t> </a:t>
            </a:r>
            <a:r>
              <a:rPr lang="es-ES" sz="2200" b="1" dirty="0" err="1"/>
              <a:t>Hidrolavar</a:t>
            </a:r>
            <a:r>
              <a:rPr lang="es-ES" sz="2200" b="1" dirty="0"/>
              <a:t> y limpiar Obra Viva con Agua a Baja Presión (3000 PSI</a:t>
            </a:r>
            <a:r>
              <a:rPr lang="es-ES" sz="2200" b="1" dirty="0" smtClean="0"/>
              <a:t>)</a:t>
            </a:r>
          </a:p>
          <a:p>
            <a:r>
              <a:rPr lang="es-ES" sz="2200" b="1" dirty="0"/>
              <a:t>Desinstalar y trasladar Equipo de la Zona de Trabajo al Taller</a:t>
            </a:r>
            <a:endParaRPr lang="es-PE" sz="2200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Flecha derecha 3"/>
          <p:cNvSpPr/>
          <p:nvPr/>
        </p:nvSpPr>
        <p:spPr>
          <a:xfrm>
            <a:off x="222069" y="738370"/>
            <a:ext cx="587931" cy="679268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3</a:t>
            </a:r>
            <a:endParaRPr lang="es-PE" dirty="0"/>
          </a:p>
        </p:txBody>
      </p:sp>
      <p:sp>
        <p:nvSpPr>
          <p:cNvPr id="5" name="Flecha derecha 4">
            <a:hlinkClick r:id="rId2" action="ppaction://hlinksldjump"/>
          </p:cNvPr>
          <p:cNvSpPr/>
          <p:nvPr/>
        </p:nvSpPr>
        <p:spPr>
          <a:xfrm rot="16200000">
            <a:off x="9823272" y="5094621"/>
            <a:ext cx="1188720" cy="1528354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6" name="Imagen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480" y="217775"/>
            <a:ext cx="2728006" cy="23997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Flecha derecha 6"/>
          <p:cNvSpPr/>
          <p:nvPr/>
        </p:nvSpPr>
        <p:spPr>
          <a:xfrm rot="14522155">
            <a:off x="9685841" y="1288293"/>
            <a:ext cx="587931" cy="679268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6948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HIDROLAVADO OBRA MUERTA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200" b="1" dirty="0"/>
              <a:t>Trasladar e Instalar equipos del taller a la Zona de </a:t>
            </a:r>
            <a:r>
              <a:rPr lang="es-ES" sz="2200" b="1" dirty="0" smtClean="0"/>
              <a:t>Trabajo</a:t>
            </a:r>
          </a:p>
          <a:p>
            <a:r>
              <a:rPr lang="es-ES" sz="2200" b="1" dirty="0"/>
              <a:t>HIDROLAVADO LIMPIEZA DE Obra Muerta CON AGUA A BAJA PRESION (3000 PSI</a:t>
            </a:r>
            <a:r>
              <a:rPr lang="es-ES" sz="2200" b="1" dirty="0" smtClean="0"/>
              <a:t>)</a:t>
            </a:r>
          </a:p>
          <a:p>
            <a:r>
              <a:rPr lang="es-ES" sz="2200" b="1" dirty="0"/>
              <a:t> Desinstalar y trasladar Equipo de la Zona de Trabajo al </a:t>
            </a:r>
            <a:r>
              <a:rPr lang="es-ES" sz="2200" b="1" dirty="0" smtClean="0"/>
              <a:t>Taller</a:t>
            </a:r>
          </a:p>
          <a:p>
            <a:r>
              <a:rPr lang="es-ES" sz="2200" b="1" dirty="0"/>
              <a:t> Controlar Calidad de </a:t>
            </a:r>
            <a:r>
              <a:rPr lang="es-ES" sz="2200" b="1" dirty="0" smtClean="0"/>
              <a:t>Fase</a:t>
            </a:r>
          </a:p>
          <a:p>
            <a:r>
              <a:rPr lang="es-ES" sz="2200" b="1" dirty="0"/>
              <a:t> Limpiar el Plan de Dique (incrustaciones</a:t>
            </a:r>
            <a:r>
              <a:rPr lang="es-ES" sz="2200" b="1" dirty="0" smtClean="0"/>
              <a:t>)</a:t>
            </a:r>
          </a:p>
          <a:p>
            <a:endParaRPr lang="es-ES" b="1" dirty="0" smtClean="0"/>
          </a:p>
        </p:txBody>
      </p:sp>
      <p:sp>
        <p:nvSpPr>
          <p:cNvPr id="4" name="Flecha derecha 3"/>
          <p:cNvSpPr/>
          <p:nvPr/>
        </p:nvSpPr>
        <p:spPr>
          <a:xfrm>
            <a:off x="222069" y="738370"/>
            <a:ext cx="587931" cy="679268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4</a:t>
            </a:r>
            <a:endParaRPr lang="es-PE" dirty="0"/>
          </a:p>
        </p:txBody>
      </p:sp>
      <p:sp>
        <p:nvSpPr>
          <p:cNvPr id="5" name="Flecha derecha 4">
            <a:hlinkClick r:id="rId2" action="ppaction://hlinksldjump"/>
          </p:cNvPr>
          <p:cNvSpPr/>
          <p:nvPr/>
        </p:nvSpPr>
        <p:spPr>
          <a:xfrm rot="16200000">
            <a:off x="9823272" y="5094621"/>
            <a:ext cx="1188720" cy="1528354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7" name="Imagen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692" y="38747"/>
            <a:ext cx="2495903" cy="20785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Flecha derecha 5"/>
          <p:cNvSpPr/>
          <p:nvPr/>
        </p:nvSpPr>
        <p:spPr>
          <a:xfrm rot="11300184">
            <a:off x="10951175" y="128372"/>
            <a:ext cx="844220" cy="679268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7434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TM03457503[[fn=Sobrio]]</Template>
  <TotalTime>717</TotalTime>
  <Words>609</Words>
  <Application>Microsoft Office PowerPoint</Application>
  <PresentationFormat>Panorámica</PresentationFormat>
  <Paragraphs>106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2</vt:lpstr>
      <vt:lpstr>Citable</vt:lpstr>
      <vt:lpstr>Servicios : Mantenimiento y Pintado En Barcos Nacionales e Internacionales</vt:lpstr>
      <vt:lpstr>EMPRESA SIMA PERÚ </vt:lpstr>
      <vt:lpstr>CASO</vt:lpstr>
      <vt:lpstr>   OBJETIVOS</vt:lpstr>
      <vt:lpstr>DIAGRAMA DEL PROYECTO</vt:lpstr>
      <vt:lpstr>INGRESO DEL BARCO</vt:lpstr>
      <vt:lpstr>HIDROLAVADO</vt:lpstr>
      <vt:lpstr> HIDROLAVADO OBRA VIVA</vt:lpstr>
      <vt:lpstr> HIDROLAVADO OBRA MUERTA</vt:lpstr>
      <vt:lpstr>ARENADO</vt:lpstr>
      <vt:lpstr>PINTADO</vt:lpstr>
      <vt:lpstr>Presentación de PowerPoint</vt:lpstr>
      <vt:lpstr>SALIDA DEL BARCO</vt:lpstr>
      <vt:lpstr>Confeccionar Cama de Varado Normal</vt:lpstr>
      <vt:lpstr>Inspeccionar el estado del barco</vt:lpstr>
      <vt:lpstr>Trasladar e Instalar equipos del taller a la Zona de Trabajo</vt:lpstr>
      <vt:lpstr>ARENADO DE LA OBRA VIVA SA-1, AREA 315 M2 AL 100% </vt:lpstr>
      <vt:lpstr>MS-PROYECT</vt:lpstr>
      <vt:lpstr>ESTABLECER EL INICIO DEL PROYECTO</vt:lpstr>
      <vt:lpstr>ESTADISTICAS DEL PROYECTO </vt:lpstr>
      <vt:lpstr>TABLA DE COSTOS DEL PROYECTO </vt:lpstr>
      <vt:lpstr>  RUTA CRÍTICA DEL PROYECTO</vt:lpstr>
      <vt:lpstr>CONTINUACIÓN</vt:lpstr>
      <vt:lpstr>CONTINUACIÓN</vt:lpstr>
      <vt:lpstr>CONTINUACIÓN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leandro eduardo moreno dominguez</dc:creator>
  <cp:lastModifiedBy>Master</cp:lastModifiedBy>
  <cp:revision>31</cp:revision>
  <dcterms:created xsi:type="dcterms:W3CDTF">2016-01-20T10:51:22Z</dcterms:created>
  <dcterms:modified xsi:type="dcterms:W3CDTF">2016-01-21T02:16:07Z</dcterms:modified>
</cp:coreProperties>
</file>