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1" r:id="rId3"/>
    <p:sldId id="343" r:id="rId4"/>
    <p:sldId id="331" r:id="rId5"/>
    <p:sldId id="326" r:id="rId6"/>
    <p:sldId id="327" r:id="rId7"/>
    <p:sldId id="328" r:id="rId8"/>
    <p:sldId id="340" r:id="rId9"/>
    <p:sldId id="329" r:id="rId10"/>
    <p:sldId id="341" r:id="rId11"/>
    <p:sldId id="330" r:id="rId12"/>
    <p:sldId id="342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3" autoAdjust="0"/>
    <p:restoredTop sz="95179" autoAdjust="0"/>
  </p:normalViewPr>
  <p:slideViewPr>
    <p:cSldViewPr>
      <p:cViewPr varScale="1">
        <p:scale>
          <a:sx n="88" d="100"/>
          <a:sy n="88" d="100"/>
        </p:scale>
        <p:origin x="14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AFAF5-2DA8-465D-8AB8-6858DFE03488}" type="datetimeFigureOut">
              <a:rPr lang="es-PE" smtClean="0"/>
              <a:t>17/05/2016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3E667-5C79-430D-B3B6-B253F5AA1B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725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Caso </a:t>
            </a:r>
            <a:r>
              <a:rPr lang="es-PE" dirty="0" err="1" smtClean="0"/>
              <a:t>Guarderia</a:t>
            </a:r>
            <a:r>
              <a:rPr lang="es-PE" dirty="0" smtClean="0"/>
              <a:t>:</a:t>
            </a:r>
          </a:p>
          <a:p>
            <a:r>
              <a:rPr lang="es-PE" dirty="0" smtClean="0"/>
              <a:t>Una guardería mantiene varios grupos de alumnos. Cada alumno tiene nombre y apellidos, fecha de nacimiento, hora de entrada y salida de la guardería </a:t>
            </a:r>
            <a:r>
              <a:rPr lang="es-PE" baseline="0" dirty="0" smtClean="0"/>
              <a:t> y el grupo al que pertenecen. </a:t>
            </a:r>
            <a:r>
              <a:rPr lang="es-PE" baseline="0" dirty="0" err="1" smtClean="0"/>
              <a:t>Tambien</a:t>
            </a:r>
            <a:r>
              <a:rPr lang="es-PE" baseline="0" dirty="0" smtClean="0"/>
              <a:t> se informa del nombre, apellidos, DNI, dirección y teléfono del padre y de la madre. Las operaciones que se requiere hacer sobre cada alumno es obtener el grupo en el que</a:t>
            </a:r>
          </a:p>
          <a:p>
            <a:r>
              <a:rPr lang="es-PE" baseline="0" dirty="0" err="1" smtClean="0"/>
              <a:t>Estan</a:t>
            </a:r>
            <a:r>
              <a:rPr lang="es-PE" baseline="0" dirty="0" smtClean="0"/>
              <a:t>, las horas de entrada, salida  y el teléfono de su padre y/o madre.</a:t>
            </a:r>
          </a:p>
          <a:p>
            <a:r>
              <a:rPr lang="es-PE" baseline="0" dirty="0" smtClean="0"/>
              <a:t>Cada alumno esta incluido en un grupo. Estos grupos se forman dependiendo de la edad del niño y de las horas que están en la guardería. Cada grupo tiene 2 profesores de cada grupo se quiere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3E667-5C79-430D-B3B6-B253F5AA1BB6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83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PE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PE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6F5E753-9800-42CA-8AE8-167243858490}" type="slidenum">
              <a:rPr lang="es-PE" altLang="es-ES"/>
              <a:pPr/>
              <a:t>‹Nº›</a:t>
            </a:fld>
            <a:endParaRPr lang="es-PE" altLang="es-ES"/>
          </a:p>
        </p:txBody>
      </p:sp>
    </p:spTree>
    <p:extLst>
      <p:ext uri="{BB962C8B-B14F-4D97-AF65-F5344CB8AC3E}">
        <p14:creationId xmlns:p14="http://schemas.microsoft.com/office/powerpoint/2010/main" val="44432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17/05/2016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10-Modelado Físico y Definición de Datos DDL</a:t>
            </a:r>
            <a:endParaRPr lang="es-PE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14282" y="4429132"/>
            <a:ext cx="7958118" cy="1285884"/>
          </a:xfrm>
        </p:spPr>
        <p:txBody>
          <a:bodyPr>
            <a:noAutofit/>
          </a:bodyPr>
          <a:lstStyle/>
          <a:p>
            <a:pPr algn="l"/>
            <a:r>
              <a:rPr lang="es-PE" sz="2000" b="1" dirty="0"/>
              <a:t>Carrera: Computación e Informática</a:t>
            </a:r>
          </a:p>
          <a:p>
            <a:pPr algn="l"/>
            <a:r>
              <a:rPr lang="es-PE" sz="2000" b="1" dirty="0"/>
              <a:t>Semestre: 2016-I</a:t>
            </a:r>
          </a:p>
          <a:p>
            <a:pPr algn="l"/>
            <a:r>
              <a:rPr lang="es-PE" sz="2000" b="1" dirty="0"/>
              <a:t>Nombre de Unidad Didáctica: </a:t>
            </a:r>
            <a:r>
              <a:rPr lang="es-PE" sz="2000" dirty="0" smtClean="0"/>
              <a:t>Modelado Físico - DDL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S" dirty="0" smtClean="0"/>
              <a:t>Sentencia UPDATE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37394"/>
            <a:ext cx="8388350" cy="5380038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" sz="2400" dirty="0" smtClean="0"/>
              <a:t>Modifica los valores existentes de una tabla.</a:t>
            </a:r>
          </a:p>
          <a:p>
            <a:pPr eaLnBrk="1" hangingPunct="1"/>
            <a:r>
              <a:rPr lang="es-ES" altLang="es-ES" sz="2400" dirty="0" smtClean="0"/>
              <a:t>Los registros se modifican de conformidad de la cláusula WHERE.</a:t>
            </a:r>
          </a:p>
          <a:p>
            <a:pPr eaLnBrk="1" hangingPunct="1"/>
            <a:r>
              <a:rPr lang="es-ES" altLang="es-ES" sz="2400" dirty="0" smtClean="0"/>
              <a:t>Si se omita la cláusula WHERE la modifica todas las filas de la tabla.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altLang="es-ES" sz="2400" dirty="0" smtClean="0"/>
              <a:t>UPDATE tabla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altLang="es-ES" sz="2400" dirty="0" smtClean="0"/>
              <a:t>SET Columna= expresión DEFAULT NULL [,..N]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altLang="es-ES" sz="2400" dirty="0" smtClean="0"/>
              <a:t>[FROM] Tabla2 [,..n]</a:t>
            </a:r>
            <a:br>
              <a:rPr lang="es-ES" altLang="es-ES" sz="2400" dirty="0" smtClean="0"/>
            </a:br>
            <a:r>
              <a:rPr lang="es-ES" altLang="es-ES" sz="2400" dirty="0" smtClean="0"/>
              <a:t>[WHERE Condición]</a:t>
            </a:r>
          </a:p>
        </p:txBody>
      </p:sp>
    </p:spTree>
    <p:extLst>
      <p:ext uri="{BB962C8B-B14F-4D97-AF65-F5344CB8AC3E}">
        <p14:creationId xmlns:p14="http://schemas.microsoft.com/office/powerpoint/2010/main" val="15758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7007"/>
            <a:ext cx="8229600" cy="1139825"/>
          </a:xfrm>
        </p:spPr>
        <p:txBody>
          <a:bodyPr/>
          <a:lstStyle/>
          <a:p>
            <a:r>
              <a:rPr lang="es-PE" altLang="es-ES" dirty="0"/>
              <a:t>La Instrucción UPDATE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altLang="es-ES" sz="2000" b="1" dirty="0"/>
              <a:t>Sintaxis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altLang="es-ES" sz="2400" b="1" dirty="0"/>
              <a:t>UPDATE </a:t>
            </a:r>
            <a:r>
              <a:rPr lang="es-PE" altLang="es-ES" sz="2400" b="1" dirty="0" err="1"/>
              <a:t>Nombre_Tabla</a:t>
            </a:r>
            <a:endParaRPr lang="es-PE" altLang="es-ES" sz="24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altLang="es-ES" sz="2400" b="1" dirty="0"/>
              <a:t>SET Nombre_Columna1 = Valor1, Nombre_Columna2 = Valor2,…,</a:t>
            </a:r>
            <a:r>
              <a:rPr lang="es-PE" altLang="es-ES" sz="2400" b="1" dirty="0" err="1"/>
              <a:t>Nombre_ColumnaN</a:t>
            </a:r>
            <a:r>
              <a:rPr lang="es-PE" altLang="es-ES" sz="2400" b="1" dirty="0"/>
              <a:t> = </a:t>
            </a:r>
            <a:r>
              <a:rPr lang="es-PE" altLang="es-ES" sz="2400" b="1" dirty="0" err="1"/>
              <a:t>ValorN</a:t>
            </a:r>
            <a:endParaRPr lang="es-PE" altLang="es-ES" sz="24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altLang="es-ES" sz="2400" b="1" dirty="0"/>
              <a:t>WHERE </a:t>
            </a:r>
            <a:r>
              <a:rPr lang="es-PE" altLang="es-ES" sz="2400" b="1" dirty="0" err="1"/>
              <a:t>Condicion</a:t>
            </a:r>
            <a:r>
              <a:rPr lang="es-PE" altLang="es-ES" sz="2400" b="1" dirty="0"/>
              <a:t>(es)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PE" altLang="es-ES" sz="24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altLang="es-ES" sz="1800" b="1" dirty="0"/>
              <a:t>Ejemplo (Modificando Registros en la Tabla CLIENTES)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PE" altLang="es-ES" sz="18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altLang="es-ES" sz="2000" b="1" dirty="0"/>
              <a:t>UPDATE CLIENTES SET Apellidos = ‘GARCIA GONZALES’, Nombres = ‘Juan </a:t>
            </a:r>
            <a:r>
              <a:rPr lang="es-PE" altLang="es-ES" sz="2000" b="1" dirty="0" err="1"/>
              <a:t>Jose</a:t>
            </a:r>
            <a:r>
              <a:rPr lang="es-PE" altLang="es-ES" sz="2000" b="1" dirty="0"/>
              <a:t>’, Edad = Edad + 1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altLang="es-ES" sz="2000" b="1" dirty="0"/>
              <a:t>WHERE </a:t>
            </a:r>
            <a:r>
              <a:rPr lang="es-PE" altLang="es-ES" sz="2000" b="1" dirty="0" err="1"/>
              <a:t>IdCliente</a:t>
            </a:r>
            <a:r>
              <a:rPr lang="es-PE" altLang="es-ES" sz="2000" b="1" dirty="0"/>
              <a:t> = ‘CLI00001’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PE" altLang="es-E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60467"/>
            <a:ext cx="8393113" cy="1298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ES" sz="4400" dirty="0" smtClean="0"/>
              <a:t>Sentencia DELETE &amp;</a:t>
            </a:r>
            <a:br>
              <a:rPr lang="es-ES" altLang="es-ES" sz="4400" dirty="0" smtClean="0"/>
            </a:br>
            <a:r>
              <a:rPr lang="es-ES" altLang="es-ES" sz="4400" dirty="0" smtClean="0"/>
              <a:t>TRUNCATE TABLE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132856"/>
            <a:ext cx="8388350" cy="6232525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" sz="2400" dirty="0" smtClean="0"/>
              <a:t>Elimina los registros de una tabla.</a:t>
            </a:r>
          </a:p>
          <a:p>
            <a:pPr eaLnBrk="1" hangingPunct="1"/>
            <a:r>
              <a:rPr lang="es-ES" altLang="es-ES" sz="2400" dirty="0" smtClean="0"/>
              <a:t>La sentencia opera sobre las filas y no en las columnas.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altLang="es-ES" sz="2400" dirty="0" smtClean="0"/>
              <a:t>DELETE FROM tabla</a:t>
            </a:r>
            <a:br>
              <a:rPr lang="es-ES" altLang="es-ES" sz="2400" dirty="0" smtClean="0"/>
            </a:br>
            <a:r>
              <a:rPr lang="es-ES" altLang="es-ES" sz="2400" dirty="0" smtClean="0"/>
              <a:t>[WHERE condición]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altLang="es-ES" sz="2400" dirty="0" smtClean="0"/>
              <a:t>TRUNCATE TABLE</a:t>
            </a:r>
          </a:p>
          <a:p>
            <a:pPr eaLnBrk="1" hangingPunct="1"/>
            <a:r>
              <a:rPr lang="es-ES" altLang="es-ES" sz="2400" dirty="0" smtClean="0"/>
              <a:t>Proporciona una mayor rapidez de ejecución.</a:t>
            </a:r>
          </a:p>
          <a:p>
            <a:pPr eaLnBrk="1" hangingPunct="1"/>
            <a:r>
              <a:rPr lang="es-ES" altLang="es-ES" sz="2400" dirty="0" smtClean="0"/>
              <a:t>No posee cláusula WHERE</a:t>
            </a:r>
          </a:p>
          <a:p>
            <a:pPr eaLnBrk="1" hangingPunct="1"/>
            <a:r>
              <a:rPr lang="es-ES" altLang="es-ES" sz="2400" dirty="0" smtClean="0"/>
              <a:t>Borra todos los registros de una tabla.</a:t>
            </a:r>
          </a:p>
          <a:p>
            <a:pPr eaLnBrk="1" hangingPunct="1"/>
            <a:endParaRPr lang="es-ES" altLang="es-ES" sz="2400" dirty="0" smtClean="0"/>
          </a:p>
          <a:p>
            <a:pPr eaLnBrk="1" hangingPunct="1">
              <a:buFont typeface="Wingdings 2" pitchFamily="18" charset="2"/>
              <a:buNone/>
            </a:pPr>
            <a:endParaRPr lang="es-ES" alt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414202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Subtítulo"/>
          <p:cNvSpPr>
            <a:spLocks noGrp="1"/>
          </p:cNvSpPr>
          <p:nvPr>
            <p:ph type="subTitle" idx="1"/>
          </p:nvPr>
        </p:nvSpPr>
        <p:spPr>
          <a:xfrm>
            <a:off x="285720" y="1500174"/>
            <a:ext cx="6400800" cy="4286280"/>
          </a:xfrm>
        </p:spPr>
        <p:txBody>
          <a:bodyPr>
            <a:noAutofit/>
          </a:bodyPr>
          <a:lstStyle/>
          <a:p>
            <a:pPr algn="l"/>
            <a:r>
              <a:rPr lang="es-PE" sz="2000" b="1" dirty="0" smtClean="0"/>
              <a:t>Actividad de Aprendizaje:</a:t>
            </a:r>
          </a:p>
          <a:p>
            <a:pPr algn="l"/>
            <a:endParaRPr lang="es-PE" sz="2000" b="1" dirty="0" smtClean="0"/>
          </a:p>
          <a:p>
            <a:pPr algn="l"/>
            <a:r>
              <a:rPr lang="es-PE" sz="2000" b="1" dirty="0" smtClean="0"/>
              <a:t>1. Contextualización</a:t>
            </a:r>
          </a:p>
          <a:p>
            <a:pPr lvl="1" algn="l"/>
            <a:r>
              <a:rPr lang="es-PE" sz="1800" b="1" dirty="0" smtClean="0"/>
              <a:t>1.1 Modelado Datos Lógico/Físico Erwin.</a:t>
            </a:r>
          </a:p>
          <a:p>
            <a:pPr lvl="1" algn="l"/>
            <a:r>
              <a:rPr lang="es-PE" sz="1800" b="1" dirty="0" smtClean="0"/>
              <a:t>1.2 Resolución Casos E/R.</a:t>
            </a:r>
          </a:p>
          <a:p>
            <a:pPr algn="l"/>
            <a:r>
              <a:rPr lang="es-PE" sz="2000" b="1" dirty="0" smtClean="0"/>
              <a:t>2. Construcción</a:t>
            </a:r>
          </a:p>
          <a:p>
            <a:pPr lvl="1" algn="l"/>
            <a:r>
              <a:rPr lang="es-PE" sz="1800" b="1" dirty="0" smtClean="0"/>
              <a:t>2.1 Definición de Datos SQL DDL</a:t>
            </a:r>
            <a:endParaRPr lang="es-PE" sz="1800" b="1" dirty="0"/>
          </a:p>
          <a:p>
            <a:pPr algn="l"/>
            <a:r>
              <a:rPr lang="es-PE" sz="2000" b="1" dirty="0" smtClean="0"/>
              <a:t>3. Cierre</a:t>
            </a:r>
          </a:p>
          <a:p>
            <a:pPr lvl="1" algn="l"/>
            <a:r>
              <a:rPr lang="es-PE" sz="1800" b="1" dirty="0" smtClean="0"/>
              <a:t>3.1 Resolver Actividad sobre DDL.</a:t>
            </a:r>
          </a:p>
          <a:p>
            <a:pPr lvl="1" algn="l"/>
            <a:endParaRPr lang="es-PE" sz="1800" b="1" dirty="0"/>
          </a:p>
        </p:txBody>
      </p:sp>
    </p:spTree>
    <p:extLst>
      <p:ext uri="{BB962C8B-B14F-4D97-AF65-F5344CB8AC3E}">
        <p14:creationId xmlns:p14="http://schemas.microsoft.com/office/powerpoint/2010/main" val="2864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/>
          <p:cNvSpPr txBox="1"/>
          <p:nvPr/>
        </p:nvSpPr>
        <p:spPr>
          <a:xfrm>
            <a:off x="251520" y="1124744"/>
            <a:ext cx="836318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>
                <a:latin typeface="Myriad Pro Cond" pitchFamily="34" charset="0"/>
              </a:rPr>
              <a:t>Caso 1:</a:t>
            </a:r>
            <a:endParaRPr lang="es-PE" sz="1600" dirty="0">
              <a:latin typeface="Myriad Pro Cond" pitchFamily="34" charset="0"/>
            </a:endParaRPr>
          </a:p>
          <a:p>
            <a:pPr algn="just"/>
            <a:endParaRPr lang="es-PE" sz="1400" dirty="0"/>
          </a:p>
          <a:p>
            <a:pPr algn="just"/>
            <a:r>
              <a:rPr lang="es-PE" sz="1600" dirty="0">
                <a:latin typeface="Myriad Pro Cond" pitchFamily="34" charset="0"/>
              </a:rPr>
              <a:t>Modelar una biblioteca sencilla que incluya las siguientes características:</a:t>
            </a:r>
          </a:p>
          <a:p>
            <a:pPr algn="just"/>
            <a:r>
              <a:rPr lang="es-PE" sz="1600" dirty="0">
                <a:latin typeface="Myriad Pro Cond" pitchFamily="34" charset="0"/>
              </a:rPr>
              <a:t>De cada libro tengo uno o varios ejemplares.</a:t>
            </a:r>
          </a:p>
          <a:p>
            <a:pPr algn="just"/>
            <a:r>
              <a:rPr lang="es-PE" sz="1600" dirty="0">
                <a:latin typeface="Myriad Pro Cond" pitchFamily="34" charset="0"/>
              </a:rPr>
              <a:t>Cada usuario puede mantener un máximo de tres ejemplares en prestamos de</a:t>
            </a:r>
          </a:p>
          <a:p>
            <a:pPr algn="just"/>
            <a:r>
              <a:rPr lang="es-PE" sz="1600" dirty="0">
                <a:latin typeface="Myriad Pro Cond" pitchFamily="34" charset="0"/>
              </a:rPr>
              <a:t>Forma simultanea.</a:t>
            </a:r>
          </a:p>
          <a:p>
            <a:pPr algn="just"/>
            <a:endParaRPr lang="es-PE" sz="1600" dirty="0">
              <a:latin typeface="Myriad Pro Cond" pitchFamily="34" charset="0"/>
            </a:endParaRPr>
          </a:p>
          <a:p>
            <a:pPr algn="just"/>
            <a:r>
              <a:rPr lang="es-PE" sz="1600" dirty="0">
                <a:latin typeface="Myriad Pro Cond" pitchFamily="34" charset="0"/>
              </a:rPr>
              <a:t>Los usuarios pueden solicitar al bibliotecario un libro en préstamo (dando el autor o el </a:t>
            </a:r>
          </a:p>
          <a:p>
            <a:pPr algn="just"/>
            <a:r>
              <a:rPr lang="es-PE" sz="1600" dirty="0">
                <a:latin typeface="Myriad Pro Cond" pitchFamily="34" charset="0"/>
              </a:rPr>
              <a:t>Titulo, etc.) y el sistema debe determinar si al menos un ejemplar en las estanterías.</a:t>
            </a:r>
          </a:p>
          <a:p>
            <a:pPr algn="just"/>
            <a:endParaRPr lang="es-PE" sz="1600" dirty="0">
              <a:latin typeface="Myriad Pro Cond" pitchFamily="34" charset="0"/>
            </a:endParaRPr>
          </a:p>
          <a:p>
            <a:pPr algn="just"/>
            <a:r>
              <a:rPr lang="es-PE" sz="1600" dirty="0">
                <a:latin typeface="Myriad Pro Cond" pitchFamily="34" charset="0"/>
              </a:rPr>
              <a:t>Si es así, el bibliotecario entrega un ejemplar y registra el préstamo(usuario, fecha y </a:t>
            </a:r>
          </a:p>
          <a:p>
            <a:pPr algn="just"/>
            <a:r>
              <a:rPr lang="es-PE" sz="1600" dirty="0">
                <a:latin typeface="Myriad Pro Cond" pitchFamily="34" charset="0"/>
              </a:rPr>
              <a:t>ejemplar concreto).</a:t>
            </a:r>
          </a:p>
          <a:p>
            <a:pPr algn="just"/>
            <a:endParaRPr lang="es-PE" sz="1600" dirty="0">
              <a:latin typeface="Myriad Pro Cond" pitchFamily="34" charset="0"/>
            </a:endParaRPr>
          </a:p>
          <a:p>
            <a:pPr algn="just"/>
            <a:r>
              <a:rPr lang="es-PE" sz="1600" dirty="0">
                <a:latin typeface="Myriad Pro Cond" pitchFamily="34" charset="0"/>
              </a:rPr>
              <a:t>El préstamo es semanal y si se produce un retraso en la devolución, se impone una multa</a:t>
            </a:r>
          </a:p>
          <a:p>
            <a:pPr algn="just"/>
            <a:r>
              <a:rPr lang="es-PE" sz="1600" dirty="0">
                <a:latin typeface="Myriad Pro Cond" pitchFamily="34" charset="0"/>
              </a:rPr>
              <a:t>En forma de días sin derecho a nuevos prestamos (3 días por cada día de retraso).</a:t>
            </a:r>
          </a:p>
          <a:p>
            <a:pPr algn="just"/>
            <a:r>
              <a:rPr lang="es-PE" sz="1600" dirty="0">
                <a:latin typeface="Myriad Pro Cond" pitchFamily="34" charset="0"/>
              </a:rPr>
              <a:t>Antes de cualquier préstamo, el bibliotecario debe comprobar  esta situación.</a:t>
            </a:r>
          </a:p>
          <a:p>
            <a:endParaRPr lang="es-PE" sz="1400" dirty="0" smtClean="0"/>
          </a:p>
          <a:p>
            <a:endParaRPr lang="es-PE" sz="1400" dirty="0"/>
          </a:p>
          <a:p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5783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23528" y="1196752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latin typeface="Myriad Pro Cond" pitchFamily="34" charset="0"/>
              </a:rPr>
              <a:t>CASO 2. </a:t>
            </a:r>
            <a:endParaRPr lang="es-PE" sz="2000" dirty="0">
              <a:latin typeface="Myriad Pro Cond" pitchFamily="34" charset="0"/>
            </a:endParaRPr>
          </a:p>
        </p:txBody>
      </p:sp>
      <p:sp>
        <p:nvSpPr>
          <p:cNvPr id="7" name="1 Rectángulo"/>
          <p:cNvSpPr/>
          <p:nvPr/>
        </p:nvSpPr>
        <p:spPr>
          <a:xfrm>
            <a:off x="348756" y="256490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1. La empresa de desarrollo de software ABC.NET tiene en la actualidad 5 proyectos en</a:t>
            </a:r>
          </a:p>
          <a:p>
            <a:r>
              <a:rPr lang="es-ES" dirty="0"/>
              <a:t>   ejecución y 4 proyectos por iniciar. Cada uno de los proyectos incluye software, 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smtClean="0"/>
              <a:t>   equipos   </a:t>
            </a:r>
            <a:r>
              <a:rPr lang="es-ES" dirty="0"/>
              <a:t>y repuestos (hardware) que son abastecidos por 8 empresas mayoristas. El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  gerente  </a:t>
            </a:r>
            <a:r>
              <a:rPr lang="es-ES" dirty="0"/>
              <a:t>general desea que se elabore un reporte donde se indique la cantidad de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  productos </a:t>
            </a:r>
            <a:r>
              <a:rPr lang="es-ES" dirty="0"/>
              <a:t>que </a:t>
            </a:r>
            <a:r>
              <a:rPr lang="es-ES" dirty="0" smtClean="0"/>
              <a:t>cada </a:t>
            </a:r>
            <a:r>
              <a:rPr lang="es-ES" dirty="0"/>
              <a:t>proveedor abasteció a cada uno de los proyectos. Dibujar el 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smtClean="0"/>
              <a:t>  diagrama </a:t>
            </a:r>
            <a:r>
              <a:rPr lang="es-ES" dirty="0"/>
              <a:t>E/R.</a:t>
            </a:r>
          </a:p>
        </p:txBody>
      </p:sp>
    </p:spTree>
    <p:extLst>
      <p:ext uri="{BB962C8B-B14F-4D97-AF65-F5344CB8AC3E}">
        <p14:creationId xmlns:p14="http://schemas.microsoft.com/office/powerpoint/2010/main" val="23290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77007"/>
            <a:ext cx="8229600" cy="1067817"/>
          </a:xfrm>
        </p:spPr>
        <p:txBody>
          <a:bodyPr>
            <a:normAutofit/>
          </a:bodyPr>
          <a:lstStyle/>
          <a:p>
            <a:r>
              <a:rPr lang="es-PE" alt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 CLIENTES (Ejemplo)</a:t>
            </a:r>
          </a:p>
        </p:txBody>
      </p:sp>
      <p:graphicFrame>
        <p:nvGraphicFramePr>
          <p:cNvPr id="181440" name="Group 19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434636"/>
              </p:ext>
            </p:extLst>
          </p:nvPr>
        </p:nvGraphicFramePr>
        <p:xfrm>
          <a:off x="33784" y="1710144"/>
          <a:ext cx="9001125" cy="4455160"/>
        </p:xfrm>
        <a:graphic>
          <a:graphicData uri="http://schemas.openxmlformats.org/drawingml/2006/table">
            <a:tbl>
              <a:tblPr/>
              <a:tblGrid>
                <a:gridCol w="1943100"/>
                <a:gridCol w="1873250"/>
                <a:gridCol w="649288"/>
                <a:gridCol w="647700"/>
                <a:gridCol w="1150937"/>
                <a:gridCol w="792163"/>
                <a:gridCol w="1944687"/>
              </a:tblGrid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Tipo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Tam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Restricciones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IdCliente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NOT  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Apellidos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VARCHAR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Solo letras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Nombres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VARCHAR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PE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Solo letras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Direccion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VARCHAR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PE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Edad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PE" alt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Solo Digitos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FechaNacimiento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SMALLDATETIME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PE" alt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Sexo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PE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Solo ‘M’ o 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Telefono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alt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Formato 999-9999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229600" cy="1139825"/>
          </a:xfrm>
        </p:spPr>
        <p:txBody>
          <a:bodyPr/>
          <a:lstStyle/>
          <a:p>
            <a:r>
              <a:rPr lang="es-PE" altLang="es-ES" sz="4000" b="1" dirty="0"/>
              <a:t>Creación de la Tabla CLIENTES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29600" cy="4530725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IF </a:t>
            </a:r>
            <a:r>
              <a:rPr lang="es-PE" altLang="es-ES" sz="1800" b="1" dirty="0" err="1"/>
              <a:t>Exists</a:t>
            </a:r>
            <a:r>
              <a:rPr lang="es-PE" altLang="es-ES" sz="1800" b="1" dirty="0"/>
              <a:t>(SELECT * FROM </a:t>
            </a:r>
            <a:r>
              <a:rPr lang="es-PE" altLang="es-ES" sz="1800" b="1" dirty="0" err="1"/>
              <a:t>sysobjects</a:t>
            </a:r>
            <a:r>
              <a:rPr lang="es-PE" altLang="es-ES" sz="1800" b="1" dirty="0"/>
              <a:t> WHERE </a:t>
            </a:r>
            <a:r>
              <a:rPr lang="es-PE" altLang="es-ES" sz="1800" b="1" dirty="0" err="1"/>
              <a:t>Name</a:t>
            </a:r>
            <a:r>
              <a:rPr lang="es-PE" altLang="es-ES" sz="1800" b="1" dirty="0"/>
              <a:t>=‘CLIENTES’ AND </a:t>
            </a:r>
            <a:r>
              <a:rPr lang="es-PE" altLang="es-ES" sz="1800" b="1" dirty="0" err="1"/>
              <a:t>Type</a:t>
            </a:r>
            <a:r>
              <a:rPr lang="es-PE" altLang="es-ES" sz="1800" b="1" dirty="0"/>
              <a:t> =‘U’)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	DROP TABLE CLIENTES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GO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PE" altLang="es-ES" sz="18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CREATE TABLE CLIENTES(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	</a:t>
            </a:r>
            <a:r>
              <a:rPr lang="es-PE" altLang="es-ES" sz="1800" b="1" dirty="0" err="1"/>
              <a:t>IdCliente</a:t>
            </a:r>
            <a:r>
              <a:rPr lang="es-PE" altLang="es-ES" sz="1800" b="1" dirty="0"/>
              <a:t>	CHAR(8)	NOT NULL,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	Apellidos	VARCHAR(25) NULL,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	Nombres	VARCHAR(25) NULL,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	</a:t>
            </a:r>
            <a:r>
              <a:rPr lang="es-PE" altLang="es-ES" sz="1800" b="1" dirty="0" err="1"/>
              <a:t>Direccion</a:t>
            </a:r>
            <a:r>
              <a:rPr lang="es-PE" altLang="es-ES" sz="1800" b="1" dirty="0"/>
              <a:t>	VARCHAR(50) NULL,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	Edad		SMALLINT NULL,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	</a:t>
            </a:r>
            <a:r>
              <a:rPr lang="es-PE" altLang="es-ES" sz="1800" b="1" dirty="0" err="1"/>
              <a:t>FechaNacimiento</a:t>
            </a:r>
            <a:r>
              <a:rPr lang="es-PE" altLang="es-ES" sz="1800" b="1" dirty="0"/>
              <a:t> SMALLDATETIME NULL,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	Sexo		CHAR(1) NULL,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	</a:t>
            </a:r>
            <a:r>
              <a:rPr lang="es-PE" altLang="es-ES" sz="1800" b="1" dirty="0" err="1"/>
              <a:t>Telefono</a:t>
            </a:r>
            <a:r>
              <a:rPr lang="es-PE" altLang="es-ES" sz="1800" b="1" dirty="0"/>
              <a:t>	CHAR(8) NULL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altLang="es-ES" sz="1800" b="1" dirty="0"/>
              <a:t>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9015"/>
            <a:ext cx="8229600" cy="1139825"/>
          </a:xfrm>
        </p:spPr>
        <p:txBody>
          <a:bodyPr/>
          <a:lstStyle/>
          <a:p>
            <a:r>
              <a:rPr lang="es-PE" altLang="es-ES" sz="4000" b="1" dirty="0"/>
              <a:t>Añadir Restricciones a Tabla CLIENTES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988840"/>
            <a:ext cx="8604250" cy="409867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PE" altLang="es-ES" sz="2400" b="1" dirty="0"/>
              <a:t>ALTER TABLE CLIENTES ADD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PE" altLang="es-ES" sz="2400" b="1" dirty="0"/>
              <a:t>	CONSTRAINT </a:t>
            </a:r>
            <a:r>
              <a:rPr lang="es-PE" altLang="es-ES" sz="2400" b="1" dirty="0" err="1"/>
              <a:t>Clave_Primaria</a:t>
            </a:r>
            <a:r>
              <a:rPr lang="es-PE" altLang="es-ES" sz="2400" b="1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PE" altLang="es-ES" sz="2400" b="1" dirty="0"/>
              <a:t>	PRIMARY KEY(</a:t>
            </a:r>
            <a:r>
              <a:rPr lang="es-PE" altLang="es-ES" sz="2400" b="1" dirty="0" err="1"/>
              <a:t>IdCliente</a:t>
            </a:r>
            <a:r>
              <a:rPr lang="es-PE" altLang="es-ES" sz="2400" b="1" dirty="0"/>
              <a:t>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PE" altLang="es-ES" sz="2400" b="1" dirty="0"/>
              <a:t>	CONSTRAINT </a:t>
            </a:r>
            <a:r>
              <a:rPr lang="es-PE" altLang="es-ES" sz="2400" b="1" dirty="0" err="1"/>
              <a:t>ValidaApellidos</a:t>
            </a:r>
            <a:r>
              <a:rPr lang="es-PE" altLang="es-ES" sz="2400" b="1" dirty="0"/>
              <a:t> CHECK(Apellidos NOT LIKE ‘[0-9]’),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PE" altLang="es-ES" sz="2400" b="1" dirty="0"/>
              <a:t>	CONSTRAINT </a:t>
            </a:r>
            <a:r>
              <a:rPr lang="es-PE" altLang="es-ES" sz="2400" b="1" dirty="0" err="1"/>
              <a:t>ValidaNombres</a:t>
            </a:r>
            <a:r>
              <a:rPr lang="es-PE" altLang="es-ES" sz="2400" b="1" dirty="0"/>
              <a:t> CHECK(Apellidos NOT LIKE ‘[0-9]’),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PE" altLang="es-ES" sz="2400" b="1" dirty="0"/>
              <a:t>	CONSTRAINT </a:t>
            </a:r>
            <a:r>
              <a:rPr lang="es-PE" altLang="es-ES" sz="2400" b="1" dirty="0" err="1"/>
              <a:t>ValidaSexo</a:t>
            </a:r>
            <a:endParaRPr lang="es-PE" altLang="es-ES" sz="2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PE" altLang="es-ES" sz="2400" b="1" dirty="0"/>
              <a:t>	CHECK(Sexo IN (‘M’,’F’)),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PE" altLang="es-ES" sz="2400" b="1" dirty="0"/>
              <a:t>	CONSTRAINT </a:t>
            </a:r>
            <a:r>
              <a:rPr lang="es-PE" altLang="es-ES" sz="2400" b="1" dirty="0" err="1"/>
              <a:t>ValidaTelefono</a:t>
            </a:r>
            <a:r>
              <a:rPr lang="es-PE" altLang="es-ES" sz="2400" b="1" dirty="0"/>
              <a:t> CHECK(</a:t>
            </a:r>
            <a:r>
              <a:rPr lang="es-PE" altLang="es-ES" sz="2400" b="1" dirty="0" err="1"/>
              <a:t>Telefono</a:t>
            </a:r>
            <a:r>
              <a:rPr lang="es-PE" altLang="es-ES" sz="2400" b="1" dirty="0"/>
              <a:t> LIKE ‘[2-7][0-9][0-9]-[0-9][0-9][0-9][0-9]’)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PE" altLang="es-ES" sz="2400" b="1" dirty="0"/>
              <a:t>GO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PE" alt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S" dirty="0" smtClean="0"/>
              <a:t>Sentencia INSERT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62025"/>
            <a:ext cx="8388350" cy="42592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" altLang="es-ES" dirty="0" smtClean="0"/>
              <a:t>Inserta Filas en una Tabla</a:t>
            </a:r>
          </a:p>
          <a:p>
            <a:pPr eaLnBrk="1" hangingPunct="1"/>
            <a:r>
              <a:rPr lang="es-ES" altLang="es-ES" dirty="0" smtClean="0"/>
              <a:t>Mencionamos las columnas y los valores de las misma: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altLang="es-ES" dirty="0" smtClean="0"/>
              <a:t>INSERT [INTO] Tabla [(</a:t>
            </a:r>
            <a:r>
              <a:rPr lang="es-ES" altLang="es-ES" dirty="0" err="1" smtClean="0"/>
              <a:t>col_list</a:t>
            </a:r>
            <a:r>
              <a:rPr lang="es-ES" altLang="es-ES" dirty="0" smtClean="0"/>
              <a:t>)]</a:t>
            </a:r>
            <a:br>
              <a:rPr lang="es-ES" altLang="es-ES" dirty="0" smtClean="0"/>
            </a:br>
            <a:r>
              <a:rPr lang="es-ES" altLang="es-ES" dirty="0" smtClean="0"/>
              <a:t>DEFAULT VALUES </a:t>
            </a:r>
            <a:r>
              <a:rPr lang="es-ES" altLang="es-ES" dirty="0" err="1" smtClean="0"/>
              <a:t>VALUES</a:t>
            </a:r>
            <a:r>
              <a:rPr lang="es-ES" altLang="es-ES" dirty="0" smtClean="0"/>
              <a:t> (DEFAULT NULL expresión [,..n])</a:t>
            </a:r>
          </a:p>
          <a:p>
            <a:pPr eaLnBrk="1" hangingPunct="1"/>
            <a:r>
              <a:rPr lang="es-ES" altLang="es-ES" dirty="0" smtClean="0"/>
              <a:t>La opción DEFAULT VALUES inserta valores por defecto en todas las columnas.</a:t>
            </a:r>
          </a:p>
        </p:txBody>
      </p:sp>
    </p:spTree>
    <p:extLst>
      <p:ext uri="{BB962C8B-B14F-4D97-AF65-F5344CB8AC3E}">
        <p14:creationId xmlns:p14="http://schemas.microsoft.com/office/powerpoint/2010/main" val="6182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185" y="764704"/>
            <a:ext cx="8229600" cy="1139825"/>
          </a:xfrm>
        </p:spPr>
        <p:txBody>
          <a:bodyPr/>
          <a:lstStyle/>
          <a:p>
            <a:r>
              <a:rPr lang="es-PE" altLang="es-ES" dirty="0"/>
              <a:t>La Instrucción INSERT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4049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s-PE" altLang="es-ES" sz="2000" b="1" dirty="0"/>
              <a:t>Sintaxis :</a:t>
            </a:r>
          </a:p>
          <a:p>
            <a:pPr>
              <a:buFont typeface="Wingdings" pitchFamily="2" charset="2"/>
              <a:buNone/>
            </a:pPr>
            <a:r>
              <a:rPr lang="es-PE" altLang="es-ES" sz="2400" b="1" dirty="0"/>
              <a:t>INSERT INTO </a:t>
            </a:r>
            <a:r>
              <a:rPr lang="es-PE" altLang="es-ES" sz="2400" b="1" dirty="0" err="1"/>
              <a:t>Nombre_Tabla</a:t>
            </a:r>
            <a:r>
              <a:rPr lang="es-PE" altLang="es-ES" sz="2400" b="1" dirty="0"/>
              <a:t>(</a:t>
            </a:r>
            <a:r>
              <a:rPr lang="es-PE" altLang="es-ES" sz="2400" b="1" dirty="0" err="1"/>
              <a:t>Lista_Columnas</a:t>
            </a:r>
            <a:r>
              <a:rPr lang="es-PE" altLang="es-ES" sz="2400" b="1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s-PE" altLang="es-ES" sz="2400" b="1" dirty="0"/>
              <a:t>VALUES(</a:t>
            </a:r>
            <a:r>
              <a:rPr lang="es-PE" altLang="es-ES" sz="2400" b="1" dirty="0" err="1"/>
              <a:t>Lista_de_Valores</a:t>
            </a:r>
            <a:r>
              <a:rPr lang="es-PE" altLang="es-ES" sz="2400" b="1" dirty="0"/>
              <a:t>)</a:t>
            </a:r>
          </a:p>
          <a:p>
            <a:pPr>
              <a:buFont typeface="Wingdings" pitchFamily="2" charset="2"/>
              <a:buNone/>
            </a:pPr>
            <a:endParaRPr lang="es-PE" altLang="es-ES" sz="1800" b="1" dirty="0"/>
          </a:p>
          <a:p>
            <a:pPr>
              <a:buFont typeface="Wingdings" pitchFamily="2" charset="2"/>
              <a:buNone/>
            </a:pPr>
            <a:r>
              <a:rPr lang="es-PE" altLang="es-ES" sz="1800" b="1" dirty="0"/>
              <a:t>Ejemplo (Insertando Registros en la Tabla CLIENTES)</a:t>
            </a:r>
          </a:p>
          <a:p>
            <a:pPr>
              <a:buFont typeface="Wingdings" pitchFamily="2" charset="2"/>
              <a:buNone/>
            </a:pPr>
            <a:endParaRPr lang="es-PE" altLang="es-ES" sz="2000" b="1" dirty="0"/>
          </a:p>
          <a:p>
            <a:pPr>
              <a:buFont typeface="Wingdings" pitchFamily="2" charset="2"/>
              <a:buNone/>
            </a:pPr>
            <a:r>
              <a:rPr lang="es-PE" altLang="es-ES" sz="2000" b="1" dirty="0"/>
              <a:t>INSERT</a:t>
            </a:r>
            <a:r>
              <a:rPr lang="es-PE" altLang="es-ES" sz="2000" dirty="0"/>
              <a:t> INTO CLIENTES(</a:t>
            </a:r>
            <a:r>
              <a:rPr lang="es-PE" altLang="es-ES" sz="2000" dirty="0" err="1"/>
              <a:t>IdCliente</a:t>
            </a:r>
            <a:r>
              <a:rPr lang="es-PE" altLang="es-ES" sz="2000" dirty="0"/>
              <a:t>, Apellidos, Nombres, </a:t>
            </a:r>
            <a:r>
              <a:rPr lang="es-PE" altLang="es-ES" sz="2000" dirty="0" err="1"/>
              <a:t>Direccion</a:t>
            </a:r>
            <a:r>
              <a:rPr lang="es-PE" altLang="es-ES" sz="2000" dirty="0"/>
              <a:t>, Edad, </a:t>
            </a:r>
            <a:r>
              <a:rPr lang="es-PE" altLang="es-ES" sz="2000" dirty="0" err="1"/>
              <a:t>FechaNacimiento</a:t>
            </a:r>
            <a:r>
              <a:rPr lang="es-PE" altLang="es-ES" sz="2000" dirty="0"/>
              <a:t>, Sexo, </a:t>
            </a:r>
            <a:r>
              <a:rPr lang="es-PE" altLang="es-ES" sz="2000" dirty="0" err="1"/>
              <a:t>Telefono</a:t>
            </a:r>
            <a:r>
              <a:rPr lang="es-PE" altLang="es-ES" sz="2000" dirty="0"/>
              <a:t>) </a:t>
            </a:r>
            <a:r>
              <a:rPr lang="es-PE" altLang="es-ES" sz="2000" b="1" dirty="0"/>
              <a:t>VALUES</a:t>
            </a:r>
            <a:r>
              <a:rPr lang="es-PE" altLang="es-ES" sz="2000" dirty="0"/>
              <a:t>(‘CLI00001</a:t>
            </a:r>
            <a:r>
              <a:rPr lang="es-PE" altLang="es-ES" sz="2000" dirty="0" smtClean="0"/>
              <a:t>’,’GARATE SALAS’,’LUIS FERNANDO’,</a:t>
            </a:r>
            <a:r>
              <a:rPr lang="es-PE" altLang="es-ES" sz="2000" dirty="0"/>
              <a:t>’</a:t>
            </a:r>
            <a:r>
              <a:rPr lang="es-PE" altLang="es-ES" sz="2000" dirty="0" err="1"/>
              <a:t>Av.Arequipa</a:t>
            </a:r>
            <a:r>
              <a:rPr lang="es-PE" altLang="es-ES" sz="2000" dirty="0"/>
              <a:t> 790-Cercado’,35,’09-05-68’,’M’,’433-6635</a:t>
            </a:r>
            <a:r>
              <a:rPr lang="es-PE" altLang="es-ES" sz="2000" dirty="0" smtClean="0"/>
              <a:t>’)</a:t>
            </a:r>
            <a:endParaRPr lang="es-PE" alt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673</Words>
  <Application>Microsoft Office PowerPoint</Application>
  <PresentationFormat>Presentación en pantalla (4:3)</PresentationFormat>
  <Paragraphs>148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Myriad Pro Cond</vt:lpstr>
      <vt:lpstr>Verdana</vt:lpstr>
      <vt:lpstr>Wingdings</vt:lpstr>
      <vt:lpstr>Wingdings 2</vt:lpstr>
      <vt:lpstr>Tema de Office</vt:lpstr>
      <vt:lpstr>10-Modelado Físico y Definición de Datos DDL</vt:lpstr>
      <vt:lpstr>Presentación de PowerPoint</vt:lpstr>
      <vt:lpstr>Presentación de PowerPoint</vt:lpstr>
      <vt:lpstr>Presentación de PowerPoint</vt:lpstr>
      <vt:lpstr>Tabla CLIENTES (Ejemplo)</vt:lpstr>
      <vt:lpstr>Creación de la Tabla CLIENTES</vt:lpstr>
      <vt:lpstr>Añadir Restricciones a Tabla CLIENTES</vt:lpstr>
      <vt:lpstr>Sentencia INSERT</vt:lpstr>
      <vt:lpstr>La Instrucción INSERT</vt:lpstr>
      <vt:lpstr>Sentencia UPDATE</vt:lpstr>
      <vt:lpstr>La Instrucción UPDATE</vt:lpstr>
      <vt:lpstr>Sentencia DELETE &amp; TRUNCATE 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IngVMA</cp:lastModifiedBy>
  <cp:revision>48</cp:revision>
  <dcterms:created xsi:type="dcterms:W3CDTF">2015-10-08T15:20:35Z</dcterms:created>
  <dcterms:modified xsi:type="dcterms:W3CDTF">2016-05-17T17:26:41Z</dcterms:modified>
</cp:coreProperties>
</file>