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4" r:id="rId30"/>
    <p:sldId id="290" r:id="rId31"/>
    <p:sldId id="291" r:id="rId32"/>
    <p:sldId id="292" r:id="rId33"/>
    <p:sldId id="293" r:id="rId34"/>
    <p:sldId id="295" r:id="rId3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4671" autoAdjust="0"/>
  </p:normalViewPr>
  <p:slideViewPr>
    <p:cSldViewPr>
      <p:cViewPr varScale="1">
        <p:scale>
          <a:sx n="87" d="100"/>
          <a:sy n="87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1F27C-BCAF-4800-AF46-04E57AD485D5}" type="datetimeFigureOut">
              <a:rPr lang="es-PE" smtClean="0"/>
              <a:t>21/05/2016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A9301-0F76-4C31-BA88-AA8B47633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0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AA65B-15BA-49B9-88D6-BD8C1D4CE8AB}" type="slidenum">
              <a:rPr lang="es-ES"/>
              <a:pPr/>
              <a:t>21</a:t>
            </a:fld>
            <a:endParaRPr lang="es-E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501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856CE-AC9C-47C9-BCE4-E68D0DB472EE}" type="slidenum">
              <a:rPr lang="es-ES"/>
              <a:pPr/>
              <a:t>31</a:t>
            </a:fld>
            <a:endParaRPr lang="es-E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7582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D4B7-7C5D-43F4-A87F-69C615F3E80B}" type="slidenum">
              <a:rPr lang="es-ES"/>
              <a:pPr/>
              <a:t>32</a:t>
            </a:fld>
            <a:endParaRPr lang="es-E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393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5A3E1-72AA-47A2-BE4F-83AC04EC7AB5}" type="slidenum">
              <a:rPr lang="es-ES"/>
              <a:pPr/>
              <a:t>33</a:t>
            </a:fld>
            <a:endParaRPr lang="es-E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192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DD108-1ECE-42AB-BE70-9FC55E7D5CC0}" type="slidenum">
              <a:rPr lang="es-ES"/>
              <a:pPr/>
              <a:t>22</a:t>
            </a:fld>
            <a:endParaRPr lang="es-E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314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584EE-54DB-4FF4-B3E2-C40B9FCD724E}" type="slidenum">
              <a:rPr lang="es-ES"/>
              <a:pPr/>
              <a:t>23</a:t>
            </a:fld>
            <a:endParaRPr lang="es-E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50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41C20-CD8F-4FEC-800B-C5E8A8016EEA}" type="slidenum">
              <a:rPr lang="es-ES"/>
              <a:pPr/>
              <a:t>24</a:t>
            </a:fld>
            <a:endParaRPr lang="es-E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97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57EBE-8100-43AF-AB22-54A9288057A1}" type="slidenum">
              <a:rPr lang="es-ES"/>
              <a:pPr/>
              <a:t>25</a:t>
            </a:fld>
            <a:endParaRPr lang="es-E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55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AF5DD-6AA8-4B40-802B-81C203398D7C}" type="slidenum">
              <a:rPr lang="es-ES"/>
              <a:pPr/>
              <a:t>26</a:t>
            </a:fld>
            <a:endParaRPr lang="es-E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192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B6EB9-742C-4314-B8D7-4A95648A771A}" type="slidenum">
              <a:rPr lang="es-ES"/>
              <a:pPr/>
              <a:t>27</a:t>
            </a:fld>
            <a:endParaRPr lang="es-E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631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3C32B-149F-4642-B4E8-CA1E08BF9992}" type="slidenum">
              <a:rPr lang="es-ES"/>
              <a:pPr/>
              <a:t>28</a:t>
            </a:fld>
            <a:endParaRPr lang="es-E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82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3886F-DF0C-4DEF-AB0D-E9583D5DEC0D}" type="slidenum">
              <a:rPr lang="es-ES"/>
              <a:pPr/>
              <a:t>30</a:t>
            </a:fld>
            <a:endParaRPr lang="es-E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103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21/05/2016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Definición </a:t>
            </a:r>
            <a:r>
              <a:rPr lang="es-PE" b="1" dirty="0"/>
              <a:t>de Datos (DDL)</a:t>
            </a:r>
            <a:r>
              <a:rPr lang="es-PE" sz="4800" b="1" dirty="0" smtClean="0"/>
              <a:t/>
            </a:r>
            <a:br>
              <a:rPr lang="es-PE" sz="4800" b="1" dirty="0" smtClean="0"/>
            </a:br>
            <a:r>
              <a:rPr lang="es-PE" sz="4800" b="1" dirty="0" smtClean="0"/>
              <a:t>BDSQL</a:t>
            </a:r>
            <a:endParaRPr lang="es-PE" sz="4800" b="1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640080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 smtClean="0"/>
              <a:t>Carrera: Computación e Informática</a:t>
            </a:r>
          </a:p>
          <a:p>
            <a:pPr algn="l"/>
            <a:r>
              <a:rPr lang="es-PE" sz="2000" b="1" dirty="0" smtClean="0"/>
              <a:t>Semestre: III</a:t>
            </a:r>
          </a:p>
          <a:p>
            <a:pPr algn="l"/>
            <a:r>
              <a:rPr lang="es-PE" sz="2000" b="1" dirty="0" smtClean="0"/>
              <a:t>Nombre de Unidad Didáctica. </a:t>
            </a:r>
            <a:r>
              <a:rPr lang="es-PE" sz="2000" b="1" dirty="0"/>
              <a:t>TALLER DE BASE DE DATOS</a:t>
            </a:r>
            <a:endParaRPr lang="es-P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8229600" cy="1143000"/>
          </a:xfrm>
        </p:spPr>
        <p:txBody>
          <a:bodyPr/>
          <a:lstStyle/>
          <a:p>
            <a:r>
              <a:rPr lang="es-ES_tradnl" dirty="0"/>
              <a:t>Repaso de comandos 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DDL: </a:t>
            </a:r>
          </a:p>
          <a:p>
            <a:pPr lvl="1"/>
            <a:r>
              <a:rPr lang="es-ES_tradnl" sz="2400" dirty="0"/>
              <a:t>CREATE &lt;tabla&gt;</a:t>
            </a:r>
          </a:p>
          <a:p>
            <a:pPr lvl="1"/>
            <a:r>
              <a:rPr lang="es-ES_tradnl" sz="2400" dirty="0"/>
              <a:t>DROP &lt;tabla&gt;</a:t>
            </a:r>
          </a:p>
          <a:p>
            <a:r>
              <a:rPr lang="es-ES_tradnl" sz="2400" dirty="0"/>
              <a:t>DML:</a:t>
            </a:r>
          </a:p>
          <a:p>
            <a:pPr lvl="1"/>
            <a:r>
              <a:rPr lang="es-ES_tradnl" sz="2400" dirty="0"/>
              <a:t>SELECT &lt;columna(s) de datos&gt;</a:t>
            </a:r>
          </a:p>
          <a:p>
            <a:pPr lvl="1"/>
            <a:r>
              <a:rPr lang="es-ES_tradnl" sz="2400" dirty="0"/>
              <a:t>FROM &lt;tabla(s)&gt;</a:t>
            </a:r>
          </a:p>
          <a:p>
            <a:pPr lvl="1"/>
            <a:r>
              <a:rPr lang="es-ES_tradnl" sz="2400" dirty="0"/>
              <a:t>WHERE &lt;condición lógica&gt;</a:t>
            </a:r>
          </a:p>
          <a:p>
            <a:pPr lvl="1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7270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8229600" cy="1143000"/>
          </a:xfrm>
        </p:spPr>
        <p:txBody>
          <a:bodyPr/>
          <a:lstStyle/>
          <a:p>
            <a:r>
              <a:rPr lang="es-ES_tradnl" dirty="0"/>
              <a:t>Ejemplos del sintaxis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16832"/>
            <a:ext cx="7772400" cy="4114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1"/>
            <a:r>
              <a:rPr lang="es-ES" sz="2400" dirty="0"/>
              <a:t>create table zona (</a:t>
            </a:r>
          </a:p>
          <a:p>
            <a:pPr lvl="1"/>
            <a:r>
              <a:rPr lang="es-ES" sz="2400" dirty="0"/>
              <a:t>  IdZona	smallint not null unique,</a:t>
            </a:r>
          </a:p>
          <a:p>
            <a:pPr lvl="1"/>
            <a:r>
              <a:rPr lang="es-ES" sz="2400" dirty="0"/>
              <a:t>  NomZona	char(30) not null unique,</a:t>
            </a:r>
          </a:p>
          <a:p>
            <a:pPr lvl="1"/>
            <a:r>
              <a:rPr lang="es-ES" sz="2400" dirty="0"/>
              <a:t>  Superf	smallint,</a:t>
            </a:r>
          </a:p>
          <a:p>
            <a:pPr lvl="1"/>
            <a:r>
              <a:rPr lang="es-ES" sz="2400" dirty="0"/>
              <a:t>  IdOfCD	smallint not null</a:t>
            </a:r>
          </a:p>
          <a:p>
            <a:pPr marL="457200" lvl="1" indent="0">
              <a:buNone/>
            </a:pPr>
            <a:r>
              <a:rPr lang="es-ES" sz="2400" dirty="0"/>
              <a:t>);</a:t>
            </a:r>
          </a:p>
          <a:p>
            <a:pPr lvl="1"/>
            <a:r>
              <a:rPr lang="es-ES" sz="2400" dirty="0"/>
              <a:t>create table tipo (</a:t>
            </a:r>
          </a:p>
          <a:p>
            <a:pPr lvl="1"/>
            <a:r>
              <a:rPr lang="es-ES" sz="2400" dirty="0"/>
              <a:t>  IdTipo	smallint not null unique,</a:t>
            </a:r>
          </a:p>
          <a:p>
            <a:pPr lvl="1"/>
            <a:r>
              <a:rPr lang="es-ES" sz="2400" dirty="0"/>
              <a:t>  DescTipo	char(30) not null unique</a:t>
            </a:r>
          </a:p>
          <a:p>
            <a:pPr marL="457200" lvl="1" indent="0">
              <a:buNone/>
            </a:pPr>
            <a:r>
              <a:rPr lang="es-ES" sz="2400" dirty="0"/>
              <a:t>);</a:t>
            </a:r>
          </a:p>
          <a:p>
            <a:pPr>
              <a:buFont typeface="Monotype Sorts" pitchFamily="2" charset="2"/>
              <a:buNone/>
            </a:pPr>
            <a:endParaRPr lang="es-ES_tradnl" sz="2400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5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684584" y="990600"/>
            <a:ext cx="8229600" cy="1143000"/>
          </a:xfrm>
        </p:spPr>
        <p:txBody>
          <a:bodyPr/>
          <a:lstStyle/>
          <a:p>
            <a:r>
              <a:rPr lang="es-ES_tradnl" dirty="0"/>
              <a:t>Mas ejemplos...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s-ES_tradnl" sz="2400" dirty="0"/>
              <a:t>SELECT DISTINCT NomCons</a:t>
            </a:r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FROM ofarea,relacion,ofcd,zona,parcela,construc</a:t>
            </a:r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WHERE NomAr=’Central’</a:t>
            </a:r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ofarea.IdAr=</a:t>
            </a:r>
            <a:r>
              <a:rPr lang="es-ES_tradnl" sz="2400" dirty="0" err="1"/>
              <a:t>relacion.IdAr</a:t>
            </a:r>
            <a:endParaRPr lang="es-ES_tradnl" sz="2400" dirty="0"/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relacion.IdOfCD=</a:t>
            </a:r>
            <a:r>
              <a:rPr lang="es-ES_tradnl" sz="2400" dirty="0" err="1"/>
              <a:t>zona.IdOfCD</a:t>
            </a:r>
            <a:endParaRPr lang="es-ES_tradnl" sz="2400" dirty="0"/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zona.IdZona=</a:t>
            </a:r>
            <a:r>
              <a:rPr lang="es-ES_tradnl" sz="2400" dirty="0" err="1"/>
              <a:t>parcela.IdZona</a:t>
            </a:r>
            <a:endParaRPr lang="es-ES_tradnl" sz="2400" dirty="0"/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parcela.IdCons=</a:t>
            </a:r>
            <a:r>
              <a:rPr lang="es-ES_tradnl" sz="2400" dirty="0" err="1"/>
              <a:t>construc.IdCons</a:t>
            </a:r>
            <a:r>
              <a:rPr lang="es-ES_tradnl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;</a:t>
            </a:r>
            <a:endParaRPr lang="es-ES_tradnl" dirty="0">
              <a:latin typeface="Comic Sans MS" panose="030F0702030302020204" pitchFamily="66" charset="0"/>
            </a:endParaRPr>
          </a:p>
          <a:p>
            <a:pPr>
              <a:buFont typeface="Monotype Sorts" pitchFamily="2" charset="2"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684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8229600" cy="1143000"/>
          </a:xfrm>
        </p:spPr>
        <p:txBody>
          <a:bodyPr/>
          <a:lstStyle/>
          <a:p>
            <a:r>
              <a:rPr lang="es-ES_tradnl" dirty="0"/>
              <a:t>Repaso de comandos 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_tradnl" sz="2400" dirty="0"/>
              <a:t>DDL: </a:t>
            </a:r>
          </a:p>
          <a:p>
            <a:pPr marL="342900" lvl="1" indent="-342900">
              <a:buNone/>
            </a:pPr>
            <a:r>
              <a:rPr lang="es-ES_tradnl" sz="2400" dirty="0"/>
              <a:t>CREATE &lt;tabla&gt;</a:t>
            </a:r>
          </a:p>
          <a:p>
            <a:pPr marL="342900" lvl="1" indent="-342900">
              <a:buNone/>
            </a:pPr>
            <a:r>
              <a:rPr lang="es-ES_tradnl" sz="2400" dirty="0"/>
              <a:t>DROP &lt;tabla&gt;</a:t>
            </a:r>
          </a:p>
          <a:p>
            <a:pPr>
              <a:buNone/>
            </a:pPr>
            <a:r>
              <a:rPr lang="es-ES_tradnl" sz="2400" dirty="0"/>
              <a:t>DML:</a:t>
            </a:r>
          </a:p>
          <a:p>
            <a:pPr marL="342900" lvl="1" indent="-342900">
              <a:buNone/>
            </a:pPr>
            <a:r>
              <a:rPr lang="es-ES_tradnl" sz="2400" dirty="0"/>
              <a:t>SELECT &lt;columna(s) de datos&gt;</a:t>
            </a:r>
          </a:p>
          <a:p>
            <a:pPr marL="342900" lvl="1" indent="-342900">
              <a:buNone/>
            </a:pPr>
            <a:r>
              <a:rPr lang="es-ES_tradnl" sz="2400" dirty="0"/>
              <a:t>FROM &lt;tabla(s)&gt;</a:t>
            </a:r>
          </a:p>
          <a:p>
            <a:pPr marL="342900" lvl="1" indent="-342900">
              <a:buNone/>
            </a:pPr>
            <a:r>
              <a:rPr lang="es-ES_tradnl" sz="2400" dirty="0"/>
              <a:t>WHERE &lt;condición lógica&gt;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317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0834"/>
            <a:ext cx="8229600" cy="1143000"/>
          </a:xfrm>
        </p:spPr>
        <p:txBody>
          <a:bodyPr/>
          <a:lstStyle/>
          <a:p>
            <a:r>
              <a:rPr lang="es-ES_tradnl" dirty="0"/>
              <a:t>Ejemplos del sintaxis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7772400" cy="4114800"/>
          </a:xfrm>
        </p:spPr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s-ES" sz="2400" dirty="0"/>
              <a:t>create table zona (</a:t>
            </a:r>
          </a:p>
          <a:p>
            <a:pPr marL="342900" lvl="1" indent="-342900">
              <a:buNone/>
            </a:pPr>
            <a:r>
              <a:rPr lang="es-ES" sz="2400" dirty="0"/>
              <a:t>  IdZona	smallint not null unique,</a:t>
            </a:r>
          </a:p>
          <a:p>
            <a:pPr marL="342900" lvl="1" indent="-342900">
              <a:buNone/>
            </a:pPr>
            <a:r>
              <a:rPr lang="es-ES" sz="2400" dirty="0"/>
              <a:t>  NomZona	char(30) not null unique,</a:t>
            </a:r>
          </a:p>
          <a:p>
            <a:pPr marL="342900" lvl="1" indent="-342900">
              <a:buNone/>
            </a:pPr>
            <a:r>
              <a:rPr lang="es-ES" sz="2400" dirty="0"/>
              <a:t>  Superf	smallint,</a:t>
            </a:r>
          </a:p>
          <a:p>
            <a:pPr marL="342900" lvl="1" indent="-342900">
              <a:buNone/>
            </a:pPr>
            <a:r>
              <a:rPr lang="es-ES" sz="2400" dirty="0"/>
              <a:t>  IdOfCD	smallint not null</a:t>
            </a:r>
          </a:p>
          <a:p>
            <a:pPr marL="342900" lvl="1" indent="-342900">
              <a:buNone/>
            </a:pPr>
            <a:r>
              <a:rPr lang="es-ES" sz="2400" dirty="0"/>
              <a:t>);</a:t>
            </a:r>
          </a:p>
          <a:p>
            <a:pPr marL="342900" lvl="1" indent="-342900">
              <a:buNone/>
            </a:pPr>
            <a:r>
              <a:rPr lang="es-ES" sz="2400" dirty="0"/>
              <a:t>create table tipo (</a:t>
            </a:r>
          </a:p>
          <a:p>
            <a:pPr marL="342900" lvl="1" indent="-342900">
              <a:buNone/>
            </a:pPr>
            <a:r>
              <a:rPr lang="es-ES" sz="2400" dirty="0"/>
              <a:t>  IdTipo	smallint not null unique,</a:t>
            </a:r>
          </a:p>
          <a:p>
            <a:pPr marL="342900" lvl="1" indent="-342900">
              <a:buNone/>
            </a:pPr>
            <a:r>
              <a:rPr lang="es-ES" sz="2400" dirty="0"/>
              <a:t>  DescTipo	char(30) not null unique</a:t>
            </a:r>
          </a:p>
          <a:p>
            <a:pPr marL="342900" lvl="1" indent="-342900">
              <a:buNone/>
            </a:pPr>
            <a:r>
              <a:rPr lang="es-ES" sz="2400" dirty="0"/>
              <a:t>);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363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86" y="1124744"/>
            <a:ext cx="8229600" cy="1143000"/>
          </a:xfrm>
        </p:spPr>
        <p:txBody>
          <a:bodyPr/>
          <a:lstStyle/>
          <a:p>
            <a:r>
              <a:rPr lang="es-ES_tradnl" dirty="0"/>
              <a:t>Mas ejemplos...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133600"/>
            <a:ext cx="8604448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s-ES_tradnl" sz="2400" dirty="0"/>
              <a:t>SELECT DISTINCT NomCons</a:t>
            </a:r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FROM ofarea,relacion,ofcd,zona,parcela,construc</a:t>
            </a:r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WHERE NomAr=’Central’</a:t>
            </a:r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</a:t>
            </a:r>
            <a:r>
              <a:rPr lang="es-ES_tradnl" sz="2400" dirty="0" smtClean="0"/>
              <a:t>ofarea.IdAr= </a:t>
            </a:r>
            <a:r>
              <a:rPr lang="es-ES_tradnl" sz="2400" dirty="0" err="1" smtClean="0"/>
              <a:t>relaci</a:t>
            </a:r>
            <a:r>
              <a:rPr lang="es-PE" sz="2400" dirty="0" err="1"/>
              <a:t>ó</a:t>
            </a:r>
            <a:r>
              <a:rPr lang="es-ES_tradnl" sz="2400" dirty="0" smtClean="0"/>
              <a:t>n.IdAr</a:t>
            </a:r>
            <a:endParaRPr lang="es-ES_tradnl" sz="2400" dirty="0"/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</a:t>
            </a:r>
            <a:r>
              <a:rPr lang="es-ES_tradnl" sz="2400" dirty="0" smtClean="0"/>
              <a:t>relacion.IdOfCD= zona.IdOfCD</a:t>
            </a:r>
            <a:endParaRPr lang="es-ES_tradnl" sz="2400" dirty="0"/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zona.IdZona</a:t>
            </a:r>
            <a:r>
              <a:rPr lang="es-ES_tradnl" sz="2400" dirty="0" smtClean="0"/>
              <a:t>= parcela.IdZona</a:t>
            </a:r>
            <a:endParaRPr lang="es-ES_tradnl" sz="2400" dirty="0"/>
          </a:p>
          <a:p>
            <a:pPr>
              <a:buFont typeface="Monotype Sorts" pitchFamily="2" charset="2"/>
              <a:buNone/>
            </a:pPr>
            <a:r>
              <a:rPr lang="es-ES_tradnl" sz="2400" dirty="0"/>
              <a:t>AND parcela.IdCons</a:t>
            </a:r>
            <a:r>
              <a:rPr lang="es-ES_tradnl" sz="2400" dirty="0" smtClean="0"/>
              <a:t>= construc.IdCons</a:t>
            </a:r>
            <a:r>
              <a:rPr lang="es-ES_tradnl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;</a:t>
            </a:r>
            <a:endParaRPr lang="es-ES_tradnl" dirty="0">
              <a:latin typeface="Comic Sans MS" panose="030F0702030302020204" pitchFamily="66" charset="0"/>
            </a:endParaRPr>
          </a:p>
          <a:p>
            <a:pPr>
              <a:buFont typeface="Monotype Sorts" pitchFamily="2" charset="2"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266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68275" y="1052736"/>
            <a:ext cx="8229600" cy="1143000"/>
          </a:xfrm>
        </p:spPr>
        <p:txBody>
          <a:bodyPr/>
          <a:lstStyle/>
          <a:p>
            <a:r>
              <a:rPr lang="es-ES_tradnl" dirty="0"/>
              <a:t>Mas ejemplos...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0" y="2514600"/>
            <a:ext cx="65373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sz="2400" dirty="0"/>
              <a:t>SELECT NomAr,AVG</a:t>
            </a:r>
            <a:r>
              <a:rPr lang="es-ES_tradnl" sz="2400" dirty="0" smtClean="0"/>
              <a:t>( Superf</a:t>
            </a:r>
            <a:r>
              <a:rPr lang="es-ES_tradnl" sz="2400" dirty="0"/>
              <a:t>),</a:t>
            </a:r>
            <a:r>
              <a:rPr lang="es-ES_tradnl" sz="2400" dirty="0" smtClean="0"/>
              <a:t>SUM (</a:t>
            </a:r>
            <a:r>
              <a:rPr lang="es-ES_tradnl" sz="2400" dirty="0"/>
              <a:t>Superf)</a:t>
            </a:r>
          </a:p>
          <a:p>
            <a:r>
              <a:rPr lang="es-ES_tradnl" sz="2400" dirty="0"/>
              <a:t>FROM ofarea,relacion,zona</a:t>
            </a:r>
          </a:p>
          <a:p>
            <a:r>
              <a:rPr lang="es-ES_tradnl" sz="2400" dirty="0"/>
              <a:t>WHERE ofarea.IdAr</a:t>
            </a:r>
            <a:r>
              <a:rPr lang="es-ES_tradnl" sz="2400" dirty="0" smtClean="0"/>
              <a:t>= relacion.IdAr</a:t>
            </a:r>
            <a:endParaRPr lang="es-ES_tradnl" sz="2400" dirty="0"/>
          </a:p>
          <a:p>
            <a:r>
              <a:rPr lang="es-ES_tradnl" sz="2400" dirty="0"/>
              <a:t>AND relacion.IdOfCD</a:t>
            </a:r>
            <a:r>
              <a:rPr lang="es-ES_tradnl" sz="2400" dirty="0" smtClean="0"/>
              <a:t>= zona.IdOfCD</a:t>
            </a:r>
            <a:endParaRPr lang="es-ES_tradnl" sz="2400" dirty="0"/>
          </a:p>
          <a:p>
            <a:r>
              <a:rPr lang="es-ES_tradnl" sz="2400" dirty="0"/>
              <a:t>GROUP BY NomAr;</a:t>
            </a:r>
          </a:p>
          <a:p>
            <a:endParaRPr lang="es-ES_tradnl" sz="2000" b="1" dirty="0"/>
          </a:p>
        </p:txBody>
      </p:sp>
    </p:spTree>
    <p:extLst>
      <p:ext uri="{BB962C8B-B14F-4D97-AF65-F5344CB8AC3E}">
        <p14:creationId xmlns:p14="http://schemas.microsoft.com/office/powerpoint/2010/main" val="78839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-2556792" y="548680"/>
            <a:ext cx="8229600" cy="1143000"/>
          </a:xfrm>
        </p:spPr>
        <p:txBody>
          <a:bodyPr/>
          <a:lstStyle/>
          <a:p>
            <a:r>
              <a:rPr lang="es-ES_tradnl" dirty="0"/>
              <a:t>Relaciones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Son BBDD relacionales, ¿no?</a:t>
            </a:r>
          </a:p>
          <a:p>
            <a:r>
              <a:rPr lang="es-ES_tradnl" sz="2400" dirty="0"/>
              <a:t>Dividimos los datos entre varias tablas (específicas) para minimizar la duplicación de datos, y también las dependencias entre campos</a:t>
            </a:r>
          </a:p>
          <a:p>
            <a:pPr lvl="1"/>
            <a:r>
              <a:rPr lang="es-ES_tradnl" sz="2000" dirty="0"/>
              <a:t>proceso conocido como </a:t>
            </a:r>
            <a:r>
              <a:rPr lang="es-ES_tradnl" sz="2000" dirty="0" smtClean="0"/>
              <a:t>normalización</a:t>
            </a:r>
            <a:endParaRPr lang="es-ES_tradnl" sz="2000" dirty="0"/>
          </a:p>
          <a:p>
            <a:r>
              <a:rPr lang="es-ES_tradnl" sz="2400" dirty="0"/>
              <a:t>Hay relaciones de 3 tipos entre atributos</a:t>
            </a:r>
          </a:p>
          <a:p>
            <a:pPr lvl="1"/>
            <a:r>
              <a:rPr lang="es-ES_tradnl" sz="2000" dirty="0"/>
              <a:t>1:1, una persona tiene un DNI</a:t>
            </a:r>
          </a:p>
          <a:p>
            <a:pPr lvl="1"/>
            <a:r>
              <a:rPr lang="es-ES_tradnl" sz="2000" dirty="0"/>
              <a:t>1:M, una persona tiene muchos amigos</a:t>
            </a:r>
          </a:p>
          <a:p>
            <a:pPr lvl="1"/>
            <a:r>
              <a:rPr lang="es-ES_tradnl" sz="2000" dirty="0"/>
              <a:t>M:N, una tienda tiene muchos clientes, cada uno de los cuales es cliente de muchas tiendas</a:t>
            </a:r>
            <a:endParaRPr lang="es-ES_tradnl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173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620688" y="620688"/>
            <a:ext cx="8229600" cy="1143000"/>
          </a:xfrm>
        </p:spPr>
        <p:txBody>
          <a:bodyPr/>
          <a:lstStyle/>
          <a:p>
            <a:r>
              <a:rPr lang="es-ES_tradnl" dirty="0"/>
              <a:t>Relaciones (2)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/>
              <a:t>El modelo relacional no permite relaciones M:N, por eso a veces hay que crear nuevas tablas (auxiliares) como “puentes” entre una tabla y otras</a:t>
            </a:r>
          </a:p>
          <a:p>
            <a:r>
              <a:rPr lang="es-ES_tradnl" sz="2400"/>
              <a:t>Ejemplo de la Videoteca:</a:t>
            </a:r>
          </a:p>
          <a:p>
            <a:pPr lvl="1"/>
            <a:r>
              <a:rPr lang="es-ES_tradnl" sz="2000"/>
              <a:t>tabla “clientes” (cada cliente es único)</a:t>
            </a:r>
          </a:p>
          <a:p>
            <a:pPr lvl="1"/>
            <a:r>
              <a:rPr lang="es-ES_tradnl" sz="2000"/>
              <a:t>tabla “películas” (cada película es única)</a:t>
            </a:r>
          </a:p>
          <a:p>
            <a:pPr lvl="1"/>
            <a:r>
              <a:rPr lang="es-ES_tradnl" sz="2000"/>
              <a:t>Problema: ¿Como modelar el caso en que una película esta en manos de muchos clientes, y que cada cliente puede haber alquilado muchas películas?</a:t>
            </a:r>
          </a:p>
          <a:p>
            <a:r>
              <a:rPr lang="es-ES_tradnl" sz="2400"/>
              <a:t>Solución: nueva tabla “movimientos”, con campos en común con “clientes” y “películas”</a:t>
            </a:r>
          </a:p>
          <a:p>
            <a:pPr lvl="1"/>
            <a:endParaRPr lang="es-ES_tradnl" sz="2000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29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980728" y="620688"/>
            <a:ext cx="8229600" cy="1143000"/>
          </a:xfrm>
        </p:spPr>
        <p:txBody>
          <a:bodyPr/>
          <a:lstStyle/>
          <a:p>
            <a:r>
              <a:rPr lang="es-ES_tradnl" dirty="0"/>
              <a:t>Claves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Para enlazar tablas mediante un campo en común</a:t>
            </a:r>
            <a:endParaRPr lang="es-ES_tradnl" dirty="0"/>
          </a:p>
          <a:p>
            <a:r>
              <a:rPr lang="es-ES_tradnl" sz="2400" dirty="0"/>
              <a:t>Claves primarias (campo único), como DNI en la tabla “clientes”</a:t>
            </a:r>
          </a:p>
          <a:p>
            <a:r>
              <a:rPr lang="es-ES_tradnl" sz="2400" dirty="0"/>
              <a:t>Claves externas (foráneas), como DNI en la tabla “movimientos”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90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692696"/>
            <a:ext cx="8229600" cy="1143000"/>
          </a:xfrm>
        </p:spPr>
        <p:txBody>
          <a:bodyPr/>
          <a:lstStyle/>
          <a:p>
            <a:r>
              <a:rPr lang="es-ES_tradnl" b="1" dirty="0"/>
              <a:t>I</a:t>
            </a:r>
            <a:r>
              <a:rPr lang="es-ES_tradnl" b="1" dirty="0" smtClean="0"/>
              <a:t>ndice</a:t>
            </a:r>
            <a:endParaRPr lang="es-ES_tradnl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Introducción: Bases de datos</a:t>
            </a:r>
          </a:p>
          <a:p>
            <a:r>
              <a:rPr lang="es-ES_tradnl" sz="2400" dirty="0"/>
              <a:t>Modelo relacional</a:t>
            </a:r>
          </a:p>
          <a:p>
            <a:r>
              <a:rPr lang="es-ES_tradnl" sz="2400" dirty="0"/>
              <a:t>SQL</a:t>
            </a:r>
          </a:p>
          <a:p>
            <a:pPr lvl="1"/>
            <a:r>
              <a:rPr lang="es-ES_tradnl" sz="2400" dirty="0"/>
              <a:t>Repaso de comandos principales</a:t>
            </a:r>
          </a:p>
          <a:p>
            <a:pPr lvl="1"/>
            <a:r>
              <a:rPr lang="es-ES_tradnl" sz="2400" dirty="0"/>
              <a:t>Lenguaje de definición de datos (DDL)</a:t>
            </a:r>
          </a:p>
          <a:p>
            <a:pPr lvl="1"/>
            <a:r>
              <a:rPr lang="es-ES_tradnl" sz="2400" dirty="0"/>
              <a:t>Lenguaje de manipulación (DML)</a:t>
            </a:r>
          </a:p>
          <a:p>
            <a:r>
              <a:rPr lang="es-ES_tradnl" sz="2400" dirty="0"/>
              <a:t>Demostraciones</a:t>
            </a:r>
          </a:p>
          <a:p>
            <a:r>
              <a:rPr lang="es-ES_tradnl" sz="2400" dirty="0"/>
              <a:t>Extensiones de SQL para el mundo SIG</a:t>
            </a:r>
          </a:p>
          <a:p>
            <a:r>
              <a:rPr lang="es-ES_tradnl" sz="2400" dirty="0"/>
              <a:t>Problemas con el 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368129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548680"/>
            <a:ext cx="8229600" cy="1143000"/>
          </a:xfrm>
        </p:spPr>
        <p:txBody>
          <a:bodyPr/>
          <a:lstStyle/>
          <a:p>
            <a:r>
              <a:rPr lang="es-ES_tradnl" dirty="0"/>
              <a:t>Diseño de la Base de Datos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Cuales son las entidades (y sus atributos) de importancia</a:t>
            </a:r>
          </a:p>
          <a:p>
            <a:r>
              <a:rPr lang="es-ES_tradnl" sz="2400" dirty="0"/>
              <a:t>Cuales son las relaciones entre ellas</a:t>
            </a:r>
          </a:p>
          <a:p>
            <a:r>
              <a:rPr lang="es-ES_tradnl" sz="2400" dirty="0"/>
              <a:t>Creación de modelos E-A-R </a:t>
            </a:r>
            <a:r>
              <a:rPr lang="es-ES_tradnl" sz="2400" dirty="0" smtClean="0"/>
              <a:t>Luego </a:t>
            </a:r>
            <a:r>
              <a:rPr lang="es-ES_tradnl" sz="2400" dirty="0"/>
              <a:t>diseñar una bdatos física de acuerdo con el modelo</a:t>
            </a:r>
          </a:p>
          <a:p>
            <a:r>
              <a:rPr lang="es-ES_tradnl" sz="2400" dirty="0"/>
              <a:t>Este diseño no es una tarea trivial</a:t>
            </a:r>
          </a:p>
          <a:p>
            <a:r>
              <a:rPr lang="es-ES_tradnl" sz="2400" dirty="0"/>
              <a:t>La explotación del SIG (consultas posibles) se basa en este diseño !!</a:t>
            </a:r>
          </a:p>
          <a:p>
            <a:r>
              <a:rPr lang="es-ES_tradnl" sz="2400" dirty="0"/>
              <a:t>Rediseñar una base de datos a posteriori MUY caro !!</a:t>
            </a:r>
          </a:p>
        </p:txBody>
      </p:sp>
    </p:spTree>
    <p:extLst>
      <p:ext uri="{BB962C8B-B14F-4D97-AF65-F5344CB8AC3E}">
        <p14:creationId xmlns:p14="http://schemas.microsoft.com/office/powerpoint/2010/main" val="20179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4439-5776-467D-BA66-705C971F9F0F}" type="slidenum">
              <a:rPr lang="es-ES"/>
              <a:pPr/>
              <a:t>21</a:t>
            </a:fld>
            <a:endParaRPr lang="es-E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99592" y="1526952"/>
            <a:ext cx="63321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400" dirty="0">
                <a:latin typeface="+mj-lt"/>
                <a:ea typeface="+mj-ea"/>
                <a:cs typeface="+mj-cs"/>
              </a:rPr>
              <a:t>Transact-SQL: Introducción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55576" y="2780928"/>
            <a:ext cx="712946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89013" indent="-444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+mn-lt"/>
              </a:rPr>
              <a:t>Transact-SQL es un lenguaje que sirve para la definición, tratamiento y control de los datos.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sz="2400" dirty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PE" sz="2400" dirty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PE" sz="2400" dirty="0">
                <a:latin typeface="+mn-lt"/>
              </a:rPr>
              <a:t>Transact-SQL es el lenguaje de programación de MS-SQL Server.</a:t>
            </a:r>
            <a:endParaRPr lang="es-ES" sz="2400" dirty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PE" dirty="0">
              <a:solidFill>
                <a:srgbClr val="0000FF"/>
              </a:solidFill>
              <a:latin typeface="Arial Unicode MS" panose="020B0604020202020204" pitchFamily="34" charset="-128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>
              <a:solidFill>
                <a:srgbClr val="0000FF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0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1263-9C64-4F75-8B00-8FAE2514C81B}" type="slidenum">
              <a:rPr lang="es-ES"/>
              <a:pPr/>
              <a:t>22</a:t>
            </a:fld>
            <a:endParaRPr lang="es-ES"/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1198563" y="2852936"/>
            <a:ext cx="74882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89013" indent="-444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+mn-lt"/>
              </a:rPr>
              <a:t>El lenguaje de programación Transact-SQL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PE" sz="2400" dirty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ES" sz="2400" dirty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+mn-lt"/>
              </a:rPr>
              <a:t>Tipos de instrucciones de Transact-SQL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PE" sz="2400" dirty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ES" sz="2400" dirty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+mn-lt"/>
              </a:rPr>
              <a:t>Elementos de la sintaxis de Transact-SQL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827584" y="1365350"/>
            <a:ext cx="63321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400" dirty="0">
                <a:latin typeface="+mj-lt"/>
                <a:ea typeface="+mj-ea"/>
                <a:cs typeface="+mj-cs"/>
              </a:rPr>
              <a:t>Transact-SQL: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4116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31FF-34B4-4D8C-B22D-42E8F6233E48}" type="slidenum">
              <a:rPr lang="es-ES"/>
              <a:pPr/>
              <a:t>23</a:t>
            </a:fld>
            <a:endParaRPr lang="es-ES"/>
          </a:p>
        </p:txBody>
      </p:sp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550863" y="1043977"/>
            <a:ext cx="8135937" cy="55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89013" indent="-444500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400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Implementa el estándar ISO del nivel básico de la especificación ANSI SQL-92</a:t>
            </a:r>
          </a:p>
          <a:p>
            <a:pPr lvl="2"/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 organismos ANSI (</a:t>
            </a:r>
            <a:r>
              <a:rPr lang="es-ES" sz="18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American National Standards Institute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e ISO</a:t>
            </a:r>
          </a:p>
          <a:p>
            <a:pPr lvl="2"/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s-ES" sz="18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International Standards Organization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han definido estándares para SQL. Mediante Transact-SQL, Microsoft®  SQL Server™ 2000 admite el nivel básico de implementación de SQL-92, el estándar SQL publicado por ANSI e ISO en 1992.</a:t>
            </a:r>
            <a:r>
              <a:rPr lang="es-ES" sz="1800" dirty="0">
                <a:latin typeface="Comic Sans MS" panose="030F0702030302020204" pitchFamily="66" charset="0"/>
              </a:rPr>
              <a:t> </a:t>
            </a:r>
            <a:endParaRPr lang="es-PE" sz="18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ES" sz="18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pueden ejecutar desde cualquier producto que cumpla los requisitos básicos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 elementos del lenguaje Transact-SQL que cumplen los requisitos de ANSI-SQL se pueden ejecutar desde cualquier producto que cumpla los requisitos básicos de ANSI-SQL. </a:t>
            </a:r>
            <a:endParaRPr lang="es-PE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Incluye una funcionalidad ampliada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Transact-SQL incluye, además, varias extensiones que proporcionan una funcionalidad ampliada. 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0" y="46038"/>
            <a:ext cx="506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0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lenguaje de programación Transact-SQL</a:t>
            </a:r>
          </a:p>
        </p:txBody>
      </p:sp>
    </p:spTree>
    <p:extLst>
      <p:ext uri="{BB962C8B-B14F-4D97-AF65-F5344CB8AC3E}">
        <p14:creationId xmlns:p14="http://schemas.microsoft.com/office/powerpoint/2010/main" val="32565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839-993B-4BB1-A925-272367B6FC53}" type="slidenum">
              <a:rPr lang="es-ES"/>
              <a:pPr/>
              <a:t>24</a:t>
            </a:fld>
            <a:endParaRPr lang="es-ES"/>
          </a:p>
        </p:txBody>
      </p:sp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550863" y="2348880"/>
            <a:ext cx="81359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89013" indent="-444500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400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+mn-lt"/>
              </a:rPr>
              <a:t>Una consulta es una petición que se hace para obtener datos almacenados en SQL Server.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sz="2400" dirty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+mn-lt"/>
              </a:rPr>
              <a:t>Todas las consultas presentan al usuario el conjunto de resultados de una instrucción SELECT.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sz="2400" dirty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latin typeface="+mn-lt"/>
              </a:rPr>
              <a:t>Un conjunto de resultados es una tabla que muestra los datos obtenidos mediante la instrucción SELECT. La tabla tiene filas y columnas.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07504" y="1373009"/>
            <a:ext cx="91935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400" dirty="0">
                <a:latin typeface="+mj-lt"/>
                <a:ea typeface="+mj-ea"/>
                <a:cs typeface="+mj-cs"/>
              </a:rPr>
              <a:t>Tipos de instrucciones de Transact-SQL </a:t>
            </a:r>
          </a:p>
        </p:txBody>
      </p:sp>
    </p:spTree>
    <p:extLst>
      <p:ext uri="{BB962C8B-B14F-4D97-AF65-F5344CB8AC3E}">
        <p14:creationId xmlns:p14="http://schemas.microsoft.com/office/powerpoint/2010/main" val="18104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E10F-FCDC-40AA-9663-B34AB3A9BE66}" type="slidenum">
              <a:rPr lang="es-ES"/>
              <a:pPr/>
              <a:t>25</a:t>
            </a:fld>
            <a:endParaRPr lang="es-ES"/>
          </a:p>
        </p:txBody>
      </p:sp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515143" y="3717032"/>
            <a:ext cx="8135937" cy="402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89013" indent="-444500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8400"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5125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definición de datos (DDL)</a:t>
            </a:r>
            <a:r>
              <a:rPr lang="es-ES" dirty="0">
                <a:latin typeface="Comic Sans MS" panose="030F0702030302020204" pitchFamily="66" charset="0"/>
              </a:rPr>
              <a:t> </a:t>
            </a:r>
            <a:endParaRPr lang="es-ES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/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utilizan para crear objetos en la base de datos.</a:t>
            </a:r>
          </a:p>
          <a:p>
            <a:pPr lvl="2"/>
            <a:endParaRPr lang="es-E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control de datos (DCL)</a:t>
            </a:r>
            <a:r>
              <a:rPr lang="es-ES" dirty="0">
                <a:latin typeface="Comic Sans MS" panose="030F0702030302020204" pitchFamily="66" charset="0"/>
              </a:rPr>
              <a:t> </a:t>
            </a:r>
            <a:endParaRPr lang="es-ES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utilizan para determinar quién puede ver o modificar los datos.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E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tratamiento de datos (DML)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utilizan para consultar y modificar los datos.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479425" y="1131478"/>
            <a:ext cx="76081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Tipos de instrucciones de Transact-SQL 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479425" y="2004218"/>
            <a:ext cx="82073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7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escritura y ejecución de instrucciones de Transact-SQL es una de las formas en que se puede realizar una consulta en SQL Server. </a:t>
            </a:r>
          </a:p>
          <a:p>
            <a:endParaRPr lang="es-E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Cuando escriba y ejecute instrucciones de Transact-SQL, utilizará:</a:t>
            </a:r>
          </a:p>
        </p:txBody>
      </p:sp>
    </p:spTree>
    <p:extLst>
      <p:ext uri="{BB962C8B-B14F-4D97-AF65-F5344CB8AC3E}">
        <p14:creationId xmlns:p14="http://schemas.microsoft.com/office/powerpoint/2010/main" val="10311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4B63-C9FE-443F-858A-D5CF3D24FE43}" type="slidenum">
              <a:rPr lang="es-ES"/>
              <a:pPr/>
              <a:t>26</a:t>
            </a:fld>
            <a:endParaRPr lang="es-ES"/>
          </a:p>
        </p:txBody>
      </p:sp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550863" y="2337579"/>
            <a:ext cx="813593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24000" indent="-444500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03388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2775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6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3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65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7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09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Definen los objetos de la base de datos 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instrucciones de DDL definen la base de datos mediante la creación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bases de datos, tablas y tipos de datos definidos por el usuario. Las instrucciones de DDL se utilizan también para administrar los objetos de la base de datos. Algunas instrucciones de DDL son: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sz="18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</a:t>
            </a:r>
            <a:r>
              <a:rPr lang="es-ES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nombreObjeto</a:t>
            </a:r>
            <a:endParaRPr lang="es-E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ALTER </a:t>
            </a:r>
            <a:r>
              <a:rPr lang="es-ES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nombreObjeto</a:t>
            </a:r>
            <a:endParaRPr lang="es-E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DROP </a:t>
            </a:r>
            <a:r>
              <a:rPr lang="es-ES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nombreObjeto</a:t>
            </a:r>
          </a:p>
          <a:p>
            <a:pPr lvl="1"/>
            <a:endParaRPr lang="es-ES" sz="20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Deben tener los permisos adecuados</a:t>
            </a:r>
            <a:endParaRPr lang="es-ES" dirty="0">
              <a:latin typeface="Comic Sans MS" panose="030F0702030302020204" pitchFamily="66" charset="0"/>
            </a:endParaRP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forma predeterminada, sólo los miembros de la función </a:t>
            </a:r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sysadmin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</a:p>
          <a:p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dbcreator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db_owner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 </a:t>
            </a:r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db_ddladmin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pueden ejecutar instrucciones de DDL.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es-E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1268760"/>
            <a:ext cx="9225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definición de datos (DDL) </a:t>
            </a:r>
          </a:p>
        </p:txBody>
      </p:sp>
    </p:spTree>
    <p:extLst>
      <p:ext uri="{BB962C8B-B14F-4D97-AF65-F5344CB8AC3E}">
        <p14:creationId xmlns:p14="http://schemas.microsoft.com/office/powerpoint/2010/main" val="33140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5A6F-B4CE-461E-87F1-EE6ABE2010E3}" type="slidenum">
              <a:rPr lang="es-ES"/>
              <a:pPr/>
              <a:t>27</a:t>
            </a:fld>
            <a:endParaRPr lang="es-ES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550863" y="2071687"/>
            <a:ext cx="8135937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24000" indent="-444500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03388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2775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6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3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65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7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09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32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EJEMPLO:</a:t>
            </a:r>
          </a:p>
          <a:p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secuencia de comandos siguiente crea una tabla llamada customer en la base de datos Northwind. Incluye las columnas cust_id, company, contact y phone.</a:t>
            </a:r>
          </a:p>
          <a:p>
            <a:endParaRPr lang="es-PE" sz="24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s-PE" sz="24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northwind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TABLE customer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(cust_id int, company varchar(40),contact varchar(30), phone char(12) )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6030" y="1202720"/>
            <a:ext cx="9225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definición de datos (DDL) </a:t>
            </a:r>
          </a:p>
        </p:txBody>
      </p:sp>
    </p:spTree>
    <p:extLst>
      <p:ext uri="{BB962C8B-B14F-4D97-AF65-F5344CB8AC3E}">
        <p14:creationId xmlns:p14="http://schemas.microsoft.com/office/powerpoint/2010/main" val="16800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79DB-BD4C-4A63-99E1-846C7F24C73D}" type="slidenum">
              <a:rPr lang="es-ES"/>
              <a:pPr/>
              <a:t>28</a:t>
            </a:fld>
            <a:endParaRPr lang="es-ES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574675" y="2258493"/>
            <a:ext cx="856932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24000" indent="-444500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03388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2775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6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3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65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7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09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Establecer o cambiar los permisos </a:t>
            </a:r>
          </a:p>
          <a:p>
            <a:r>
              <a:rPr lang="es-ES" sz="2400" dirty="0">
                <a:latin typeface="+mn-lt"/>
              </a:rPr>
              <a:t>Las instrucciones de DCL se utilizan para cambiar los permisos asociados con</a:t>
            </a:r>
          </a:p>
          <a:p>
            <a:r>
              <a:rPr lang="es-ES" sz="2400" dirty="0">
                <a:latin typeface="+mn-lt"/>
              </a:rPr>
              <a:t>un usuario o función de la base de datos. En la tabla siguiente se describen las instrucciones de DCL.</a:t>
            </a:r>
          </a:p>
          <a:p>
            <a:endParaRPr lang="es-ES" sz="18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2000" dirty="0">
                <a:solidFill>
                  <a:srgbClr val="9933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GRANT</a:t>
            </a:r>
          </a:p>
          <a:p>
            <a:r>
              <a:rPr lang="es-ES" sz="2400" dirty="0">
                <a:latin typeface="+mn-lt"/>
              </a:rPr>
              <a:t>Crea una entrada en el sistema de seguridad que permite a un usuario trabajar con datos o ejecutar ciertas instrucciones de Transact-SQL. </a:t>
            </a:r>
          </a:p>
          <a:p>
            <a:endParaRPr lang="es-ES" sz="2400" dirty="0">
              <a:latin typeface="+mn-lt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252092" y="1475856"/>
            <a:ext cx="8784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control de datos (DCL) </a:t>
            </a:r>
          </a:p>
        </p:txBody>
      </p:sp>
    </p:spTree>
    <p:extLst>
      <p:ext uri="{BB962C8B-B14F-4D97-AF65-F5344CB8AC3E}">
        <p14:creationId xmlns:p14="http://schemas.microsoft.com/office/powerpoint/2010/main" val="38470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40000" lnSpcReduction="20000"/>
          </a:bodyPr>
          <a:lstStyle/>
          <a:p>
            <a:r>
              <a:rPr lang="es-ES" sz="4000" dirty="0">
                <a:solidFill>
                  <a:srgbClr val="9933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DENY</a:t>
            </a:r>
          </a:p>
          <a:p>
            <a:pPr marL="0" indent="0">
              <a:buNone/>
            </a:pPr>
            <a:r>
              <a:rPr lang="es-ES" sz="5100" dirty="0"/>
              <a:t>Crea una entrada en el sistema de seguridad que deniega un permiso de una cuenta de seguridad e impide que el usuario, grupo o función herede el permiso a través de su pertenencia a grupos o funciones</a:t>
            </a:r>
          </a:p>
          <a:p>
            <a:endParaRPr lang="es-ES" sz="4000" dirty="0">
              <a:solidFill>
                <a:srgbClr val="9933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4000" dirty="0">
                <a:solidFill>
                  <a:srgbClr val="9933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REVOKE</a:t>
            </a:r>
            <a:endParaRPr lang="es-ES" sz="4000" i="1" dirty="0">
              <a:solidFill>
                <a:srgbClr val="9933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s-ES" sz="5100" dirty="0"/>
              <a:t>Quita un permiso concedido o denegado previamente. </a:t>
            </a:r>
          </a:p>
          <a:p>
            <a:pPr marL="0" indent="0">
              <a:buNone/>
            </a:pPr>
            <a:endParaRPr lang="es-ES" sz="5100" dirty="0"/>
          </a:p>
          <a:p>
            <a:pPr marL="0" indent="0">
              <a:buClr>
                <a:srgbClr val="FF0000"/>
              </a:buClr>
              <a:buNone/>
            </a:pPr>
            <a:r>
              <a:rPr lang="es-ES" sz="5100" dirty="0"/>
              <a:t>Deben tener los permisos adecuados</a:t>
            </a:r>
          </a:p>
          <a:p>
            <a:pPr marL="0" indent="0">
              <a:buNone/>
            </a:pPr>
            <a:r>
              <a:rPr lang="es-ES" sz="5100" dirty="0"/>
              <a:t>De forma predeterminada, sólo los miembros de la función sysadmin,</a:t>
            </a:r>
          </a:p>
          <a:p>
            <a:pPr marL="0" indent="0">
              <a:buNone/>
            </a:pPr>
            <a:r>
              <a:rPr lang="es-ES" sz="5100" dirty="0"/>
              <a:t>dbcreator, db_owner o db_securityadmin pueden ejecutar instrucciones</a:t>
            </a:r>
          </a:p>
          <a:p>
            <a:pPr marL="0" indent="0">
              <a:buNone/>
            </a:pPr>
            <a:r>
              <a:rPr lang="es-ES" sz="5100" dirty="0"/>
              <a:t>DCL.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15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8229600" cy="1143000"/>
          </a:xfrm>
        </p:spPr>
        <p:txBody>
          <a:bodyPr/>
          <a:lstStyle/>
          <a:p>
            <a:r>
              <a:rPr lang="es-ES_tradnl" dirty="0"/>
              <a:t>¿Porque las bases de datos?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Parece obvio hoy en día</a:t>
            </a:r>
          </a:p>
          <a:p>
            <a:r>
              <a:rPr lang="es-ES_tradnl" sz="2400" dirty="0"/>
              <a:t>Tradicionalmente sistemas trabajaban a base de ficheros sueltos, y procedimientos sobre ellos</a:t>
            </a:r>
          </a:p>
          <a:p>
            <a:pPr lvl="1"/>
            <a:r>
              <a:rPr lang="es-ES_tradnl" sz="2000" dirty="0"/>
              <a:t>sistemas a medida de cada aplicación  </a:t>
            </a:r>
            <a:endParaRPr lang="es-ES_tradnl" sz="2000" dirty="0" smtClean="0"/>
          </a:p>
          <a:p>
            <a:pPr lvl="1"/>
            <a:r>
              <a:rPr lang="es-ES_tradnl" sz="2400" dirty="0" smtClean="0"/>
              <a:t>Bdatos</a:t>
            </a:r>
            <a:r>
              <a:rPr lang="es-ES_tradnl" sz="2400" dirty="0"/>
              <a:t>: separación de datos e su implementación (hardware/software)</a:t>
            </a:r>
          </a:p>
          <a:p>
            <a:pPr lvl="1"/>
            <a:r>
              <a:rPr lang="es-ES_tradnl" sz="2000" dirty="0"/>
              <a:t>Independencia </a:t>
            </a:r>
          </a:p>
          <a:p>
            <a:pPr lvl="1"/>
            <a:r>
              <a:rPr lang="es-ES_tradnl" sz="2000" dirty="0"/>
              <a:t>Protección (permite sistema multiusuario)</a:t>
            </a:r>
          </a:p>
          <a:p>
            <a:pPr lvl="1"/>
            <a:r>
              <a:rPr lang="es-ES_tradnl" sz="2000" dirty="0"/>
              <a:t>Flexibilidad (conectar la bdatos a todo)</a:t>
            </a:r>
          </a:p>
          <a:p>
            <a:pPr lvl="1"/>
            <a:r>
              <a:rPr lang="es-ES_tradnl" sz="2000" dirty="0"/>
              <a:t>Eficiencia (minimiza duplicidad de datos)</a:t>
            </a:r>
          </a:p>
          <a:p>
            <a:pPr lvl="1"/>
            <a:r>
              <a:rPr lang="es-ES_tradnl" sz="2000" dirty="0"/>
              <a:t>Integridad (minimiza errores lógicos)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72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4A4A-C5B1-43E5-8322-5225B00474DF}" type="slidenum">
              <a:rPr lang="es-ES"/>
              <a:pPr/>
              <a:t>30</a:t>
            </a:fld>
            <a:endParaRPr lang="es-ES"/>
          </a:p>
        </p:txBody>
      </p:sp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530481" y="2708920"/>
            <a:ext cx="8135937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24000" indent="-444500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03388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2775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6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3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65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7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09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32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EJEMPLO:</a:t>
            </a:r>
          </a:p>
          <a:p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 este ejemplo se concede a la función </a:t>
            </a:r>
            <a:r>
              <a:rPr lang="es-ES" b="1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</a:t>
            </a: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permiso para consultar la tabla </a:t>
            </a:r>
            <a:r>
              <a:rPr lang="es-ES" b="1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</a:t>
            </a: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PE" sz="24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s-PE" sz="24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northwind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GRANT SELECT ON products TO public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07532" y="1601168"/>
            <a:ext cx="8784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control de datos (DCL) </a:t>
            </a:r>
          </a:p>
        </p:txBody>
      </p:sp>
    </p:spTree>
    <p:extLst>
      <p:ext uri="{BB962C8B-B14F-4D97-AF65-F5344CB8AC3E}">
        <p14:creationId xmlns:p14="http://schemas.microsoft.com/office/powerpoint/2010/main" val="40459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46C-ECC3-4976-B8D9-625D73AB3D81}" type="slidenum">
              <a:rPr lang="es-ES"/>
              <a:pPr/>
              <a:t>31</a:t>
            </a:fld>
            <a:endParaRPr lang="es-ES"/>
          </a:p>
        </p:txBody>
      </p:sp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251520" y="1062037"/>
            <a:ext cx="8569325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24000" indent="-444500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03388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2775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6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3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65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7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09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instrucciones DML se utilizan para cambiar datos o recuperar información</a:t>
            </a:r>
            <a:r>
              <a:rPr lang="es-ES" dirty="0">
                <a:latin typeface="Comic Sans MS" panose="030F0702030302020204" pitchFamily="66" charset="0"/>
              </a:rPr>
              <a:t> </a:t>
            </a:r>
            <a:endParaRPr lang="es-ES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instrucciones de DML funcionan con los datos de la base de datos.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Mediante estas instrucciones puede cambiarlos o recuperar información. </a:t>
            </a:r>
          </a:p>
          <a:p>
            <a:endParaRPr lang="es-E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instrucciones de DML incluyen:</a:t>
            </a:r>
          </a:p>
          <a:p>
            <a:endParaRPr lang="es-ES" sz="18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9933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000" dirty="0">
              <a:solidFill>
                <a:srgbClr val="9933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9933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000" dirty="0">
              <a:solidFill>
                <a:srgbClr val="9933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9933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UPDATE</a:t>
            </a:r>
            <a:endParaRPr lang="es-ES" sz="2000" i="1" dirty="0">
              <a:solidFill>
                <a:srgbClr val="9933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9933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DELETE</a:t>
            </a:r>
          </a:p>
          <a:p>
            <a:r>
              <a:rPr lang="es-ES" dirty="0">
                <a:latin typeface="Comic Sans MS" panose="030F0702030302020204" pitchFamily="66" charset="0"/>
              </a:rPr>
              <a:t> </a:t>
            </a:r>
          </a:p>
          <a:p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Deben tener los permisos adecuados</a:t>
            </a:r>
            <a:endParaRPr lang="es-ES" dirty="0">
              <a:latin typeface="Comic Sans MS" panose="030F0702030302020204" pitchFamily="66" charset="0"/>
            </a:endParaRP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forma predeterminada, sólo los miembros de la función </a:t>
            </a:r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sysadmin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dbcreator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db_owner 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</a:t>
            </a:r>
            <a:r>
              <a:rPr lang="es-ES" sz="18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db_datawriter</a:t>
            </a:r>
            <a:r>
              <a:rPr lang="es-ES" sz="1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pueden ejecutar instrucciones DML.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0" y="46038"/>
            <a:ext cx="6430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0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tratamiento datos (DML) </a:t>
            </a:r>
          </a:p>
        </p:txBody>
      </p:sp>
    </p:spTree>
    <p:extLst>
      <p:ext uri="{BB962C8B-B14F-4D97-AF65-F5344CB8AC3E}">
        <p14:creationId xmlns:p14="http://schemas.microsoft.com/office/powerpoint/2010/main" val="17109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74A7-489A-4547-BC53-D1868E3C70AD}" type="slidenum">
              <a:rPr lang="es-ES"/>
              <a:pPr/>
              <a:t>32</a:t>
            </a:fld>
            <a:endParaRPr lang="es-ES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566264" y="2564904"/>
            <a:ext cx="8135937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24000" indent="-444500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03388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2775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6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3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65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7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09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32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EJEMPLO:</a:t>
            </a:r>
          </a:p>
          <a:p>
            <a:r>
              <a:rPr lang="es-ES" sz="2400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 este ejemplo se recupera el identificador de categoría, nombre de producto, identificador de producto y precio por unidad de los productos de la base de datos </a:t>
            </a:r>
            <a:r>
              <a:rPr lang="es-ES" sz="2400" b="1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Northwind</a:t>
            </a:r>
            <a:r>
              <a:rPr lang="es-ES" sz="2400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endParaRPr lang="es-PE" sz="2400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northwind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categoryid, productname, productid, unitprice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products</a:t>
            </a:r>
          </a:p>
          <a:p>
            <a:r>
              <a:rPr lang="es-E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0" y="1375786"/>
            <a:ext cx="8980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Instrucciones del Lenguaje de tratamiento datos (DML</a:t>
            </a: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71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4440-490D-4483-A4D6-B3C36850E504}" type="slidenum">
              <a:rPr lang="es-ES"/>
              <a:pPr/>
              <a:t>33</a:t>
            </a:fld>
            <a:endParaRPr lang="es-ES"/>
          </a:p>
        </p:txBody>
      </p:sp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251520" y="1932426"/>
            <a:ext cx="85693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24000" indent="-444500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03388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82775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63"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93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65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7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0963" fontAlgn="base">
              <a:spcBef>
                <a:spcPct val="0"/>
              </a:spcBef>
              <a:spcAft>
                <a:spcPct val="0"/>
              </a:spcAft>
              <a:tabLst>
                <a:tab pos="900113" algn="l"/>
                <a:tab pos="3052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dirty="0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 instrucciones de DML se crean a partir de varios elementos de la sintaxis de Transact-SQL. Entre estos elementos se encuentran los siguientes:</a:t>
            </a:r>
          </a:p>
          <a:p>
            <a:endParaRPr lang="es-ES" dirty="0">
              <a:solidFill>
                <a:srgbClr val="0000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Directivas de proceso por lotes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Comentarios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Identificadores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Tipos de datos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Variables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Funciones del sistema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Operadores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Expresiones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Elementos del lenguaje de control de flujo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Palabras clave reservadas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7380288" y="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PE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Microcomputación II</a:t>
            </a:r>
            <a:endParaRPr lang="es-ES" sz="1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51520" y="1124744"/>
            <a:ext cx="6999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8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Elementos de la sintaxis de Transact-SQL </a:t>
            </a:r>
          </a:p>
        </p:txBody>
      </p:sp>
    </p:spTree>
    <p:extLst>
      <p:ext uri="{BB962C8B-B14F-4D97-AF65-F5344CB8AC3E}">
        <p14:creationId xmlns:p14="http://schemas.microsoft.com/office/powerpoint/2010/main" val="36794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1"/>
            <a:ext cx="9144000" cy="42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s-ES_tradnl" dirty="0"/>
              <a:t>Modelos de bases de datos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Modelo jerárquico</a:t>
            </a:r>
          </a:p>
          <a:p>
            <a:pPr lvl="1"/>
            <a:r>
              <a:rPr lang="es-ES_tradnl" sz="2000" dirty="0"/>
              <a:t>estructura de árbol: relaciones 1:muchos</a:t>
            </a:r>
          </a:p>
          <a:p>
            <a:pPr lvl="1"/>
            <a:r>
              <a:rPr lang="es-ES_tradnl" sz="2000" dirty="0"/>
              <a:t>requiere duplicación de datos</a:t>
            </a:r>
            <a:endParaRPr lang="es-ES_tradnl" sz="2400" dirty="0"/>
          </a:p>
          <a:p>
            <a:r>
              <a:rPr lang="es-ES_tradnl" sz="2400" dirty="0"/>
              <a:t>Modelo en red</a:t>
            </a:r>
          </a:p>
          <a:p>
            <a:pPr lvl="1"/>
            <a:r>
              <a:rPr lang="es-ES_tradnl" sz="2000" dirty="0"/>
              <a:t>permiten mejor relación entre los datos</a:t>
            </a:r>
          </a:p>
          <a:p>
            <a:pPr lvl="1"/>
            <a:r>
              <a:rPr lang="es-ES_tradnl" sz="2000" dirty="0"/>
              <a:t>todo conectado a todo</a:t>
            </a:r>
          </a:p>
          <a:p>
            <a:pPr lvl="1"/>
            <a:r>
              <a:rPr lang="es-ES_tradnl" sz="2000" dirty="0"/>
              <a:t>muy utilizado en aplicaciones COBOL (empresarial)</a:t>
            </a:r>
          </a:p>
          <a:p>
            <a:r>
              <a:rPr lang="es-ES_tradnl" sz="2400" dirty="0" smtClean="0"/>
              <a:t>Modelo </a:t>
            </a:r>
            <a:r>
              <a:rPr lang="es-ES_tradnl" sz="2400" dirty="0"/>
              <a:t>relacional</a:t>
            </a:r>
          </a:p>
          <a:p>
            <a:pPr lvl="1"/>
            <a:r>
              <a:rPr lang="es-ES_tradnl" sz="2000" dirty="0"/>
              <a:t>modelo dominante hoy en día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54164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44624" y="620688"/>
            <a:ext cx="8229600" cy="1143000"/>
          </a:xfrm>
        </p:spPr>
        <p:txBody>
          <a:bodyPr/>
          <a:lstStyle/>
          <a:p>
            <a:r>
              <a:rPr lang="es-ES_tradnl" dirty="0"/>
              <a:t>Modelo relacional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Dr Edgar (Ted) Codd, de la IBM</a:t>
            </a:r>
          </a:p>
          <a:p>
            <a:r>
              <a:rPr lang="es-ES_tradnl" sz="2400" dirty="0"/>
              <a:t>1970 “A relational model of data for large shared data banks” </a:t>
            </a:r>
            <a:r>
              <a:rPr lang="es-ES_tradnl" sz="2400" i="1" dirty="0"/>
              <a:t>Communications of the ACM 13(6).</a:t>
            </a:r>
            <a:endParaRPr lang="es-ES_tradnl" sz="2400" dirty="0"/>
          </a:p>
          <a:p>
            <a:r>
              <a:rPr lang="es-ES_tradnl" sz="2400" dirty="0"/>
              <a:t>Modelo muy simple, flexible hasta cierto punto</a:t>
            </a:r>
          </a:p>
          <a:p>
            <a:r>
              <a:rPr lang="es-ES_tradnl" sz="2400" dirty="0"/>
              <a:t>Todo en tablas, con columnas y filas</a:t>
            </a:r>
          </a:p>
          <a:p>
            <a:r>
              <a:rPr lang="es-ES_tradnl" sz="2400" dirty="0"/>
              <a:t>Operaciones para crear, borrar, modificar tablas</a:t>
            </a:r>
          </a:p>
          <a:p>
            <a:r>
              <a:rPr lang="es-ES_tradnl" sz="2400" dirty="0"/>
              <a:t>Otras operaciones (álgebra relacional) para manipular (consultar) estas tablas...</a:t>
            </a:r>
          </a:p>
          <a:p>
            <a:r>
              <a:rPr lang="es-ES_tradnl" sz="2400" dirty="0"/>
              <a:t>El modelo se caracteriza por tres elementos</a:t>
            </a:r>
          </a:p>
        </p:txBody>
      </p:sp>
    </p:spTree>
    <p:extLst>
      <p:ext uri="{BB962C8B-B14F-4D97-AF65-F5344CB8AC3E}">
        <p14:creationId xmlns:p14="http://schemas.microsoft.com/office/powerpoint/2010/main" val="40644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252536" y="980728"/>
            <a:ext cx="8229600" cy="1143000"/>
          </a:xfrm>
        </p:spPr>
        <p:txBody>
          <a:bodyPr/>
          <a:lstStyle/>
          <a:p>
            <a:r>
              <a:rPr lang="es-ES_tradnl" dirty="0"/>
              <a:t>Características del modelo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8229600" cy="4525963"/>
          </a:xfrm>
        </p:spPr>
        <p:txBody>
          <a:bodyPr/>
          <a:lstStyle/>
          <a:p>
            <a:r>
              <a:rPr lang="es-ES_tradnl" sz="2400" dirty="0"/>
              <a:t>Elemento estructural: forma de guardar datos</a:t>
            </a:r>
          </a:p>
          <a:p>
            <a:pPr lvl="1"/>
            <a:r>
              <a:rPr lang="es-ES_tradnl" sz="2400" dirty="0"/>
              <a:t>todo en tablas, y nada más que tablas</a:t>
            </a:r>
          </a:p>
          <a:p>
            <a:pPr lvl="1"/>
            <a:r>
              <a:rPr lang="es-ES_tradnl" sz="2400" dirty="0"/>
              <a:t>sin duplicar registros (filas, tuplas)</a:t>
            </a:r>
          </a:p>
          <a:p>
            <a:pPr lvl="1"/>
            <a:r>
              <a:rPr lang="es-ES_tradnl" sz="2400" dirty="0"/>
              <a:t>campos (columnas) con nombres únicos</a:t>
            </a:r>
          </a:p>
          <a:p>
            <a:pPr lvl="1"/>
            <a:r>
              <a:rPr lang="es-ES_tradnl" sz="2400" dirty="0"/>
              <a:t>entradas en un campo de solo un tipo</a:t>
            </a:r>
          </a:p>
          <a:p>
            <a:pPr lvl="2"/>
            <a:r>
              <a:rPr lang="es-ES_tradnl" dirty="0"/>
              <a:t>numérico (entero, real..), texto, fecha, etc.</a:t>
            </a:r>
          </a:p>
          <a:p>
            <a:pPr lvl="1"/>
            <a:r>
              <a:rPr lang="es-ES_tradnl" sz="2400" dirty="0"/>
              <a:t>todas las entradas serán datos atómicos</a:t>
            </a:r>
          </a:p>
          <a:p>
            <a:pPr lvl="1"/>
            <a:r>
              <a:rPr lang="es-ES_tradnl" sz="2400" dirty="0"/>
              <a:t>orden de filas/columnas no importa</a:t>
            </a:r>
          </a:p>
          <a:p>
            <a:pPr lvl="1"/>
            <a:r>
              <a:rPr lang="es-ES_tradnl" sz="2400" dirty="0"/>
              <a:t>valores nulos soportados (&lt;&gt; 0)</a:t>
            </a:r>
          </a:p>
          <a:p>
            <a:pPr lvl="1"/>
            <a:r>
              <a:rPr lang="es-ES_tradnl" sz="2400" dirty="0"/>
              <a:t>claves para crear relaciones (solo una es clave primaria)</a:t>
            </a:r>
          </a:p>
          <a:p>
            <a:pPr lvl="1"/>
            <a:endParaRPr lang="es-ES_tradnl" sz="2000" dirty="0"/>
          </a:p>
          <a:p>
            <a:pPr lvl="1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56504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116632" y="620688"/>
            <a:ext cx="8229600" cy="1143000"/>
          </a:xfrm>
        </p:spPr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ES_tradnl" sz="2400" dirty="0"/>
              <a:t>Elemento de manipulación: que se puede hacer</a:t>
            </a:r>
          </a:p>
          <a:p>
            <a:pPr lvl="1"/>
            <a:r>
              <a:rPr lang="es-ES_tradnl" sz="2400" dirty="0"/>
              <a:t>Entrada: una o mas tablas</a:t>
            </a:r>
          </a:p>
          <a:p>
            <a:pPr lvl="1"/>
            <a:r>
              <a:rPr lang="es-ES_tradnl" sz="2400" dirty="0"/>
              <a:t>Salida: una tabla nueva</a:t>
            </a:r>
          </a:p>
          <a:p>
            <a:pPr lvl="1"/>
            <a:r>
              <a:rPr lang="es-ES_tradnl" sz="2400" dirty="0"/>
              <a:t>Codd define álgebra y cálculo relacional (el usuario no los vea)</a:t>
            </a:r>
          </a:p>
          <a:p>
            <a:pPr lvl="1"/>
            <a:r>
              <a:rPr lang="es-ES_tradnl" sz="2400" dirty="0"/>
              <a:t>En la práctica, solo son 3 operadores fundamentales:</a:t>
            </a:r>
          </a:p>
          <a:p>
            <a:pPr lvl="2"/>
            <a:r>
              <a:rPr lang="es-ES_tradnl" dirty="0"/>
              <a:t>SELECT: especificar “criterios de búsqueda” y crear una nueva tabla con solo los datos que buscábamos</a:t>
            </a:r>
          </a:p>
          <a:p>
            <a:pPr lvl="2"/>
            <a:r>
              <a:rPr lang="es-ES_tradnl" dirty="0"/>
              <a:t>PROJECT: copia un subconjunto de campos a una tabla nueva</a:t>
            </a:r>
          </a:p>
          <a:p>
            <a:pPr lvl="2"/>
            <a:r>
              <a:rPr lang="es-ES_tradnl" dirty="0"/>
              <a:t>JOIN: “pega” dos tablas para crear una nueva</a:t>
            </a:r>
          </a:p>
          <a:p>
            <a:pPr lvl="1"/>
            <a:r>
              <a:rPr lang="es-ES_tradnl" sz="2400" dirty="0"/>
              <a:t>Select y Join:</a:t>
            </a:r>
            <a:r>
              <a:rPr lang="es-ES_tradnl" sz="2000" dirty="0"/>
              <a:t> operaciones críticas en el SIG vectorial</a:t>
            </a:r>
          </a:p>
        </p:txBody>
      </p:sp>
    </p:spTree>
    <p:extLst>
      <p:ext uri="{BB962C8B-B14F-4D97-AF65-F5344CB8AC3E}">
        <p14:creationId xmlns:p14="http://schemas.microsoft.com/office/powerpoint/2010/main" val="51324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80528" y="548680"/>
            <a:ext cx="8229600" cy="1143000"/>
          </a:xfrm>
        </p:spPr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Elemento de integridad: control lógico</a:t>
            </a:r>
          </a:p>
          <a:p>
            <a:pPr lvl="1"/>
            <a:r>
              <a:rPr lang="es-ES_tradnl" sz="2400" dirty="0"/>
              <a:t>Integridad de entidades</a:t>
            </a:r>
          </a:p>
          <a:p>
            <a:pPr lvl="2"/>
            <a:r>
              <a:rPr lang="es-ES_tradnl" dirty="0"/>
              <a:t>garantiza que los campos clave tengan datos (no nulos) y que si existe un registro se puede localizar</a:t>
            </a:r>
          </a:p>
          <a:p>
            <a:pPr lvl="1"/>
            <a:r>
              <a:rPr lang="es-ES_tradnl" sz="2400" dirty="0"/>
              <a:t>Integridad referencial</a:t>
            </a:r>
          </a:p>
          <a:p>
            <a:pPr lvl="2"/>
            <a:r>
              <a:rPr lang="es-ES_tradnl" sz="1800" dirty="0"/>
              <a:t>mantiene intactas relaciones (referencias) de clave a clave</a:t>
            </a:r>
          </a:p>
          <a:p>
            <a:pPr lvl="2"/>
            <a:r>
              <a:rPr lang="es-ES_tradnl" sz="1800" dirty="0"/>
              <a:t>no puedes borrar un registro al que depende otra tabla</a:t>
            </a:r>
          </a:p>
          <a:p>
            <a:pPr lvl="2"/>
            <a:r>
              <a:rPr lang="es-ES_tradnl" sz="1800" dirty="0"/>
              <a:t>los dos campos clave deben ser del mismo tipo</a:t>
            </a:r>
          </a:p>
          <a:p>
            <a:pPr lvl="2"/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186481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/>
          <a:lstStyle/>
          <a:p>
            <a:r>
              <a:rPr lang="es-ES_tradnl" dirty="0"/>
              <a:t>SQL y el modelo relacional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400" dirty="0"/>
              <a:t>SQL no forma parte del modelo relacional</a:t>
            </a:r>
          </a:p>
          <a:p>
            <a:r>
              <a:rPr lang="es-ES_tradnl" sz="2400" dirty="0"/>
              <a:t>Query-By-Example (QBE), otros lenguajes de consulta pueden aplicarse también al modelo</a:t>
            </a:r>
          </a:p>
          <a:p>
            <a:r>
              <a:rPr lang="es-ES_tradnl" sz="2400" dirty="0"/>
              <a:t>SQL ha sido aceptado como el lenguaje </a:t>
            </a:r>
            <a:r>
              <a:rPr lang="es-ES_tradnl" sz="2400" i="1" dirty="0"/>
              <a:t>de facto</a:t>
            </a:r>
          </a:p>
          <a:p>
            <a:r>
              <a:rPr lang="es-ES_tradnl" sz="2400" dirty="0"/>
              <a:t>SQL aceptado por Codd, con matices</a:t>
            </a:r>
            <a:endParaRPr lang="es-ES_tradnl" sz="2400" i="1" dirty="0"/>
          </a:p>
          <a:p>
            <a:r>
              <a:rPr lang="es-ES_tradnl" sz="2400" dirty="0"/>
              <a:t>Sirve como lenguaje completo: de definición (DDL) y de manipulación (DML) de datos según el modelo relacional</a:t>
            </a:r>
          </a:p>
          <a:p>
            <a:r>
              <a:rPr lang="es-ES_tradnl" sz="2400" dirty="0"/>
              <a:t>Tiene una estructura “pseudo inglésa”</a:t>
            </a:r>
          </a:p>
          <a:p>
            <a:r>
              <a:rPr lang="es-ES_tradnl" sz="2400" dirty="0"/>
              <a:t>Se utiliza como </a:t>
            </a:r>
            <a:r>
              <a:rPr lang="es-ES_tradnl" sz="2400" i="1" dirty="0"/>
              <a:t>lingua franca</a:t>
            </a:r>
            <a:r>
              <a:rPr lang="es-ES_tradnl" sz="2400" dirty="0"/>
              <a:t> entre sistemas</a:t>
            </a:r>
            <a:endParaRPr lang="es-ES_tradnl" sz="2400" i="1" dirty="0"/>
          </a:p>
          <a:p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27004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1934</Words>
  <Application>Microsoft Office PowerPoint</Application>
  <PresentationFormat>Presentación en pantalla (4:3)</PresentationFormat>
  <Paragraphs>325</Paragraphs>
  <Slides>34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 Unicode MS</vt:lpstr>
      <vt:lpstr>Arial</vt:lpstr>
      <vt:lpstr>Calibri</vt:lpstr>
      <vt:lpstr>Comic Sans MS</vt:lpstr>
      <vt:lpstr>Monotype Sorts</vt:lpstr>
      <vt:lpstr>Wingdings</vt:lpstr>
      <vt:lpstr>Tema de Office</vt:lpstr>
      <vt:lpstr>Definición de Datos (DDL) BDSQL</vt:lpstr>
      <vt:lpstr>Indice</vt:lpstr>
      <vt:lpstr>¿Porque las bases de datos?</vt:lpstr>
      <vt:lpstr>Modelos de bases de datos</vt:lpstr>
      <vt:lpstr>Modelo relacional</vt:lpstr>
      <vt:lpstr>Características del modelo</vt:lpstr>
      <vt:lpstr>Características</vt:lpstr>
      <vt:lpstr>Características</vt:lpstr>
      <vt:lpstr>SQL y el modelo relacional</vt:lpstr>
      <vt:lpstr>Repaso de comandos SQL</vt:lpstr>
      <vt:lpstr>Ejemplos del sintaxis SQL</vt:lpstr>
      <vt:lpstr>Mas ejemplos...</vt:lpstr>
      <vt:lpstr>Repaso de comandos SQL</vt:lpstr>
      <vt:lpstr>Ejemplos del sintaxis SQL</vt:lpstr>
      <vt:lpstr>Mas ejemplos...</vt:lpstr>
      <vt:lpstr>Mas ejemplos...</vt:lpstr>
      <vt:lpstr>Relaciones</vt:lpstr>
      <vt:lpstr>Relaciones (2)</vt:lpstr>
      <vt:lpstr>Claves</vt:lpstr>
      <vt:lpstr>Diseño de la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ZOILY COLLANTES</cp:lastModifiedBy>
  <cp:revision>14</cp:revision>
  <dcterms:created xsi:type="dcterms:W3CDTF">2015-10-08T15:20:35Z</dcterms:created>
  <dcterms:modified xsi:type="dcterms:W3CDTF">2016-05-21T18:52:53Z</dcterms:modified>
</cp:coreProperties>
</file>