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0" r:id="rId3"/>
    <p:sldId id="299" r:id="rId4"/>
    <p:sldId id="300" r:id="rId5"/>
    <p:sldId id="301" r:id="rId6"/>
    <p:sldId id="302" r:id="rId7"/>
    <p:sldId id="331" r:id="rId8"/>
    <p:sldId id="33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95" r:id="rId3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2308" autoAdjust="0"/>
  </p:normalViewPr>
  <p:slideViewPr>
    <p:cSldViewPr>
      <p:cViewPr varScale="1">
        <p:scale>
          <a:sx n="85" d="100"/>
          <a:sy n="85" d="100"/>
        </p:scale>
        <p:origin x="15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1F27C-BCAF-4800-AF46-04E57AD485D5}" type="datetimeFigureOut">
              <a:rPr lang="es-PE" smtClean="0"/>
              <a:t>21/05/2016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A9301-0F76-4C31-BA88-AA8B47633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0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772400" cy="1470025"/>
          </a:xfrm>
        </p:spPr>
        <p:txBody>
          <a:bodyPr>
            <a:normAutofit/>
          </a:bodyPr>
          <a:lstStyle/>
          <a:p>
            <a:r>
              <a:rPr lang="es-PE" b="1" dirty="0"/>
              <a:t>Modelos Entidad - Relación</a:t>
            </a:r>
            <a:endParaRPr lang="es-PE" sz="4800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640080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/>
              <a:t>Carrera: Computación e Informática</a:t>
            </a:r>
          </a:p>
          <a:p>
            <a:pPr algn="l"/>
            <a:r>
              <a:rPr lang="es-PE" sz="2000" b="1" dirty="0" smtClean="0"/>
              <a:t>Semestre: III</a:t>
            </a:r>
          </a:p>
          <a:p>
            <a:pPr algn="l"/>
            <a:r>
              <a:rPr lang="es-PE" sz="2000" b="1" dirty="0" smtClean="0"/>
              <a:t>Nombre de Unidad Didáctica. </a:t>
            </a:r>
            <a:r>
              <a:rPr lang="es-PE" sz="2000" b="1" dirty="0"/>
              <a:t>TALLER DE BASE DE DATOS</a:t>
            </a:r>
            <a:endParaRPr lang="es-P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8CE36-3EB0-4155-9E06-D3A6FF75E215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126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126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CB006-BD15-40B0-8160-40F18CBD5BD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E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620688"/>
            <a:ext cx="8229600" cy="1143000"/>
          </a:xfrm>
        </p:spPr>
        <p:txBody>
          <a:bodyPr/>
          <a:lstStyle/>
          <a:p>
            <a:r>
              <a:rPr lang="es-ES_tradnl" altLang="es-ES" smtClean="0"/>
              <a:t>Entidades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0" y="1731166"/>
            <a:ext cx="8229600" cy="4525963"/>
          </a:xfrm>
        </p:spPr>
        <p:txBody>
          <a:bodyPr/>
          <a:lstStyle/>
          <a:p>
            <a:pPr lvl="1" algn="just">
              <a:defRPr/>
            </a:pPr>
            <a:r>
              <a:rPr lang="es-ES_tradnl" dirty="0" smtClean="0"/>
              <a:t>Representación:</a:t>
            </a:r>
          </a:p>
          <a:p>
            <a:pPr lvl="2" algn="just">
              <a:defRPr/>
            </a:pPr>
            <a:r>
              <a:rPr lang="es-ES_tradnl" sz="2600" dirty="0" smtClean="0"/>
              <a:t>Caja con bordes redondeados</a:t>
            </a:r>
          </a:p>
          <a:p>
            <a:pPr lvl="2" algn="just">
              <a:defRPr/>
            </a:pPr>
            <a:r>
              <a:rPr lang="es-ES_tradnl" sz="2600" dirty="0" smtClean="0"/>
              <a:t>Su tamaño no importa</a:t>
            </a:r>
          </a:p>
          <a:p>
            <a:pPr lvl="2" algn="just">
              <a:defRPr/>
            </a:pPr>
            <a:r>
              <a:rPr lang="es-ES_tradnl" sz="2600" dirty="0" smtClean="0"/>
              <a:t>Nombre único (cada entidad solo aparece una vez en el modelo) en mayúsculas y en </a:t>
            </a:r>
            <a:r>
              <a:rPr lang="es-ES_tradnl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singular</a:t>
            </a:r>
            <a:endParaRPr lang="es-ES_tradnl" sz="2600" dirty="0" smtClean="0">
              <a:solidFill>
                <a:schemeClr val="accent2"/>
              </a:solidFill>
            </a:endParaRPr>
          </a:p>
          <a:p>
            <a:pPr lvl="2" algn="just">
              <a:defRPr/>
            </a:pPr>
            <a:r>
              <a:rPr lang="es-ES_tradnl" sz="2600" dirty="0" smtClean="0"/>
              <a:t>Un nombre sinónimo para una entidad puede ir entre paréntesis o separado por </a:t>
            </a:r>
            <a:r>
              <a:rPr lang="es-ES_tradn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s-ES_tradnl" sz="2600" dirty="0" smtClean="0"/>
              <a:t>.</a:t>
            </a:r>
          </a:p>
          <a:p>
            <a:pPr>
              <a:defRPr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2293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1F1A7-8761-4F1C-B412-29F99831F30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229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229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7A606-BDDB-46E8-B9C3-7B58688AC76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_tradnl" altLang="es-ES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692696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Entidades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lvl="1"/>
            <a:r>
              <a:rPr lang="es-ES_tradnl" altLang="es-ES" sz="2300" dirty="0" smtClean="0"/>
              <a:t>Deben tener múltiples ocurrencias o instancias.</a:t>
            </a:r>
          </a:p>
          <a:p>
            <a:pPr lvl="1">
              <a:buFontTx/>
              <a:buNone/>
            </a:pPr>
            <a:r>
              <a:rPr lang="es-ES_tradnl" altLang="es-ES" sz="2300" dirty="0" smtClean="0"/>
              <a:t>	Ej: BD para un </a:t>
            </a:r>
            <a:r>
              <a:rPr lang="es-ES_tradnl" altLang="es-ES" sz="2300" b="1" dirty="0" smtClean="0"/>
              <a:t>UN</a:t>
            </a:r>
            <a:r>
              <a:rPr lang="es-ES_tradnl" altLang="es-ES" sz="2300" dirty="0" smtClean="0"/>
              <a:t> acuario </a:t>
            </a:r>
            <a:r>
              <a:rPr lang="es-ES_tradnl" altLang="es-ES" sz="2300" dirty="0" smtClean="0">
                <a:solidFill>
                  <a:schemeClr val="accent2"/>
                </a:solidFill>
              </a:rPr>
              <a:t>X</a:t>
            </a:r>
            <a:r>
              <a:rPr lang="es-ES_tradnl" altLang="es-ES" sz="2300" dirty="0" smtClean="0"/>
              <a:t>: </a:t>
            </a:r>
            <a:r>
              <a:rPr lang="es-ES_tradnl" altLang="es-ES" sz="2400" dirty="0" smtClean="0"/>
              <a:t>¿</a:t>
            </a:r>
            <a:r>
              <a:rPr lang="es-ES_tradnl" altLang="es-ES" sz="2300" dirty="0" smtClean="0"/>
              <a:t>Cuántos peces hay? </a:t>
            </a:r>
            <a:r>
              <a:rPr lang="es-ES_tradnl" altLang="es-ES" sz="2400" dirty="0" smtClean="0"/>
              <a:t>¿Cuántos acuarios </a:t>
            </a:r>
            <a:r>
              <a:rPr lang="es-ES_tradnl" altLang="es-ES" sz="2400" dirty="0" smtClean="0">
                <a:solidFill>
                  <a:schemeClr val="accent2"/>
                </a:solidFill>
              </a:rPr>
              <a:t>X</a:t>
            </a:r>
            <a:r>
              <a:rPr lang="es-ES_tradnl" altLang="es-ES" sz="2400" dirty="0" smtClean="0"/>
              <a:t> hay? </a:t>
            </a:r>
            <a:r>
              <a:rPr lang="es-ES_tradnl" altLang="es-ES" sz="2400" dirty="0" smtClean="0">
                <a:sym typeface="Wingdings" panose="05000000000000000000" pitchFamily="2" charset="2"/>
              </a:rPr>
              <a:t> </a:t>
            </a:r>
            <a:r>
              <a:rPr lang="es-ES_tradnl" altLang="es-ES" sz="2400" dirty="0" smtClean="0"/>
              <a:t>¿S</a:t>
            </a:r>
            <a:r>
              <a:rPr lang="es-ES_tradnl" altLang="es-ES" sz="2400" dirty="0" smtClean="0">
                <a:sym typeface="Wingdings" panose="05000000000000000000" pitchFamily="2" charset="2"/>
              </a:rPr>
              <a:t>edes (sucursales)?</a:t>
            </a:r>
            <a:endParaRPr lang="es-ES_tradnl" altLang="es-ES" sz="2400" dirty="0" smtClean="0"/>
          </a:p>
          <a:p>
            <a:pPr lvl="1" algn="just"/>
            <a:r>
              <a:rPr lang="es-ES_tradnl" altLang="es-ES" sz="2400" dirty="0" smtClean="0"/>
              <a:t>Entidades débiles: Aquellas que no pueden existir sin la existencia de otras entidades.  Ej: Los DETALLES de una FACTURA</a:t>
            </a:r>
          </a:p>
          <a:p>
            <a:pPr lvl="1"/>
            <a:r>
              <a:rPr lang="es-ES_tradnl" altLang="es-ES" sz="2400" dirty="0" smtClean="0"/>
              <a:t>Fuertes: Aquellas que tienen existencia propia. </a:t>
            </a:r>
          </a:p>
          <a:p>
            <a:pPr lvl="1">
              <a:buFontTx/>
              <a:buNone/>
            </a:pPr>
            <a:r>
              <a:rPr lang="es-ES_tradnl" altLang="es-ES" sz="2400" dirty="0" smtClean="0"/>
              <a:t>	Ej: La existencia de un ACTOR no depende de la existencia de un PREMIO</a:t>
            </a:r>
            <a:endParaRPr lang="es-ES_tradnl" altLang="es-ES" sz="2300" dirty="0" smtClean="0"/>
          </a:p>
        </p:txBody>
      </p:sp>
    </p:spTree>
    <p:extLst>
      <p:ext uri="{BB962C8B-B14F-4D97-AF65-F5344CB8AC3E}">
        <p14:creationId xmlns:p14="http://schemas.microsoft.com/office/powerpoint/2010/main" val="413306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2505A-31CE-4382-9624-FDF306DA2D0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331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331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88372-11D1-4F0C-A7B4-6BDC78E1A38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_tradnl" altLang="es-E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8600" y="708025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Entidades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1113" cy="4114800"/>
          </a:xfrm>
        </p:spPr>
        <p:txBody>
          <a:bodyPr/>
          <a:lstStyle/>
          <a:p>
            <a:pPr lvl="1">
              <a:defRPr/>
            </a:pPr>
            <a:r>
              <a:rPr lang="es-ES_tradnl" dirty="0" smtClean="0"/>
              <a:t>Se pueden identificar a partir de los requisitos así:</a:t>
            </a:r>
          </a:p>
          <a:p>
            <a:pPr lvl="2">
              <a:defRPr/>
            </a:pPr>
            <a:r>
              <a:rPr lang="es-ES_tradnl" dirty="0" smtClean="0"/>
              <a:t>A partir de los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sustantivos</a:t>
            </a:r>
            <a:r>
              <a:rPr lang="es-ES_tradnl" dirty="0" smtClean="0"/>
              <a:t> de la descripción</a:t>
            </a:r>
          </a:p>
          <a:p>
            <a:pPr lvl="2">
              <a:defRPr/>
            </a:pPr>
            <a:r>
              <a:rPr lang="es-ES_tradnl" dirty="0" smtClean="0"/>
              <a:t>Datos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relevantes</a:t>
            </a:r>
            <a:r>
              <a:rPr lang="es-ES_tradnl" dirty="0" smtClean="0"/>
              <a:t> de las posibles entidades candidatas</a:t>
            </a:r>
          </a:p>
          <a:p>
            <a:pPr lvl="2">
              <a:defRPr/>
            </a:pPr>
            <a:r>
              <a:rPr lang="es-ES_tradnl" dirty="0" smtClean="0"/>
              <a:t>¿Cada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instancia</a:t>
            </a:r>
            <a:r>
              <a:rPr lang="es-ES_tradnl" dirty="0" smtClean="0"/>
              <a:t> se puede identificar en </a:t>
            </a:r>
            <a:r>
              <a:rPr lang="es-ES_tradnl" b="1" dirty="0" smtClean="0"/>
              <a:t>forma única</a:t>
            </a:r>
            <a:r>
              <a:rPr lang="es-ES_tradnl" dirty="0" smtClean="0"/>
              <a:t>?</a:t>
            </a:r>
          </a:p>
          <a:p>
            <a:pPr lvl="2">
              <a:defRPr/>
            </a:pPr>
            <a:r>
              <a:rPr lang="es-ES_tradnl" dirty="0" smtClean="0"/>
              <a:t>Elaboración de una descripción de la entidad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4067175" y="37893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4572000" y="3789363"/>
            <a:ext cx="143986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400"/>
              <a:t>Atributos</a:t>
            </a:r>
            <a:endParaRPr lang="es-ES_tradnl" altLang="es-ES" sz="2400"/>
          </a:p>
        </p:txBody>
      </p:sp>
    </p:spTree>
    <p:extLst>
      <p:ext uri="{BB962C8B-B14F-4D97-AF65-F5344CB8AC3E}">
        <p14:creationId xmlns:p14="http://schemas.microsoft.com/office/powerpoint/2010/main" val="37243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2D6C8-0FC0-4F03-AB43-1BC36DCA8B2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433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434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54A0E-62B0-42CF-99C8-AC196FFD8D4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_tradnl" altLang="es-E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-990600" y="496052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Entidades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lvl="1" algn="just">
              <a:buFontTx/>
              <a:buNone/>
              <a:defRPr/>
            </a:pPr>
            <a:r>
              <a:rPr lang="es-ES_tradnl" sz="2400" dirty="0" smtClean="0"/>
              <a:t>Ejemplos de entidades usuales</a:t>
            </a:r>
            <a:r>
              <a:rPr lang="es-ES_tradnl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Personas</a:t>
            </a:r>
            <a:r>
              <a:rPr lang="es-ES_tradnl" sz="2400" dirty="0" smtClean="0"/>
              <a:t>: Alumno, Pasajero, Profesor, Cliente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Instituciones</a:t>
            </a:r>
            <a:r>
              <a:rPr lang="es-ES_tradnl" sz="2400" dirty="0" smtClean="0"/>
              <a:t>: Banco, Empresa, Universidad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Unidades</a:t>
            </a:r>
            <a:r>
              <a:rPr lang="es-ES_tradnl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organizacionales</a:t>
            </a:r>
            <a:r>
              <a:rPr lang="es-ES_tradnl" sz="2400" dirty="0" smtClean="0"/>
              <a:t>: Departamento, Sucursal, Planta, Línea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Clasificaciones</a:t>
            </a:r>
            <a:r>
              <a:rPr lang="es-ES_tradnl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agrupaciones</a:t>
            </a:r>
            <a:r>
              <a:rPr lang="es-ES_tradnl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jerarquías</a:t>
            </a:r>
            <a:r>
              <a:rPr lang="es-ES_tradnl" sz="2400" dirty="0" smtClean="0"/>
              <a:t>: Tipo, Clase, Marca, Grupo, Género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Documentos</a:t>
            </a:r>
            <a:r>
              <a:rPr lang="es-ES_tradnl" sz="2400" dirty="0" smtClean="0"/>
              <a:t>: Factura, Pedido, </a:t>
            </a:r>
            <a:r>
              <a:rPr lang="es-ES_tradnl" sz="2400" dirty="0"/>
              <a:t>O</a:t>
            </a:r>
            <a:r>
              <a:rPr lang="es-ES_tradnl" sz="2400" dirty="0" smtClean="0"/>
              <a:t>rden, Cheque</a:t>
            </a:r>
          </a:p>
          <a:p>
            <a:pPr lvl="1" algn="just">
              <a:defRPr/>
            </a:pPr>
            <a:r>
              <a:rPr lang="es-ES_tradnl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Objetos (físicos o abstractos)</a:t>
            </a:r>
            <a:r>
              <a:rPr lang="es-ES_tradnl" sz="2400" dirty="0" smtClean="0"/>
              <a:t>: Material, Producto, Asignatura, Habilidad				</a:t>
            </a:r>
          </a:p>
        </p:txBody>
      </p:sp>
    </p:spTree>
    <p:extLst>
      <p:ext uri="{BB962C8B-B14F-4D97-AF65-F5344CB8AC3E}">
        <p14:creationId xmlns:p14="http://schemas.microsoft.com/office/powerpoint/2010/main" val="126757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536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DA55E-CA27-489A-B5FB-1BC40E3F1B5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_tradnl" altLang="es-ES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2696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97888" cy="4679950"/>
          </a:xfrm>
        </p:spPr>
        <p:txBody>
          <a:bodyPr/>
          <a:lstStyle/>
          <a:p>
            <a:pPr lvl="1" algn="just">
              <a:defRPr/>
            </a:pPr>
            <a:r>
              <a:rPr lang="es-ES_tradnl" dirty="0" smtClean="0"/>
              <a:t>Asociación binaria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bidireccional</a:t>
            </a:r>
            <a:r>
              <a:rPr lang="es-ES_tradnl" dirty="0" smtClean="0"/>
              <a:t>, significativa y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nombrable</a:t>
            </a:r>
            <a:r>
              <a:rPr lang="es-ES_tradnl" dirty="0" smtClean="0"/>
              <a:t> entre dos entidades </a:t>
            </a:r>
            <a:r>
              <a:rPr lang="es-ES_tradnl" b="1" dirty="0" smtClean="0"/>
              <a:t>no necesariamente distintas (</a:t>
            </a:r>
            <a:r>
              <a:rPr lang="es-ES_tradnl" dirty="0" smtClean="0">
                <a:sym typeface="Wingdings" pitchFamily="2" charset="2"/>
              </a:rPr>
              <a:t>relación recursiva</a:t>
            </a:r>
            <a:r>
              <a:rPr lang="es-ES_tradnl" dirty="0" smtClean="0"/>
              <a:t>)</a:t>
            </a:r>
          </a:p>
          <a:p>
            <a:pPr lvl="1" algn="just">
              <a:defRPr/>
            </a:pPr>
            <a:r>
              <a:rPr lang="es-ES_tradnl" dirty="0" smtClean="0"/>
              <a:t>Establecen una acción, hecho o relación entre las entidades</a:t>
            </a:r>
          </a:p>
          <a:p>
            <a:pPr lvl="1" algn="just">
              <a:defRPr/>
            </a:pPr>
            <a:r>
              <a:rPr lang="es-ES_tradnl" dirty="0" smtClean="0"/>
              <a:t>Cada dirección de una relación posee:</a:t>
            </a:r>
          </a:p>
          <a:p>
            <a:pPr lvl="2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Nombre</a:t>
            </a:r>
            <a:r>
              <a:rPr lang="es-ES_tradnl" dirty="0" smtClean="0"/>
              <a:t> (leyenda)</a:t>
            </a:r>
          </a:p>
          <a:p>
            <a:pPr lvl="2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Opcionalidad</a:t>
            </a:r>
            <a:r>
              <a:rPr lang="es-ES_tradnl" dirty="0" smtClean="0"/>
              <a:t>: línea punteada (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puede</a:t>
            </a:r>
            <a:r>
              <a:rPr lang="es-ES_tradnl" dirty="0" smtClean="0"/>
              <a:t>) o continua (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debe</a:t>
            </a:r>
            <a:r>
              <a:rPr lang="es-ES_tradnl" dirty="0" smtClean="0"/>
              <a:t>)</a:t>
            </a:r>
          </a:p>
          <a:p>
            <a:pPr lvl="2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Grado o cardinalidad</a:t>
            </a:r>
            <a:r>
              <a:rPr lang="es-ES_tradnl" dirty="0" smtClean="0"/>
              <a:t>: un punto (</a:t>
            </a:r>
            <a:r>
              <a:rPr lang="es-ES_tradnl" sz="2800" b="1" dirty="0" smtClean="0"/>
              <a:t>.</a:t>
            </a:r>
            <a:r>
              <a:rPr lang="es-ES_tradnl" dirty="0" smtClean="0"/>
              <a:t>), que significa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uno</a:t>
            </a:r>
            <a:r>
              <a:rPr lang="es-ES_tradnl" dirty="0" smtClean="0"/>
              <a:t> o el símbolo </a:t>
            </a:r>
            <a:r>
              <a:rPr lang="es-ES_tradnl" dirty="0" smtClean="0">
                <a:sym typeface="Wingdings" pitchFamily="2" charset="2"/>
              </a:rPr>
              <a:t>(      ) que significa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muchos</a:t>
            </a:r>
            <a:r>
              <a:rPr lang="es-ES_tradnl" dirty="0" smtClean="0">
                <a:sym typeface="Wingdings" pitchFamily="2" charset="2"/>
              </a:rPr>
              <a:t>.</a:t>
            </a:r>
            <a:endParaRPr lang="es-ES_tradnl" dirty="0" smtClean="0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2752725" y="5822950"/>
            <a:ext cx="288925" cy="287338"/>
            <a:chOff x="4785" y="3339"/>
            <a:chExt cx="182" cy="181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V="1">
              <a:off x="4785" y="343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4830" y="3339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 flipH="1">
              <a:off x="4830" y="3430"/>
              <a:ext cx="137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066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9DA13-B392-46A3-A84C-DE6E310297E1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511AFE-74F4-4255-862D-E395B7918D1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_tradnl" altLang="es-ES" sz="1400" smtClean="0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848350" y="2565400"/>
            <a:ext cx="1957388" cy="914400"/>
            <a:chOff x="3696" y="2256"/>
            <a:chExt cx="1233" cy="576"/>
          </a:xfrm>
        </p:grpSpPr>
        <p:sp>
          <p:nvSpPr>
            <p:cNvPr id="16406" name="AutoShape 5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6407" name="Text Box 6"/>
            <p:cNvSpPr txBox="1">
              <a:spLocks noChangeArrowheads="1"/>
            </p:cNvSpPr>
            <p:nvPr/>
          </p:nvSpPr>
          <p:spPr bwMode="auto">
            <a:xfrm>
              <a:off x="3782" y="2426"/>
              <a:ext cx="11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 b="1"/>
                <a:t>ENTIDAD 2</a:t>
              </a:r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1009650" y="2565400"/>
            <a:ext cx="1957388" cy="914400"/>
            <a:chOff x="3696" y="2256"/>
            <a:chExt cx="1233" cy="576"/>
          </a:xfrm>
        </p:grpSpPr>
        <p:sp>
          <p:nvSpPr>
            <p:cNvPr id="16404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6405" name="Text Box 9"/>
            <p:cNvSpPr txBox="1">
              <a:spLocks noChangeArrowheads="1"/>
            </p:cNvSpPr>
            <p:nvPr/>
          </p:nvSpPr>
          <p:spPr bwMode="auto">
            <a:xfrm>
              <a:off x="3782" y="2426"/>
              <a:ext cx="11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 b="1"/>
                <a:t>ENTIDAD 1</a:t>
              </a:r>
            </a:p>
          </p:txBody>
        </p:sp>
      </p:grpSp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2916238" y="2997200"/>
            <a:ext cx="14398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>
            <a:off x="4427538" y="2997200"/>
            <a:ext cx="143986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2916238" y="2781300"/>
            <a:ext cx="288925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 flipH="1">
            <a:off x="2916238" y="2997200"/>
            <a:ext cx="287337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395" name="AutoShape 14"/>
          <p:cNvSpPr>
            <a:spLocks/>
          </p:cNvSpPr>
          <p:nvPr/>
        </p:nvSpPr>
        <p:spPr bwMode="auto">
          <a:xfrm rot="5400000">
            <a:off x="3348038" y="2997200"/>
            <a:ext cx="576262" cy="1296988"/>
          </a:xfrm>
          <a:prstGeom prst="rightBrace">
            <a:avLst>
              <a:gd name="adj1" fmla="val 1875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>
              <a:solidFill>
                <a:schemeClr val="accent2"/>
              </a:solidFill>
            </a:endParaRPr>
          </a:p>
        </p:txBody>
      </p:sp>
      <p:sp>
        <p:nvSpPr>
          <p:cNvPr id="16396" name="AutoShape 17"/>
          <p:cNvSpPr>
            <a:spLocks/>
          </p:cNvSpPr>
          <p:nvPr/>
        </p:nvSpPr>
        <p:spPr bwMode="auto">
          <a:xfrm rot="-5400000">
            <a:off x="4778375" y="1844675"/>
            <a:ext cx="576263" cy="1439863"/>
          </a:xfrm>
          <a:prstGeom prst="rightBrace">
            <a:avLst>
              <a:gd name="adj1" fmla="val 20822"/>
              <a:gd name="adj2" fmla="val 50000"/>
            </a:avLst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>
              <a:solidFill>
                <a:srgbClr val="CC3300"/>
              </a:solidFill>
            </a:endParaRPr>
          </a:p>
        </p:txBody>
      </p:sp>
      <p:sp>
        <p:nvSpPr>
          <p:cNvPr id="16397" name="Text Box 18"/>
          <p:cNvSpPr txBox="1">
            <a:spLocks noChangeArrowheads="1"/>
          </p:cNvSpPr>
          <p:nvPr/>
        </p:nvSpPr>
        <p:spPr bwMode="auto">
          <a:xfrm>
            <a:off x="2339975" y="3933825"/>
            <a:ext cx="352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Una dirección de la relación: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Opcionalidad: obligatoria (debe)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Grado: muchos</a:t>
            </a:r>
          </a:p>
        </p:txBody>
      </p:sp>
      <p:sp>
        <p:nvSpPr>
          <p:cNvPr id="16398" name="Text Box 20"/>
          <p:cNvSpPr txBox="1">
            <a:spLocks noChangeArrowheads="1"/>
          </p:cNvSpPr>
          <p:nvPr/>
        </p:nvSpPr>
        <p:spPr bwMode="auto">
          <a:xfrm>
            <a:off x="2843213" y="2276475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leyenda 1</a:t>
            </a:r>
          </a:p>
        </p:txBody>
      </p:sp>
      <p:sp>
        <p:nvSpPr>
          <p:cNvPr id="16399" name="Text Box 24"/>
          <p:cNvSpPr txBox="1">
            <a:spLocks noChangeArrowheads="1"/>
          </p:cNvSpPr>
          <p:nvPr/>
        </p:nvSpPr>
        <p:spPr bwMode="auto">
          <a:xfrm>
            <a:off x="4643438" y="3141663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rgbClr val="CC3300"/>
                </a:solidFill>
              </a:rPr>
              <a:t>leyenda 2</a:t>
            </a:r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4211638" y="981075"/>
            <a:ext cx="3600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rgbClr val="CC3300"/>
                </a:solidFill>
              </a:rPr>
              <a:t>La otra dirección de la relación: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rgbClr val="CC3300"/>
                </a:solidFill>
              </a:rPr>
              <a:t>Opcionalidad: opcional (puede)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000">
                <a:solidFill>
                  <a:srgbClr val="CC3300"/>
                </a:solidFill>
              </a:rPr>
              <a:t>Grado: uno</a:t>
            </a:r>
          </a:p>
        </p:txBody>
      </p:sp>
      <p:sp>
        <p:nvSpPr>
          <p:cNvPr id="16401" name="Line 26"/>
          <p:cNvSpPr>
            <a:spLocks noChangeShapeType="1"/>
          </p:cNvSpPr>
          <p:nvPr/>
        </p:nvSpPr>
        <p:spPr bwMode="auto">
          <a:xfrm flipH="1">
            <a:off x="5651500" y="2276475"/>
            <a:ext cx="136842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402" name="Line 27"/>
          <p:cNvSpPr>
            <a:spLocks noChangeShapeType="1"/>
          </p:cNvSpPr>
          <p:nvPr/>
        </p:nvSpPr>
        <p:spPr bwMode="auto">
          <a:xfrm rot="10800000" flipH="1">
            <a:off x="1331913" y="3789363"/>
            <a:ext cx="136842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403" name="Rectangle 28"/>
          <p:cNvSpPr>
            <a:spLocks noGrp="1" noChangeArrowheads="1"/>
          </p:cNvSpPr>
          <p:nvPr>
            <p:ph type="title"/>
          </p:nvPr>
        </p:nvSpPr>
        <p:spPr>
          <a:xfrm>
            <a:off x="-1951980" y="708025"/>
            <a:ext cx="7704138" cy="620713"/>
          </a:xfrm>
          <a:noFill/>
        </p:spPr>
        <p:txBody>
          <a:bodyPr>
            <a:normAutofit fontScale="90000"/>
          </a:bodyPr>
          <a:lstStyle/>
          <a:p>
            <a:r>
              <a:rPr lang="es-ES_tradnl" altLang="es-ES" dirty="0" smtClean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363207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6BFF1-27F6-4222-8631-936286CFAD49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dirty="0" smtClean="0"/>
          </a:p>
        </p:txBody>
      </p:sp>
      <p:sp>
        <p:nvSpPr>
          <p:cNvPr id="1741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741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F030-9DD4-4D97-B48F-EC7AA8F8BA2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_tradnl" altLang="es-E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741328"/>
            <a:ext cx="77724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55638"/>
          </a:xfrm>
        </p:spPr>
        <p:txBody>
          <a:bodyPr/>
          <a:lstStyle/>
          <a:p>
            <a:pPr lvl="1">
              <a:buFontTx/>
              <a:buNone/>
            </a:pPr>
            <a:r>
              <a:rPr lang="es-ES_tradnl" altLang="es-ES" smtClean="0"/>
              <a:t>Lectura desde la ENTIDAD1 a la ENTIDAD2: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344488" y="3689350"/>
            <a:ext cx="1339850" cy="400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ENTIDAD 1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1917700" y="3384550"/>
            <a:ext cx="9001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debe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puede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3240088" y="3357563"/>
            <a:ext cx="7588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ser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estar</a:t>
            </a: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4427538" y="3357563"/>
            <a:ext cx="12747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solidFill>
                  <a:schemeClr val="accent2"/>
                </a:solidFill>
                <a:latin typeface="SimSun" panose="02010600030101010101" pitchFamily="2" charset="-122"/>
              </a:rPr>
              <a:t>leyenda 1</a:t>
            </a:r>
          </a:p>
        </p:txBody>
      </p:sp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5913438" y="3357563"/>
            <a:ext cx="139223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un(a)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mucho(a)s</a:t>
            </a: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7532688" y="3748088"/>
            <a:ext cx="1338262" cy="400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ENTIDAD 2</a:t>
            </a:r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684213" y="5013325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es-ES_tradnl" altLang="es-ES" sz="2400" b="1"/>
              <a:t>Nota:</a:t>
            </a:r>
            <a:r>
              <a:rPr lang="es-ES_tradnl" altLang="es-ES" sz="2400"/>
              <a:t> Si la ENTIDAD2 es precedida por muchos, su nombre  se pluraliza en la lectura</a:t>
            </a:r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582613" y="2884488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 b="1">
                <a:latin typeface="SimSun" panose="02010600030101010101" pitchFamily="2" charset="-122"/>
              </a:rPr>
              <a:t>Un(a)</a:t>
            </a:r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976313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1692275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2914650" y="3933825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>
            <a:off x="4140200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574198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7308850" y="3933825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72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967B1-B2B2-4E83-9EC3-FCF40F3067BF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843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843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82CD-2B71-4577-850F-2FECBB3C7F2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_tradnl" altLang="es-ES" sz="1400" smtClean="0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-609600" y="740569"/>
            <a:ext cx="8229600" cy="1143000"/>
          </a:xfrm>
          <a:noFill/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55638"/>
          </a:xfrm>
          <a:noFill/>
        </p:spPr>
        <p:txBody>
          <a:bodyPr/>
          <a:lstStyle/>
          <a:p>
            <a:pPr lvl="1">
              <a:buFontTx/>
              <a:buNone/>
            </a:pPr>
            <a:r>
              <a:rPr lang="es-ES_tradnl" altLang="es-ES" smtClean="0"/>
              <a:t>Lectura desde la ENTIDAD 2 a la ENTIDAD 1: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01600" y="3689350"/>
            <a:ext cx="1525588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ENTIDAD 2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917700" y="3384550"/>
            <a:ext cx="9001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debe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puede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240088" y="3357563"/>
            <a:ext cx="7588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ser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estar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446588" y="3357563"/>
            <a:ext cx="12747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solidFill>
                  <a:schemeClr val="accent2"/>
                </a:solidFill>
                <a:latin typeface="SimSun" panose="02010600030101010101" pitchFamily="2" charset="-122"/>
              </a:rPr>
              <a:t>leyenda 2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5948363" y="3389313"/>
            <a:ext cx="139223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un(a)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" sz="2000">
              <a:latin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mucho(a)s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567613" y="3748088"/>
            <a:ext cx="1525587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>
                <a:latin typeface="SimSun" panose="02010600030101010101" pitchFamily="2" charset="-122"/>
              </a:rPr>
              <a:t>ENTIDAD 1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611188" y="4941888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es-ES_tradnl" altLang="es-ES" sz="2400" b="1"/>
              <a:t>Nota:</a:t>
            </a:r>
            <a:r>
              <a:rPr lang="es-ES_tradnl" altLang="es-ES" sz="2400"/>
              <a:t> Si la ENTIDAD1 es precedida por muchos, su nombre  se pluraliza en la lectura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433388" y="2884488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000" b="1">
                <a:latin typeface="SimSun" panose="02010600030101010101" pitchFamily="2" charset="-122"/>
              </a:rPr>
              <a:t>Un(a)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827088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1692275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2914650" y="3933825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4140200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795963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V="1">
            <a:off x="7308850" y="3933825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57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17F7A-A8E2-42FE-9555-AF71C40F7C0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946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B69FB-420D-4E8E-9AE0-2F59985F517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_tradnl" altLang="es-ES" sz="1400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094413" y="2781300"/>
            <a:ext cx="1979612" cy="914400"/>
            <a:chOff x="3696" y="2256"/>
            <a:chExt cx="1247" cy="576"/>
          </a:xfrm>
        </p:grpSpPr>
        <p:sp>
          <p:nvSpPr>
            <p:cNvPr id="19474" name="AutoShape 5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9475" name="Text Box 6"/>
            <p:cNvSpPr txBox="1">
              <a:spLocks noChangeArrowheads="1"/>
            </p:cNvSpPr>
            <p:nvPr/>
          </p:nvSpPr>
          <p:spPr bwMode="auto">
            <a:xfrm>
              <a:off x="3782" y="2426"/>
              <a:ext cx="1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 b="1"/>
                <a:t>PROFESOR</a:t>
              </a:r>
            </a:p>
          </p:txBody>
        </p:sp>
      </p:grp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1227138" y="2781300"/>
            <a:ext cx="1905000" cy="914400"/>
            <a:chOff x="3696" y="2256"/>
            <a:chExt cx="1200" cy="576"/>
          </a:xfrm>
        </p:grpSpPr>
        <p:sp>
          <p:nvSpPr>
            <p:cNvPr id="19472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9473" name="Text Box 9"/>
            <p:cNvSpPr txBox="1">
              <a:spLocks noChangeArrowheads="1"/>
            </p:cNvSpPr>
            <p:nvPr/>
          </p:nvSpPr>
          <p:spPr bwMode="auto">
            <a:xfrm>
              <a:off x="3782" y="2426"/>
              <a:ext cx="7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 b="1"/>
                <a:t>CURSO</a:t>
              </a:r>
            </a:p>
          </p:txBody>
        </p:sp>
      </p:grp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3132138" y="32131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>
            <a:off x="4643438" y="32131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3132138" y="2997200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 flipH="1">
            <a:off x="3132138" y="32131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3132138" y="2492375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dictado por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762500" y="3284538"/>
            <a:ext cx="144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encargado de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55650" y="4076700"/>
            <a:ext cx="78740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/>
              <a:t>                                    Lecturas:</a:t>
            </a:r>
            <a:r>
              <a:rPr lang="es-ES" dirty="0"/>
              <a:t> </a:t>
            </a:r>
          </a:p>
          <a:p>
            <a:pPr>
              <a:defRPr/>
            </a:pPr>
            <a:r>
              <a:rPr lang="es-ES" dirty="0"/>
              <a:t>De CURSO a PROFESOR:</a:t>
            </a:r>
          </a:p>
          <a:p>
            <a:pPr>
              <a:defRPr/>
            </a:pPr>
            <a:r>
              <a:rPr lang="es-ES" dirty="0"/>
              <a:t>- </a:t>
            </a: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</a:t>
            </a:r>
            <a:r>
              <a:rPr lang="es-ES" dirty="0"/>
              <a:t> CURSO debe ser dictado por un PROFESOR</a:t>
            </a:r>
          </a:p>
          <a:p>
            <a:pPr>
              <a:defRPr/>
            </a:pPr>
            <a:r>
              <a:rPr lang="es-ES" dirty="0"/>
              <a:t>De PROFESOR a CURSO:</a:t>
            </a:r>
          </a:p>
          <a:p>
            <a:pPr>
              <a:defRPr/>
            </a:pPr>
            <a:r>
              <a:rPr lang="es-ES" dirty="0"/>
              <a:t>- </a:t>
            </a: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</a:t>
            </a:r>
            <a:r>
              <a:rPr lang="es-ES" dirty="0"/>
              <a:t> PROFESOR puede estar encargado de muchos CURSOS</a:t>
            </a:r>
          </a:p>
        </p:txBody>
      </p:sp>
      <p:sp>
        <p:nvSpPr>
          <p:cNvPr id="1947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1625" y="665162"/>
            <a:ext cx="7772400" cy="1143000"/>
          </a:xfrm>
          <a:noFill/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287337" y="1488281"/>
            <a:ext cx="856932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MX" b="1" dirty="0"/>
              <a:t>Nota: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Una lectura de relación </a:t>
            </a:r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SIEMPRE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 singular</a:t>
            </a:r>
            <a:r>
              <a:rPr lang="es-MX" dirty="0">
                <a:solidFill>
                  <a:srgbClr val="FF0000"/>
                </a:solidFill>
              </a:rPr>
              <a:t> (</a:t>
            </a:r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Un(a)</a:t>
            </a:r>
            <a:r>
              <a:rPr lang="es-MX" dirty="0">
                <a:solidFill>
                  <a:srgbClr val="FF0000"/>
                </a:solidFill>
              </a:rPr>
              <a:t>), </a:t>
            </a:r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JAMÁS </a:t>
            </a:r>
            <a:r>
              <a:rPr lang="es-MX" dirty="0">
                <a:solidFill>
                  <a:srgbClr val="FF0000"/>
                </a:solidFill>
              </a:rPr>
              <a:t>con la palabra mucho(a)s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9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A2E26-0040-4FB2-AE6C-59E4620A7920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048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49D56-47EF-49C0-8786-C10B5AD94A1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_tradnl" altLang="es-E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643123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72400" cy="4114800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es-ES_tradnl" altLang="es-ES" dirty="0" smtClean="0"/>
              <a:t>Convenciones para la representación:</a:t>
            </a:r>
          </a:p>
          <a:p>
            <a:pPr lvl="2" algn="just"/>
            <a:r>
              <a:rPr lang="es-ES_tradnl" altLang="es-ES" dirty="0" smtClean="0"/>
              <a:t>Una línea que une las dos entidades relacionadas</a:t>
            </a:r>
          </a:p>
          <a:p>
            <a:pPr lvl="2" algn="just"/>
            <a:r>
              <a:rPr lang="es-ES_tradnl" altLang="es-ES" dirty="0" smtClean="0"/>
              <a:t>Los nombres de las relaciones en el extremo de cada entidad y </a:t>
            </a:r>
            <a:r>
              <a:rPr lang="es-ES_tradnl" altLang="es-ES" dirty="0" smtClean="0">
                <a:solidFill>
                  <a:schemeClr val="accent2"/>
                </a:solidFill>
              </a:rPr>
              <a:t>en minúscula</a:t>
            </a:r>
          </a:p>
          <a:p>
            <a:pPr lvl="2" algn="just"/>
            <a:r>
              <a:rPr lang="es-ES_tradnl" altLang="es-ES" dirty="0" smtClean="0"/>
              <a:t>Opcionalidad:</a:t>
            </a:r>
          </a:p>
          <a:p>
            <a:pPr lvl="3" algn="just"/>
            <a:r>
              <a:rPr lang="es-ES_tradnl" altLang="es-ES" dirty="0" smtClean="0"/>
              <a:t>Obligatoria: Línea continua</a:t>
            </a:r>
          </a:p>
          <a:p>
            <a:pPr lvl="3" algn="just"/>
            <a:r>
              <a:rPr lang="es-ES_tradnl" altLang="es-ES" dirty="0" smtClean="0"/>
              <a:t>Opcional: Línea discontinua </a:t>
            </a:r>
          </a:p>
          <a:p>
            <a:pPr lvl="2" algn="just"/>
            <a:r>
              <a:rPr lang="es-ES_tradnl" altLang="es-ES" dirty="0" smtClean="0"/>
              <a:t>Cardinalidad o grado</a:t>
            </a:r>
          </a:p>
          <a:p>
            <a:pPr lvl="3" algn="just"/>
            <a:r>
              <a:rPr lang="es-ES_tradnl" altLang="es-ES" dirty="0" smtClean="0"/>
              <a:t>“Pata de gallina” (</a:t>
            </a:r>
            <a:r>
              <a:rPr lang="es-ES_tradnl" altLang="es-ES" i="1" dirty="0" smtClean="0"/>
              <a:t>Crow’s foot</a:t>
            </a:r>
            <a:r>
              <a:rPr lang="es-ES_tradnl" altLang="es-ES" i="1" dirty="0" smtClean="0">
                <a:solidFill>
                  <a:srgbClr val="CC3300"/>
                </a:solidFill>
              </a:rPr>
              <a:t>*</a:t>
            </a:r>
            <a:r>
              <a:rPr lang="es-ES_tradnl" altLang="es-ES" dirty="0" smtClean="0"/>
              <a:t>): Muchos</a:t>
            </a:r>
          </a:p>
          <a:p>
            <a:pPr lvl="3" algn="just"/>
            <a:r>
              <a:rPr lang="es-ES_tradnl" altLang="es-ES" dirty="0" smtClean="0"/>
              <a:t>Punto (fin de la línea continua o discontinua): Uno</a:t>
            </a:r>
          </a:p>
          <a:p>
            <a:pPr lvl="2" algn="just"/>
            <a:endParaRPr lang="es-ES_tradnl" altLang="es-ES" dirty="0" smtClean="0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747712" y="56721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>
                <a:solidFill>
                  <a:srgbClr val="CC3300"/>
                </a:solidFill>
              </a:rPr>
              <a:t>*</a:t>
            </a:r>
            <a:r>
              <a:rPr lang="es-CO" altLang="es-ES" sz="2000" dirty="0"/>
              <a:t> Literalmente es “pata de cuervo” en inglés</a:t>
            </a: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5163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72616" y="692696"/>
            <a:ext cx="8229600" cy="1143000"/>
          </a:xfrm>
        </p:spPr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4525963"/>
          </a:xfrm>
        </p:spPr>
        <p:txBody>
          <a:bodyPr/>
          <a:lstStyle/>
          <a:p>
            <a:r>
              <a:rPr lang="es-PE" dirty="0" smtClean="0"/>
              <a:t>Conocer los conceptos y notación del modelo.</a:t>
            </a:r>
          </a:p>
          <a:p>
            <a:r>
              <a:rPr lang="es-PE" dirty="0" smtClean="0"/>
              <a:t>Concepto de datos entidad-relación</a:t>
            </a:r>
          </a:p>
          <a:p>
            <a:r>
              <a:rPr lang="es-PE" dirty="0" smtClean="0"/>
              <a:t>Comprender los significados del concepto de entidad, relación y atributo.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51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BDAFE-746F-47D2-BF91-583B2C5EA87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150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150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D2C37-75D5-470D-B184-5FE452B2C08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_tradnl" altLang="es-ES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6302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5363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_tradnl" altLang="es-ES" dirty="0" smtClean="0"/>
              <a:t>Consideran las reglas de la organización.</a:t>
            </a:r>
          </a:p>
          <a:p>
            <a:pPr algn="just">
              <a:lnSpc>
                <a:spcPct val="90000"/>
              </a:lnSpc>
            </a:pPr>
            <a:r>
              <a:rPr lang="es-ES_tradnl" altLang="es-ES" dirty="0" smtClean="0"/>
              <a:t>Evitar leyendas como “</a:t>
            </a:r>
            <a:r>
              <a:rPr lang="es-ES_tradnl" altLang="es-ES" b="1" dirty="0" smtClean="0"/>
              <a:t>relacionado con</a:t>
            </a:r>
            <a:r>
              <a:rPr lang="es-ES_tradnl" altLang="es-ES" dirty="0" smtClean="0"/>
              <a:t>” o “</a:t>
            </a:r>
            <a:r>
              <a:rPr lang="es-ES_tradnl" altLang="es-ES" b="1" dirty="0" smtClean="0"/>
              <a:t>asociado con</a:t>
            </a:r>
            <a:r>
              <a:rPr lang="es-ES_tradnl" altLang="es-ES" dirty="0" smtClean="0"/>
              <a:t>” </a:t>
            </a:r>
            <a:r>
              <a:rPr lang="es-ES_tradnl" altLang="es-ES" dirty="0" smtClean="0">
                <a:sym typeface="Wingdings" panose="05000000000000000000" pitchFamily="2" charset="2"/>
              </a:rPr>
              <a:t> No aportan información sobre la relación</a:t>
            </a:r>
            <a:endParaRPr lang="es-ES_tradnl" altLang="es-ES" dirty="0" smtClean="0"/>
          </a:p>
          <a:p>
            <a:pPr algn="just">
              <a:lnSpc>
                <a:spcPct val="90000"/>
              </a:lnSpc>
            </a:pPr>
            <a:r>
              <a:rPr lang="es-ES_tradnl" altLang="es-ES" dirty="0" smtClean="0">
                <a:solidFill>
                  <a:srgbClr val="FF0000"/>
                </a:solidFill>
              </a:rPr>
              <a:t>No colocar leyendas con verbos en infinitivo (“tener”, “estar”, “poseer”, etc.) </a:t>
            </a:r>
            <a:r>
              <a:rPr lang="es-ES_tradnl" altLang="es-E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dirty="0" smtClean="0">
                <a:solidFill>
                  <a:srgbClr val="FF0000"/>
                </a:solidFill>
              </a:rPr>
              <a:t> La lectura de acuerdo con la notación presentada quedaría mal</a:t>
            </a:r>
            <a:r>
              <a:rPr lang="es-ES_tradnl" altLang="es-ES" dirty="0" smtClean="0"/>
              <a:t>…(</a:t>
            </a:r>
            <a:r>
              <a:rPr lang="es-ES_tradnl" altLang="es-ES" dirty="0" smtClean="0">
                <a:solidFill>
                  <a:srgbClr val="00B0F0"/>
                </a:solidFill>
              </a:rPr>
              <a:t>Aunque este tipo de leyendas podría ser correcta en otras notaciones</a:t>
            </a:r>
            <a:r>
              <a:rPr lang="es-ES_tradnl" altLang="es-E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2358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C0863-507A-43DE-8326-52CBDFAC77C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253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253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2DC0B6-37DE-4F12-BD47-CBFEB9995D2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_tradnl" altLang="es-E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0208" y="557213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s-CO" smtClean="0"/>
              <a:t>Un ejemplo con leyendas </a:t>
            </a:r>
            <a:r>
              <a:rPr lang="es-CO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erróneas</a:t>
            </a:r>
            <a:r>
              <a:rPr lang="es-CO" smtClean="0"/>
              <a:t> en esta notación:</a:t>
            </a:r>
            <a:endParaRPr lang="es-ES_tradnl" smtClean="0"/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1128713" y="3160713"/>
            <a:ext cx="1830387" cy="914400"/>
            <a:chOff x="575" y="2255"/>
            <a:chExt cx="1153" cy="576"/>
          </a:xfrm>
        </p:grpSpPr>
        <p:sp>
          <p:nvSpPr>
            <p:cNvPr id="22549" name="AutoShape 5"/>
            <p:cNvSpPr>
              <a:spLocks noChangeArrowheads="1"/>
            </p:cNvSpPr>
            <p:nvPr/>
          </p:nvSpPr>
          <p:spPr bwMode="auto">
            <a:xfrm>
              <a:off x="575" y="2255"/>
              <a:ext cx="1153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50" name="Text Box 6"/>
            <p:cNvSpPr txBox="1">
              <a:spLocks noChangeArrowheads="1"/>
            </p:cNvSpPr>
            <p:nvPr/>
          </p:nvSpPr>
          <p:spPr bwMode="auto">
            <a:xfrm>
              <a:off x="710" y="2426"/>
              <a:ext cx="9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O" altLang="es-ES" sz="2400"/>
                <a:t>DETALLE</a:t>
              </a:r>
              <a:endParaRPr lang="es-ES_tradnl" altLang="es-ES" sz="2400"/>
            </a:p>
          </p:txBody>
        </p:sp>
      </p:grpSp>
      <p:grpSp>
        <p:nvGrpSpPr>
          <p:cNvPr id="22536" name="Group 7"/>
          <p:cNvGrpSpPr>
            <a:grpSpLocks/>
          </p:cNvGrpSpPr>
          <p:nvPr/>
        </p:nvGrpSpPr>
        <p:grpSpPr bwMode="auto">
          <a:xfrm>
            <a:off x="6083300" y="3162300"/>
            <a:ext cx="1905000" cy="914400"/>
            <a:chOff x="3696" y="2256"/>
            <a:chExt cx="1200" cy="576"/>
          </a:xfrm>
        </p:grpSpPr>
        <p:sp>
          <p:nvSpPr>
            <p:cNvPr id="22547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8" name="Text Box 9"/>
            <p:cNvSpPr txBox="1">
              <a:spLocks noChangeArrowheads="1"/>
            </p:cNvSpPr>
            <p:nvPr/>
          </p:nvSpPr>
          <p:spPr bwMode="auto">
            <a:xfrm>
              <a:off x="3782" y="2426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FACTURA</a:t>
              </a:r>
            </a:p>
          </p:txBody>
        </p:sp>
      </p:grp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2959100" y="36195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2959100" y="36195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2987675" y="299720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 i="1">
                <a:solidFill>
                  <a:srgbClr val="FF0000"/>
                </a:solidFill>
              </a:rPr>
              <a:t>ser de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364163" y="3657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ES" sz="1800" i="1">
                <a:solidFill>
                  <a:srgbClr val="FF0000"/>
                </a:solidFill>
              </a:rPr>
              <a:t>tener</a:t>
            </a:r>
            <a:endParaRPr lang="es-ES_tradnl" altLang="es-ES" sz="1800" i="1">
              <a:solidFill>
                <a:srgbClr val="FF0000"/>
              </a:solidFill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957513" y="33909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508625" y="3933825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 b="1">
                <a:solidFill>
                  <a:srgbClr val="CC3300"/>
                </a:solidFill>
                <a:latin typeface="SimSun" panose="02010600030101010101" pitchFamily="2" charset="-122"/>
              </a:rPr>
              <a:t>X</a:t>
            </a:r>
            <a:endParaRPr lang="es-ES" altLang="es-ES" sz="2400" b="1">
              <a:solidFill>
                <a:srgbClr val="CC3300"/>
              </a:solidFill>
              <a:latin typeface="SimSun" panose="02010600030101010101" pitchFamily="2" charset="-122"/>
            </a:endParaRP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3132138" y="2636838"/>
            <a:ext cx="33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 b="1">
                <a:solidFill>
                  <a:srgbClr val="CC3300"/>
                </a:solidFill>
                <a:latin typeface="SimSun" panose="02010600030101010101" pitchFamily="2" charset="-122"/>
              </a:rPr>
              <a:t>X</a:t>
            </a:r>
            <a:endParaRPr lang="es-ES" altLang="es-ES" sz="2400" b="1">
              <a:solidFill>
                <a:srgbClr val="CC3300"/>
              </a:solidFill>
              <a:latin typeface="SimSun" panose="02010600030101010101" pitchFamily="2" charset="-122"/>
            </a:endParaRP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971550" y="4365625"/>
            <a:ext cx="705643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La lectura queda mal: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- Un DETALLE debe </a:t>
            </a:r>
            <a:r>
              <a:rPr lang="es-CO" altLang="es-ES" sz="2400" b="1" u="sng">
                <a:solidFill>
                  <a:srgbClr val="FF0000"/>
                </a:solidFill>
              </a:rPr>
              <a:t>ser</a:t>
            </a:r>
            <a:r>
              <a:rPr lang="es-CO" altLang="es-ES" sz="2400" u="sng">
                <a:solidFill>
                  <a:srgbClr val="FF0000"/>
                </a:solidFill>
              </a:rPr>
              <a:t> </a:t>
            </a:r>
            <a:r>
              <a:rPr lang="es-CO" altLang="es-ES" sz="2400" i="1" u="sng">
                <a:solidFill>
                  <a:srgbClr val="FF0000"/>
                </a:solidFill>
              </a:rPr>
              <a:t>ser</a:t>
            </a:r>
            <a:r>
              <a:rPr lang="es-CO" altLang="es-ES" sz="2400" i="1">
                <a:solidFill>
                  <a:srgbClr val="FF0000"/>
                </a:solidFill>
              </a:rPr>
              <a:t> de</a:t>
            </a:r>
            <a:r>
              <a:rPr lang="es-CO" altLang="es-ES" sz="2400"/>
              <a:t> una FACTURA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- Una FACTURA debe </a:t>
            </a:r>
            <a:r>
              <a:rPr lang="es-CO" altLang="es-ES" sz="2400" b="1" u="sng">
                <a:solidFill>
                  <a:srgbClr val="FF0000"/>
                </a:solidFill>
              </a:rPr>
              <a:t>ser</a:t>
            </a:r>
            <a:r>
              <a:rPr lang="es-CO" altLang="es-ES" sz="2400" u="sng">
                <a:solidFill>
                  <a:srgbClr val="FF0000"/>
                </a:solidFill>
              </a:rPr>
              <a:t> </a:t>
            </a:r>
            <a:r>
              <a:rPr lang="es-CO" altLang="es-ES" sz="2400" i="1" u="sng">
                <a:solidFill>
                  <a:srgbClr val="FF0000"/>
                </a:solidFill>
              </a:rPr>
              <a:t>tener</a:t>
            </a:r>
            <a:r>
              <a:rPr lang="es-CO" altLang="es-ES" sz="2400"/>
              <a:t> muchos DETALLES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4329113" y="4652963"/>
            <a:ext cx="33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 b="1">
                <a:solidFill>
                  <a:srgbClr val="CC3300"/>
                </a:solidFill>
                <a:latin typeface="SimSun" panose="02010600030101010101" pitchFamily="2" charset="-122"/>
              </a:rPr>
              <a:t>X</a:t>
            </a:r>
            <a:endParaRPr lang="es-ES" altLang="es-ES" sz="2400" b="1">
              <a:solidFill>
                <a:srgbClr val="CC3300"/>
              </a:solidFill>
              <a:latin typeface="SimSun" panose="02010600030101010101" pitchFamily="2" charset="-122"/>
            </a:endParaRP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4256088" y="5780088"/>
            <a:ext cx="33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 b="1">
                <a:solidFill>
                  <a:srgbClr val="CC3300"/>
                </a:solidFill>
                <a:latin typeface="SimSun" panose="02010600030101010101" pitchFamily="2" charset="-122"/>
              </a:rPr>
              <a:t>X</a:t>
            </a:r>
            <a:endParaRPr lang="es-ES" altLang="es-ES" sz="2400" b="1">
              <a:solidFill>
                <a:srgbClr val="CC33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3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B952D-DFA0-4D57-B8E1-ACAAC066FC3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355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98E711-1915-49A8-8D22-FBBD536D5DB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_tradnl" altLang="es-ES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588962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Relaciones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1160463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mtClean="0"/>
              <a:t>Tipos de relaciones:</a:t>
            </a:r>
          </a:p>
          <a:p>
            <a:pPr lvl="2"/>
            <a:r>
              <a:rPr lang="es-ES_tradnl" altLang="es-ES" b="1" smtClean="0">
                <a:solidFill>
                  <a:schemeClr val="accent2"/>
                </a:solidFill>
              </a:rPr>
              <a:t>Uno a muchos:</a:t>
            </a:r>
          </a:p>
        </p:txBody>
      </p: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912813" y="2728913"/>
            <a:ext cx="1830387" cy="914400"/>
            <a:chOff x="575" y="2255"/>
            <a:chExt cx="1153" cy="576"/>
          </a:xfrm>
        </p:grpSpPr>
        <p:sp>
          <p:nvSpPr>
            <p:cNvPr id="23581" name="AutoShape 7"/>
            <p:cNvSpPr>
              <a:spLocks noChangeArrowheads="1"/>
            </p:cNvSpPr>
            <p:nvPr/>
          </p:nvSpPr>
          <p:spPr bwMode="auto">
            <a:xfrm>
              <a:off x="575" y="2255"/>
              <a:ext cx="1153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710" y="2426"/>
              <a:ext cx="9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O" altLang="es-ES" sz="2400"/>
                <a:t>DETALLE</a:t>
              </a:r>
              <a:endParaRPr lang="es-ES_tradnl" altLang="es-ES" sz="2400"/>
            </a:p>
          </p:txBody>
        </p:sp>
      </p:grpSp>
      <p:grpSp>
        <p:nvGrpSpPr>
          <p:cNvPr id="23560" name="Group 13"/>
          <p:cNvGrpSpPr>
            <a:grpSpLocks/>
          </p:cNvGrpSpPr>
          <p:nvPr/>
        </p:nvGrpSpPr>
        <p:grpSpPr bwMode="auto">
          <a:xfrm>
            <a:off x="5867400" y="2730500"/>
            <a:ext cx="1905000" cy="914400"/>
            <a:chOff x="3696" y="2256"/>
            <a:chExt cx="1200" cy="576"/>
          </a:xfrm>
        </p:grpSpPr>
        <p:sp>
          <p:nvSpPr>
            <p:cNvPr id="23579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3580" name="Text Box 11"/>
            <p:cNvSpPr txBox="1">
              <a:spLocks noChangeArrowheads="1"/>
            </p:cNvSpPr>
            <p:nvPr/>
          </p:nvSpPr>
          <p:spPr bwMode="auto">
            <a:xfrm>
              <a:off x="3782" y="2426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FACTURA</a:t>
              </a:r>
            </a:p>
          </p:txBody>
        </p:sp>
      </p:grpSp>
      <p:sp>
        <p:nvSpPr>
          <p:cNvPr id="23561" name="Line 14"/>
          <p:cNvSpPr>
            <a:spLocks noChangeShapeType="1"/>
          </p:cNvSpPr>
          <p:nvPr/>
        </p:nvSpPr>
        <p:spPr bwMode="auto">
          <a:xfrm>
            <a:off x="2743200" y="31877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62" name="Line 18"/>
          <p:cNvSpPr>
            <a:spLocks noChangeShapeType="1"/>
          </p:cNvSpPr>
          <p:nvPr/>
        </p:nvSpPr>
        <p:spPr bwMode="auto">
          <a:xfrm flipV="1">
            <a:off x="2743200" y="31877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63" name="Text Box 58"/>
          <p:cNvSpPr txBox="1">
            <a:spLocks noChangeArrowheads="1"/>
          </p:cNvSpPr>
          <p:nvPr/>
        </p:nvSpPr>
        <p:spPr bwMode="auto">
          <a:xfrm>
            <a:off x="2771775" y="26431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de</a:t>
            </a:r>
          </a:p>
        </p:txBody>
      </p:sp>
      <p:sp>
        <p:nvSpPr>
          <p:cNvPr id="23564" name="Text Box 59"/>
          <p:cNvSpPr txBox="1">
            <a:spLocks noChangeArrowheads="1"/>
          </p:cNvSpPr>
          <p:nvPr/>
        </p:nvSpPr>
        <p:spPr bwMode="auto">
          <a:xfrm>
            <a:off x="4427538" y="3225800"/>
            <a:ext cx="1435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compuesta de</a:t>
            </a:r>
          </a:p>
        </p:txBody>
      </p:sp>
      <p:sp>
        <p:nvSpPr>
          <p:cNvPr id="23565" name="Line 86"/>
          <p:cNvSpPr>
            <a:spLocks noChangeShapeType="1"/>
          </p:cNvSpPr>
          <p:nvPr/>
        </p:nvSpPr>
        <p:spPr bwMode="auto">
          <a:xfrm>
            <a:off x="2741613" y="29591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3566" name="Text Box 91"/>
          <p:cNvSpPr txBox="1">
            <a:spLocks noChangeArrowheads="1"/>
          </p:cNvSpPr>
          <p:nvPr/>
        </p:nvSpPr>
        <p:spPr bwMode="auto">
          <a:xfrm>
            <a:off x="1785938" y="3933825"/>
            <a:ext cx="5233987" cy="4619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b="1"/>
              <a:t>Nota:</a:t>
            </a:r>
            <a:r>
              <a:rPr lang="es-ES_tradnl" altLang="es-ES" sz="2400"/>
              <a:t> Sobre las relaciones “debe-debe”</a:t>
            </a:r>
          </a:p>
        </p:txBody>
      </p:sp>
      <p:grpSp>
        <p:nvGrpSpPr>
          <p:cNvPr id="23567" name="Group 32"/>
          <p:cNvGrpSpPr>
            <a:grpSpLocks/>
          </p:cNvGrpSpPr>
          <p:nvPr/>
        </p:nvGrpSpPr>
        <p:grpSpPr bwMode="auto">
          <a:xfrm>
            <a:off x="871538" y="5106988"/>
            <a:ext cx="1830387" cy="914400"/>
            <a:chOff x="575" y="2255"/>
            <a:chExt cx="1153" cy="576"/>
          </a:xfrm>
        </p:grpSpPr>
        <p:sp>
          <p:nvSpPr>
            <p:cNvPr id="23577" name="AutoShape 5"/>
            <p:cNvSpPr>
              <a:spLocks noChangeArrowheads="1"/>
            </p:cNvSpPr>
            <p:nvPr/>
          </p:nvSpPr>
          <p:spPr bwMode="auto">
            <a:xfrm>
              <a:off x="575" y="2255"/>
              <a:ext cx="1153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3578" name="Text Box 6"/>
            <p:cNvSpPr txBox="1">
              <a:spLocks noChangeArrowheads="1"/>
            </p:cNvSpPr>
            <p:nvPr/>
          </p:nvSpPr>
          <p:spPr bwMode="auto">
            <a:xfrm>
              <a:off x="717" y="2400"/>
              <a:ext cx="8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CHOFER</a:t>
              </a:r>
            </a:p>
          </p:txBody>
        </p:sp>
      </p:grpSp>
      <p:grpSp>
        <p:nvGrpSpPr>
          <p:cNvPr id="23568" name="Group 7"/>
          <p:cNvGrpSpPr>
            <a:grpSpLocks/>
          </p:cNvGrpSpPr>
          <p:nvPr/>
        </p:nvGrpSpPr>
        <p:grpSpPr bwMode="auto">
          <a:xfrm>
            <a:off x="5867400" y="5087938"/>
            <a:ext cx="1905000" cy="914400"/>
            <a:chOff x="3696" y="2256"/>
            <a:chExt cx="1200" cy="576"/>
          </a:xfrm>
        </p:grpSpPr>
        <p:sp>
          <p:nvSpPr>
            <p:cNvPr id="23575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3576" name="Text Box 9"/>
            <p:cNvSpPr txBox="1">
              <a:spLocks noChangeArrowheads="1"/>
            </p:cNvSpPr>
            <p:nvPr/>
          </p:nvSpPr>
          <p:spPr bwMode="auto">
            <a:xfrm>
              <a:off x="3844" y="2390"/>
              <a:ext cx="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CAMIÓN</a:t>
              </a:r>
            </a:p>
          </p:txBody>
        </p:sp>
      </p:grpSp>
      <p:sp>
        <p:nvSpPr>
          <p:cNvPr id="23569" name="Text Box 14"/>
          <p:cNvSpPr txBox="1">
            <a:spLocks noChangeArrowheads="1"/>
          </p:cNvSpPr>
          <p:nvPr/>
        </p:nvSpPr>
        <p:spPr bwMode="auto">
          <a:xfrm>
            <a:off x="2700338" y="5048250"/>
            <a:ext cx="139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encargado de</a:t>
            </a:r>
          </a:p>
        </p:txBody>
      </p:sp>
      <p:sp>
        <p:nvSpPr>
          <p:cNvPr id="23570" name="Text Box 15"/>
          <p:cNvSpPr txBox="1">
            <a:spLocks noChangeArrowheads="1"/>
          </p:cNvSpPr>
          <p:nvPr/>
        </p:nvSpPr>
        <p:spPr bwMode="auto">
          <a:xfrm>
            <a:off x="4356100" y="5624513"/>
            <a:ext cx="149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conducido por</a:t>
            </a:r>
          </a:p>
        </p:txBody>
      </p:sp>
      <p:sp>
        <p:nvSpPr>
          <p:cNvPr id="23571" name="Line 33"/>
          <p:cNvSpPr>
            <a:spLocks noChangeShapeType="1"/>
          </p:cNvSpPr>
          <p:nvPr/>
        </p:nvSpPr>
        <p:spPr bwMode="auto">
          <a:xfrm>
            <a:off x="4140200" y="555307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3572" name="Line 34"/>
          <p:cNvSpPr>
            <a:spLocks noChangeShapeType="1"/>
          </p:cNvSpPr>
          <p:nvPr/>
        </p:nvSpPr>
        <p:spPr bwMode="auto">
          <a:xfrm>
            <a:off x="2700338" y="555307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3573" name="Rectangle 60"/>
          <p:cNvSpPr>
            <a:spLocks noChangeArrowheads="1"/>
          </p:cNvSpPr>
          <p:nvPr/>
        </p:nvSpPr>
        <p:spPr bwMode="auto">
          <a:xfrm>
            <a:off x="684213" y="45942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/>
            <a:r>
              <a:rPr lang="es-ES_tradnl" altLang="es-ES" b="1">
                <a:solidFill>
                  <a:schemeClr val="accent2"/>
                </a:solidFill>
              </a:rPr>
              <a:t>Uno a uno:</a:t>
            </a:r>
          </a:p>
        </p:txBody>
      </p:sp>
      <p:sp>
        <p:nvSpPr>
          <p:cNvPr id="23574" name="Text Box 91"/>
          <p:cNvSpPr txBox="1">
            <a:spLocks noChangeArrowheads="1"/>
          </p:cNvSpPr>
          <p:nvPr/>
        </p:nvSpPr>
        <p:spPr bwMode="auto">
          <a:xfrm>
            <a:off x="1619672" y="6092825"/>
            <a:ext cx="7192045" cy="83099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b="1" dirty="0"/>
              <a:t>Nota: </a:t>
            </a:r>
            <a:r>
              <a:rPr lang="es-ES_tradnl" altLang="es-ES" sz="2400" dirty="0"/>
              <a:t>Aquí solo interesa guardar el chofer actual de un camión</a:t>
            </a:r>
          </a:p>
        </p:txBody>
      </p:sp>
    </p:spTree>
    <p:extLst>
      <p:ext uri="{BB962C8B-B14F-4D97-AF65-F5344CB8AC3E}">
        <p14:creationId xmlns:p14="http://schemas.microsoft.com/office/powerpoint/2010/main" val="14753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265113" y="63182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BE723-3BBA-4923-AF9B-2936DDC25095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457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458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D81D5-B71A-4E5A-8BD2-C4CDD258E40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_tradnl" altLang="es-E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549275"/>
            <a:ext cx="7772400" cy="1143000"/>
          </a:xfrm>
        </p:spPr>
        <p:txBody>
          <a:bodyPr/>
          <a:lstStyle/>
          <a:p>
            <a:r>
              <a:rPr lang="es-ES_tradnl" altLang="es-ES" smtClean="0"/>
              <a:t>Relaciones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1600200"/>
          </a:xfrm>
        </p:spPr>
        <p:txBody>
          <a:bodyPr/>
          <a:lstStyle/>
          <a:p>
            <a:pPr lvl="2"/>
            <a:r>
              <a:rPr lang="es-ES_tradnl" altLang="es-ES" b="1" smtClean="0">
                <a:solidFill>
                  <a:schemeClr val="accent2"/>
                </a:solidFill>
              </a:rPr>
              <a:t>Muchos a muchos:</a:t>
            </a:r>
          </a:p>
        </p:txBody>
      </p:sp>
      <p:grpSp>
        <p:nvGrpSpPr>
          <p:cNvPr id="24583" name="Group 80"/>
          <p:cNvGrpSpPr>
            <a:grpSpLocks/>
          </p:cNvGrpSpPr>
          <p:nvPr/>
        </p:nvGrpSpPr>
        <p:grpSpPr bwMode="auto">
          <a:xfrm>
            <a:off x="755650" y="2011363"/>
            <a:ext cx="1936750" cy="914400"/>
            <a:chOff x="560" y="3167"/>
            <a:chExt cx="1220" cy="576"/>
          </a:xfrm>
        </p:grpSpPr>
        <p:sp>
          <p:nvSpPr>
            <p:cNvPr id="24618" name="AutoShape 66"/>
            <p:cNvSpPr>
              <a:spLocks noChangeArrowheads="1"/>
            </p:cNvSpPr>
            <p:nvPr/>
          </p:nvSpPr>
          <p:spPr bwMode="auto">
            <a:xfrm>
              <a:off x="567" y="3167"/>
              <a:ext cx="121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4619" name="Text Box 67"/>
            <p:cNvSpPr txBox="1">
              <a:spLocks noChangeArrowheads="1"/>
            </p:cNvSpPr>
            <p:nvPr/>
          </p:nvSpPr>
          <p:spPr bwMode="auto">
            <a:xfrm>
              <a:off x="560" y="3273"/>
              <a:ext cx="122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300"/>
                <a:t>PROVEEDOR</a:t>
              </a:r>
            </a:p>
          </p:txBody>
        </p:sp>
      </p:grpSp>
      <p:grpSp>
        <p:nvGrpSpPr>
          <p:cNvPr id="24584" name="Group 68"/>
          <p:cNvGrpSpPr>
            <a:grpSpLocks/>
          </p:cNvGrpSpPr>
          <p:nvPr/>
        </p:nvGrpSpPr>
        <p:grpSpPr bwMode="auto">
          <a:xfrm>
            <a:off x="5797550" y="2027238"/>
            <a:ext cx="1905000" cy="914400"/>
            <a:chOff x="3696" y="2256"/>
            <a:chExt cx="1200" cy="576"/>
          </a:xfrm>
        </p:grpSpPr>
        <p:sp>
          <p:nvSpPr>
            <p:cNvPr id="24616" name="AutoShape 69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4617" name="Text Box 70"/>
            <p:cNvSpPr txBox="1">
              <a:spLocks noChangeArrowheads="1"/>
            </p:cNvSpPr>
            <p:nvPr/>
          </p:nvSpPr>
          <p:spPr bwMode="auto">
            <a:xfrm>
              <a:off x="3741" y="242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PRODUCTO</a:t>
              </a:r>
            </a:p>
          </p:txBody>
        </p:sp>
      </p:grpSp>
      <p:sp>
        <p:nvSpPr>
          <p:cNvPr id="24585" name="Text Box 75"/>
          <p:cNvSpPr txBox="1">
            <a:spLocks noChangeArrowheads="1"/>
          </p:cNvSpPr>
          <p:nvPr/>
        </p:nvSpPr>
        <p:spPr bwMode="auto">
          <a:xfrm>
            <a:off x="2733675" y="1989138"/>
            <a:ext cx="116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surtidor de</a:t>
            </a:r>
          </a:p>
        </p:txBody>
      </p:sp>
      <p:sp>
        <p:nvSpPr>
          <p:cNvPr id="24586" name="Text Box 76"/>
          <p:cNvSpPr txBox="1">
            <a:spLocks noChangeArrowheads="1"/>
          </p:cNvSpPr>
          <p:nvPr/>
        </p:nvSpPr>
        <p:spPr bwMode="auto">
          <a:xfrm>
            <a:off x="3992563" y="2581275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suministrado por</a:t>
            </a:r>
          </a:p>
        </p:txBody>
      </p:sp>
      <p:sp>
        <p:nvSpPr>
          <p:cNvPr id="24587" name="Line 72"/>
          <p:cNvSpPr>
            <a:spLocks noChangeShapeType="1"/>
          </p:cNvSpPr>
          <p:nvPr/>
        </p:nvSpPr>
        <p:spPr bwMode="auto">
          <a:xfrm>
            <a:off x="2984500" y="244316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8" name="Line 81"/>
          <p:cNvSpPr>
            <a:spLocks noChangeShapeType="1"/>
          </p:cNvSpPr>
          <p:nvPr/>
        </p:nvSpPr>
        <p:spPr bwMode="auto">
          <a:xfrm>
            <a:off x="2698750" y="2443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589" name="Line 82"/>
          <p:cNvSpPr>
            <a:spLocks noChangeShapeType="1"/>
          </p:cNvSpPr>
          <p:nvPr/>
        </p:nvSpPr>
        <p:spPr bwMode="auto">
          <a:xfrm>
            <a:off x="5432425" y="2443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590" name="Line 87"/>
          <p:cNvSpPr>
            <a:spLocks noChangeShapeType="1"/>
          </p:cNvSpPr>
          <p:nvPr/>
        </p:nvSpPr>
        <p:spPr bwMode="auto">
          <a:xfrm flipV="1">
            <a:off x="2700338" y="24304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1" name="Line 88"/>
          <p:cNvSpPr>
            <a:spLocks noChangeShapeType="1"/>
          </p:cNvSpPr>
          <p:nvPr/>
        </p:nvSpPr>
        <p:spPr bwMode="auto">
          <a:xfrm>
            <a:off x="2698750" y="2201863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592" name="Line 89"/>
          <p:cNvSpPr>
            <a:spLocks noChangeShapeType="1"/>
          </p:cNvSpPr>
          <p:nvPr/>
        </p:nvSpPr>
        <p:spPr bwMode="auto">
          <a:xfrm flipV="1">
            <a:off x="5503863" y="22272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3" name="Line 90"/>
          <p:cNvSpPr>
            <a:spLocks noChangeShapeType="1"/>
          </p:cNvSpPr>
          <p:nvPr/>
        </p:nvSpPr>
        <p:spPr bwMode="auto">
          <a:xfrm>
            <a:off x="5502275" y="2443163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24594" name="Group 80"/>
          <p:cNvGrpSpPr>
            <a:grpSpLocks/>
          </p:cNvGrpSpPr>
          <p:nvPr/>
        </p:nvGrpSpPr>
        <p:grpSpPr bwMode="auto">
          <a:xfrm>
            <a:off x="900113" y="5300663"/>
            <a:ext cx="2008187" cy="808037"/>
            <a:chOff x="529" y="3167"/>
            <a:chExt cx="1265" cy="576"/>
          </a:xfrm>
        </p:grpSpPr>
        <p:sp>
          <p:nvSpPr>
            <p:cNvPr id="24614" name="AutoShape 66"/>
            <p:cNvSpPr>
              <a:spLocks noChangeArrowheads="1"/>
            </p:cNvSpPr>
            <p:nvPr/>
          </p:nvSpPr>
          <p:spPr bwMode="auto">
            <a:xfrm>
              <a:off x="529" y="3167"/>
              <a:ext cx="124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4615" name="Text Box 67"/>
            <p:cNvSpPr txBox="1">
              <a:spLocks noChangeArrowheads="1"/>
            </p:cNvSpPr>
            <p:nvPr/>
          </p:nvSpPr>
          <p:spPr bwMode="auto">
            <a:xfrm>
              <a:off x="574" y="3273"/>
              <a:ext cx="122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300"/>
                <a:t>PROVEEDOR</a:t>
              </a:r>
            </a:p>
          </p:txBody>
        </p:sp>
      </p:grpSp>
      <p:grpSp>
        <p:nvGrpSpPr>
          <p:cNvPr id="24595" name="Group 68"/>
          <p:cNvGrpSpPr>
            <a:grpSpLocks/>
          </p:cNvGrpSpPr>
          <p:nvPr/>
        </p:nvGrpSpPr>
        <p:grpSpPr bwMode="auto">
          <a:xfrm>
            <a:off x="5991225" y="5316538"/>
            <a:ext cx="1905000" cy="914400"/>
            <a:chOff x="3696" y="2256"/>
            <a:chExt cx="1200" cy="576"/>
          </a:xfrm>
        </p:grpSpPr>
        <p:sp>
          <p:nvSpPr>
            <p:cNvPr id="24612" name="AutoShape 69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4613" name="Text Box 70"/>
            <p:cNvSpPr txBox="1">
              <a:spLocks noChangeArrowheads="1"/>
            </p:cNvSpPr>
            <p:nvPr/>
          </p:nvSpPr>
          <p:spPr bwMode="auto">
            <a:xfrm>
              <a:off x="3709" y="242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PRODUCTO</a:t>
              </a:r>
            </a:p>
          </p:txBody>
        </p:sp>
      </p:grpSp>
      <p:sp>
        <p:nvSpPr>
          <p:cNvPr id="24596" name="Text Box 75"/>
          <p:cNvSpPr txBox="1">
            <a:spLocks noChangeArrowheads="1"/>
          </p:cNvSpPr>
          <p:nvPr/>
        </p:nvSpPr>
        <p:spPr bwMode="auto">
          <a:xfrm>
            <a:off x="765175" y="4949825"/>
            <a:ext cx="116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surtidor de</a:t>
            </a:r>
          </a:p>
        </p:txBody>
      </p:sp>
      <p:sp>
        <p:nvSpPr>
          <p:cNvPr id="24597" name="Text Box 76"/>
          <p:cNvSpPr txBox="1">
            <a:spLocks noChangeArrowheads="1"/>
          </p:cNvSpPr>
          <p:nvPr/>
        </p:nvSpPr>
        <p:spPr bwMode="auto">
          <a:xfrm>
            <a:off x="6967538" y="4911725"/>
            <a:ext cx="16525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suministrado en</a:t>
            </a:r>
          </a:p>
        </p:txBody>
      </p:sp>
      <p:sp>
        <p:nvSpPr>
          <p:cNvPr id="24598" name="Line 72"/>
          <p:cNvSpPr>
            <a:spLocks noChangeShapeType="1"/>
          </p:cNvSpPr>
          <p:nvPr/>
        </p:nvSpPr>
        <p:spPr bwMode="auto">
          <a:xfrm flipV="1">
            <a:off x="6943725" y="4298950"/>
            <a:ext cx="0" cy="979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9" name="Line 81"/>
          <p:cNvSpPr>
            <a:spLocks noChangeShapeType="1"/>
          </p:cNvSpPr>
          <p:nvPr/>
        </p:nvSpPr>
        <p:spPr bwMode="auto">
          <a:xfrm>
            <a:off x="6299200" y="4246563"/>
            <a:ext cx="64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600" name="Line 87"/>
          <p:cNvSpPr>
            <a:spLocks noChangeShapeType="1"/>
          </p:cNvSpPr>
          <p:nvPr/>
        </p:nvSpPr>
        <p:spPr bwMode="auto">
          <a:xfrm flipV="1">
            <a:off x="6302375" y="42338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1" name="Line 88"/>
          <p:cNvSpPr>
            <a:spLocks noChangeShapeType="1"/>
          </p:cNvSpPr>
          <p:nvPr/>
        </p:nvSpPr>
        <p:spPr bwMode="auto">
          <a:xfrm>
            <a:off x="6300788" y="4005263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602" name="Text Box 91"/>
          <p:cNvSpPr txBox="1">
            <a:spLocks noChangeArrowheads="1"/>
          </p:cNvSpPr>
          <p:nvPr/>
        </p:nvSpPr>
        <p:spPr bwMode="auto">
          <a:xfrm>
            <a:off x="3055938" y="3141663"/>
            <a:ext cx="2740025" cy="461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400" b="1"/>
              <a:t>Transformación:</a:t>
            </a:r>
            <a:endParaRPr lang="es-ES_tradnl" altLang="es-ES" sz="2400"/>
          </a:p>
        </p:txBody>
      </p:sp>
      <p:grpSp>
        <p:nvGrpSpPr>
          <p:cNvPr id="24603" name="Group 68"/>
          <p:cNvGrpSpPr>
            <a:grpSpLocks/>
          </p:cNvGrpSpPr>
          <p:nvPr/>
        </p:nvGrpSpPr>
        <p:grpSpPr bwMode="auto">
          <a:xfrm>
            <a:off x="2579688" y="3797300"/>
            <a:ext cx="3721100" cy="914400"/>
            <a:chOff x="3696" y="2256"/>
            <a:chExt cx="1200" cy="576"/>
          </a:xfrm>
        </p:grpSpPr>
        <p:sp>
          <p:nvSpPr>
            <p:cNvPr id="24610" name="AutoShape 69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4611" name="Text Box 70"/>
            <p:cNvSpPr txBox="1">
              <a:spLocks noChangeArrowheads="1"/>
            </p:cNvSpPr>
            <p:nvPr/>
          </p:nvSpPr>
          <p:spPr bwMode="auto">
            <a:xfrm>
              <a:off x="3782" y="2426"/>
              <a:ext cx="9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PROVXPROD</a:t>
              </a:r>
              <a:r>
                <a:rPr lang="es-ES_tradnl" altLang="es-ES" sz="2400" b="1"/>
                <a:t>/</a:t>
              </a:r>
              <a:r>
                <a:rPr lang="es-ES_tradnl" altLang="es-ES" sz="2400"/>
                <a:t>ENVIO</a:t>
              </a:r>
            </a:p>
          </p:txBody>
        </p:sp>
      </p:grpSp>
      <p:sp>
        <p:nvSpPr>
          <p:cNvPr id="24604" name="Line 72"/>
          <p:cNvSpPr>
            <a:spLocks noChangeShapeType="1"/>
          </p:cNvSpPr>
          <p:nvPr/>
        </p:nvSpPr>
        <p:spPr bwMode="auto">
          <a:xfrm flipV="1">
            <a:off x="1965325" y="4298950"/>
            <a:ext cx="0" cy="979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5" name="Line 82"/>
          <p:cNvSpPr>
            <a:spLocks noChangeShapeType="1"/>
          </p:cNvSpPr>
          <p:nvPr/>
        </p:nvSpPr>
        <p:spPr bwMode="auto">
          <a:xfrm flipV="1">
            <a:off x="1965325" y="4286250"/>
            <a:ext cx="6191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606" name="Line 89"/>
          <p:cNvSpPr>
            <a:spLocks noChangeShapeType="1"/>
          </p:cNvSpPr>
          <p:nvPr/>
        </p:nvSpPr>
        <p:spPr bwMode="auto">
          <a:xfrm flipV="1">
            <a:off x="2295525" y="40703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7" name="Line 90"/>
          <p:cNvSpPr>
            <a:spLocks noChangeShapeType="1"/>
          </p:cNvSpPr>
          <p:nvPr/>
        </p:nvSpPr>
        <p:spPr bwMode="auto">
          <a:xfrm>
            <a:off x="2293938" y="428625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608" name="Text Box 76"/>
          <p:cNvSpPr txBox="1">
            <a:spLocks noChangeArrowheads="1"/>
          </p:cNvSpPr>
          <p:nvPr/>
        </p:nvSpPr>
        <p:spPr bwMode="auto">
          <a:xfrm>
            <a:off x="6445250" y="3743325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de</a:t>
            </a:r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1331913" y="3789363"/>
            <a:ext cx="1403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surtido por</a:t>
            </a:r>
          </a:p>
        </p:txBody>
      </p:sp>
    </p:spTree>
    <p:extLst>
      <p:ext uri="{BB962C8B-B14F-4D97-AF65-F5344CB8AC3E}">
        <p14:creationId xmlns:p14="http://schemas.microsoft.com/office/powerpoint/2010/main" val="375481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D7332-C954-4C31-B2B3-14685280C5C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48FF10-03B5-4247-9AF3-7D8656081A2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_tradnl" altLang="es-ES" sz="1400" smtClean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87375"/>
            <a:ext cx="8229600" cy="1143000"/>
          </a:xfrm>
          <a:noFill/>
        </p:spPr>
        <p:txBody>
          <a:bodyPr/>
          <a:lstStyle/>
          <a:p>
            <a:r>
              <a:rPr lang="es-ES_tradnl" altLang="es-ES" dirty="0" smtClean="0"/>
              <a:t>Ejemplo Modelo E-R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1077913" y="1989138"/>
            <a:ext cx="2233612" cy="9350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ES" sz="2400"/>
              <a:t>ARTÍCULO</a:t>
            </a:r>
            <a:endParaRPr lang="es-ES_tradnl" altLang="es-ES" sz="2400"/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2038" y="4868863"/>
            <a:ext cx="2233612" cy="9350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ES" sz="2400"/>
              <a:t>BODEGA</a:t>
            </a:r>
            <a:endParaRPr lang="es-ES_tradnl" altLang="es-ES" sz="2400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508625" y="1989138"/>
            <a:ext cx="2233613" cy="9350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ES" sz="2400"/>
              <a:t>ORDEN</a:t>
            </a:r>
            <a:endParaRPr lang="es-ES_tradnl" altLang="es-ES" sz="2400"/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5527675" y="4835525"/>
            <a:ext cx="2233613" cy="9350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ES" sz="2400"/>
              <a:t>CLIENTE</a:t>
            </a:r>
            <a:endParaRPr lang="es-ES_tradnl" altLang="es-ES" sz="2400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250825" y="2852738"/>
            <a:ext cx="1944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almacenado en</a:t>
            </a:r>
            <a:endParaRPr lang="es-ES_tradnl" altLang="es-ES" sz="2400"/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211388" y="3644900"/>
            <a:ext cx="2374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sitio de almacenamiento de</a:t>
            </a:r>
            <a:endParaRPr lang="es-ES_tradnl" altLang="es-ES" sz="2400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348038" y="1598613"/>
            <a:ext cx="165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comprado en</a:t>
            </a:r>
            <a:endParaRPr lang="es-ES_tradnl" altLang="es-ES" sz="2400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3851275" y="2420938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compuesta de</a:t>
            </a:r>
            <a:endParaRPr lang="es-ES_tradnl" altLang="es-ES" sz="2400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5686425" y="2852738"/>
            <a:ext cx="90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hecha para</a:t>
            </a:r>
            <a:endParaRPr lang="es-ES_tradnl" altLang="es-ES" sz="2400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6661150" y="3644900"/>
            <a:ext cx="1439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generador de</a:t>
            </a:r>
            <a:endParaRPr lang="es-ES_tradnl" altLang="es-ES" sz="2400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2195513" y="29241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2051050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2195513" y="292417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>
            <a:off x="2195513" y="38608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 flipH="1">
            <a:off x="3348038" y="249237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4500563" y="24923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 rot="10800000">
            <a:off x="5364163" y="249237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 rot="10800000" flipV="1">
            <a:off x="5364163" y="2205038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4" name="Line 25"/>
          <p:cNvSpPr>
            <a:spLocks noChangeShapeType="1"/>
          </p:cNvSpPr>
          <p:nvPr/>
        </p:nvSpPr>
        <p:spPr bwMode="auto">
          <a:xfrm>
            <a:off x="3328988" y="2203450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5" name="Line 26"/>
          <p:cNvSpPr>
            <a:spLocks noChangeShapeType="1"/>
          </p:cNvSpPr>
          <p:nvPr/>
        </p:nvSpPr>
        <p:spPr bwMode="auto">
          <a:xfrm flipV="1">
            <a:off x="3328988" y="249237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>
            <a:off x="6659563" y="29241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7" name="Line 28"/>
          <p:cNvSpPr>
            <a:spLocks noChangeShapeType="1"/>
          </p:cNvSpPr>
          <p:nvPr/>
        </p:nvSpPr>
        <p:spPr bwMode="auto">
          <a:xfrm>
            <a:off x="6515100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 flipV="1">
            <a:off x="6659563" y="292417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29" name="Line 30"/>
          <p:cNvSpPr>
            <a:spLocks noChangeShapeType="1"/>
          </p:cNvSpPr>
          <p:nvPr/>
        </p:nvSpPr>
        <p:spPr bwMode="auto">
          <a:xfrm>
            <a:off x="6659563" y="38608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30" name="Line 22"/>
          <p:cNvSpPr>
            <a:spLocks noChangeShapeType="1"/>
          </p:cNvSpPr>
          <p:nvPr/>
        </p:nvSpPr>
        <p:spPr bwMode="auto">
          <a:xfrm flipV="1">
            <a:off x="3328988" y="2492375"/>
            <a:ext cx="12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02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CD1CF-B097-47A1-B954-8ADAF64515A7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662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662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0B364-CB88-4283-BC60-7E75B7DE5C2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_tradnl" altLang="es-ES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924720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845425" cy="4248150"/>
          </a:xfrm>
        </p:spPr>
        <p:txBody>
          <a:bodyPr/>
          <a:lstStyle/>
          <a:p>
            <a:pPr>
              <a:buFontTx/>
              <a:buNone/>
              <a:defRPr/>
            </a:pPr>
            <a:endParaRPr lang="es-ES_tradnl" sz="2400" dirty="0" smtClean="0"/>
          </a:p>
          <a:p>
            <a:pPr lvl="1" algn="just">
              <a:defRPr/>
            </a:pPr>
            <a:r>
              <a:rPr lang="es-ES_tradnl" dirty="0" smtClean="0"/>
              <a:t>Características, propiedades que describen a una entidad</a:t>
            </a:r>
          </a:p>
          <a:p>
            <a:pPr lvl="1" algn="just">
              <a:defRPr/>
            </a:pPr>
            <a:r>
              <a:rPr lang="es-ES_tradnl" dirty="0" smtClean="0"/>
              <a:t>Identifican, califican, cuantifican, clasifican o expresan el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estado</a:t>
            </a:r>
            <a:r>
              <a:rPr lang="es-ES_tradnl" dirty="0" smtClean="0"/>
              <a:t> de la entidad</a:t>
            </a:r>
          </a:p>
          <a:p>
            <a:pPr lvl="1" algn="just">
              <a:defRPr/>
            </a:pPr>
            <a:r>
              <a:rPr lang="es-ES_tradnl" dirty="0" smtClean="0"/>
              <a:t>Nombres claros, completos y preferiblemente sin incluir el nombre de la entidad	</a:t>
            </a:r>
            <a:r>
              <a:rPr lang="es-ES_tradnl" sz="2000" dirty="0" smtClean="0"/>
              <a:t>				</a:t>
            </a:r>
          </a:p>
          <a:p>
            <a:pPr lvl="1">
              <a:defRPr/>
            </a:pPr>
            <a:endParaRPr lang="es-ES_tradnl" sz="2000" dirty="0" smtClean="0"/>
          </a:p>
        </p:txBody>
      </p:sp>
    </p:spTree>
    <p:extLst>
      <p:ext uri="{BB962C8B-B14F-4D97-AF65-F5344CB8AC3E}">
        <p14:creationId xmlns:p14="http://schemas.microsoft.com/office/powerpoint/2010/main" val="89046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0F64E-FB44-42C4-9580-ED37499E154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765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609B4-A5F2-406E-888A-73D0952C16D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s-ES_tradnl" altLang="es-ES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62068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619625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s-ES_tradnl" altLang="es-ES" sz="2400" dirty="0" smtClean="0"/>
              <a:t>El nombre de los atributos se escribe en minúscula dentro de la caja de la entidad</a:t>
            </a:r>
          </a:p>
          <a:p>
            <a:pPr lvl="1" algn="just">
              <a:lnSpc>
                <a:spcPct val="90000"/>
              </a:lnSpc>
            </a:pPr>
            <a:r>
              <a:rPr lang="es-ES_tradnl" altLang="es-ES" sz="2400" dirty="0" smtClean="0"/>
              <a:t>Se recomienda descomponerlos hasta su mínima expresión </a:t>
            </a:r>
            <a:r>
              <a:rPr lang="es-ES_tradnl" altLang="es-ES" sz="2400" i="1" dirty="0" smtClean="0"/>
              <a:t>semántica</a:t>
            </a:r>
          </a:p>
          <a:p>
            <a:pPr lvl="1" algn="just">
              <a:lnSpc>
                <a:spcPct val="90000"/>
              </a:lnSpc>
            </a:pPr>
            <a:r>
              <a:rPr lang="es-ES_tradnl" altLang="es-ES" sz="2400" dirty="0" smtClean="0"/>
              <a:t>Aunque es posible tenerlos, se evitarán atributos </a:t>
            </a:r>
            <a:r>
              <a:rPr lang="es-ES_tradnl" altLang="es-ES" sz="2400" dirty="0" smtClean="0">
                <a:solidFill>
                  <a:schemeClr val="accent2"/>
                </a:solidFill>
              </a:rPr>
              <a:t>generados</a:t>
            </a:r>
            <a:r>
              <a:rPr lang="es-ES_tradnl" altLang="es-ES" sz="2400" dirty="0" smtClean="0"/>
              <a:t> a partir de otros (problemas de redundancia y consistencia). </a:t>
            </a:r>
          </a:p>
          <a:p>
            <a:pPr lvl="2" algn="just">
              <a:lnSpc>
                <a:spcPct val="90000"/>
              </a:lnSpc>
            </a:pPr>
            <a:r>
              <a:rPr lang="es-ES_tradnl" altLang="es-ES" sz="2000" dirty="0" smtClean="0"/>
              <a:t>Ejemplo: En una entidad ESTUDIANTE con un atributo </a:t>
            </a:r>
            <a:r>
              <a:rPr lang="es-ES_tradnl" altLang="es-ES" sz="2000" b="1" dirty="0" smtClean="0">
                <a:solidFill>
                  <a:schemeClr val="accent2"/>
                </a:solidFill>
              </a:rPr>
              <a:t>fecha de nacimiento</a:t>
            </a:r>
            <a:r>
              <a:rPr lang="es-ES_tradnl" altLang="es-ES" sz="2000" dirty="0" smtClean="0">
                <a:solidFill>
                  <a:schemeClr val="accent2"/>
                </a:solidFill>
              </a:rPr>
              <a:t> </a:t>
            </a:r>
            <a:r>
              <a:rPr lang="es-ES_tradnl" altLang="es-ES" sz="2000" u="sng" dirty="0" smtClean="0"/>
              <a:t>NO</a:t>
            </a:r>
            <a:r>
              <a:rPr lang="es-ES_tradnl" altLang="es-ES" sz="2000" dirty="0" smtClean="0"/>
              <a:t> es necesario tener un atributo </a:t>
            </a:r>
            <a:r>
              <a:rPr lang="es-ES_tradnl" altLang="es-ES" sz="2000" b="1" dirty="0" smtClean="0">
                <a:solidFill>
                  <a:schemeClr val="accent2"/>
                </a:solidFill>
              </a:rPr>
              <a:t>edad</a:t>
            </a:r>
            <a:r>
              <a:rPr lang="es-ES_tradnl" altLang="es-ES" sz="2000" dirty="0" smtClean="0"/>
              <a:t>, si se tienen FACTURAS y sus DETALLES de productos vendidos </a:t>
            </a:r>
            <a:r>
              <a:rPr lang="es-ES_tradnl" altLang="es-ES" sz="2000" u="sng" dirty="0" smtClean="0"/>
              <a:t>NO</a:t>
            </a:r>
            <a:r>
              <a:rPr lang="es-ES_tradnl" altLang="es-ES" sz="2000" dirty="0" smtClean="0"/>
              <a:t> es necesario tener un atributo para el total de productos vendidos en la factura	</a:t>
            </a:r>
          </a:p>
        </p:txBody>
      </p:sp>
    </p:spTree>
    <p:extLst>
      <p:ext uri="{BB962C8B-B14F-4D97-AF65-F5344CB8AC3E}">
        <p14:creationId xmlns:p14="http://schemas.microsoft.com/office/powerpoint/2010/main" val="213436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1FBDE-D6F4-4022-A271-45CBFD2FCA16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867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867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5B2A9-0290-4755-B95A-9753134CC5B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_tradnl" altLang="es-ES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-887412" y="695604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647825"/>
            <a:ext cx="7772400" cy="1716088"/>
          </a:xfrm>
        </p:spPr>
        <p:txBody>
          <a:bodyPr/>
          <a:lstStyle/>
          <a:p>
            <a:pPr lvl="1"/>
            <a:r>
              <a:rPr lang="es-ES_tradnl" altLang="es-ES" smtClean="0"/>
              <a:t>No se permiten atributos que puedan tener a su vez atributos</a:t>
            </a:r>
          </a:p>
          <a:p>
            <a:pPr lvl="1"/>
            <a:r>
              <a:rPr lang="es-ES_tradnl" altLang="es-ES" smtClean="0"/>
              <a:t>Estos se pueden tratar como entidades: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831975" y="4438650"/>
            <a:ext cx="3921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b="1">
                <a:solidFill>
                  <a:srgbClr val="CC3300"/>
                </a:solidFill>
                <a:latin typeface="SimSun" panose="02010600030101010101" pitchFamily="2" charset="-122"/>
              </a:rPr>
              <a:t>X</a:t>
            </a:r>
            <a:endParaRPr lang="es-ES" altLang="es-ES" b="1">
              <a:solidFill>
                <a:srgbClr val="CC3300"/>
              </a:solidFill>
              <a:latin typeface="SimSun" panose="02010600030101010101" pitchFamily="2" charset="-122"/>
            </a:endParaRP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1871663" y="4924425"/>
            <a:ext cx="1008062" cy="839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323850" y="5708650"/>
            <a:ext cx="669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>
                <a:solidFill>
                  <a:srgbClr val="FF0000"/>
                </a:solidFill>
              </a:rPr>
              <a:t>Suponiendo que incluye tres atributos internos…</a:t>
            </a:r>
            <a:endParaRPr lang="es-ES_tradnl" altLang="es-ES" sz="2000">
              <a:solidFill>
                <a:srgbClr val="FF0000"/>
              </a:solidFill>
            </a:endParaRPr>
          </a:p>
        </p:txBody>
      </p:sp>
      <p:sp>
        <p:nvSpPr>
          <p:cNvPr id="28682" name="Rectángulo redondeado 2"/>
          <p:cNvSpPr>
            <a:spLocks noChangeArrowheads="1"/>
          </p:cNvSpPr>
          <p:nvPr/>
        </p:nvSpPr>
        <p:spPr bwMode="auto">
          <a:xfrm>
            <a:off x="3227388" y="3811588"/>
            <a:ext cx="2241550" cy="15763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COMPUTADOR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referencia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marca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fecha de compra</a:t>
            </a:r>
          </a:p>
        </p:txBody>
      </p:sp>
      <p:sp>
        <p:nvSpPr>
          <p:cNvPr id="28683" name="Rectángulo redondeado 13"/>
          <p:cNvSpPr>
            <a:spLocks noChangeArrowheads="1"/>
          </p:cNvSpPr>
          <p:nvPr/>
        </p:nvSpPr>
        <p:spPr bwMode="auto">
          <a:xfrm>
            <a:off x="123825" y="3705225"/>
            <a:ext cx="2252663" cy="1755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COMPUTADOR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referencia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marca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FF0000"/>
                </a:solidFill>
              </a:rPr>
              <a:t>tarjeta madre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fecha de compra</a:t>
            </a:r>
          </a:p>
        </p:txBody>
      </p:sp>
      <p:sp>
        <p:nvSpPr>
          <p:cNvPr id="28684" name="Rectángulo redondeado 14"/>
          <p:cNvSpPr>
            <a:spLocks noChangeArrowheads="1"/>
          </p:cNvSpPr>
          <p:nvPr/>
        </p:nvSpPr>
        <p:spPr bwMode="auto">
          <a:xfrm>
            <a:off x="6442075" y="3760788"/>
            <a:ext cx="2593975" cy="1781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TARJETA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MADRE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número de serie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chip procesador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velocidad procesador</a:t>
            </a:r>
          </a:p>
        </p:txBody>
      </p:sp>
      <p:sp>
        <p:nvSpPr>
          <p:cNvPr id="28685" name="Flecha derecha 3"/>
          <p:cNvSpPr>
            <a:spLocks noChangeArrowheads="1"/>
          </p:cNvSpPr>
          <p:nvPr/>
        </p:nvSpPr>
        <p:spPr bwMode="auto">
          <a:xfrm>
            <a:off x="2519363" y="4221163"/>
            <a:ext cx="576262" cy="70326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cxnSp>
        <p:nvCxnSpPr>
          <p:cNvPr id="28686" name="Conector recto 19"/>
          <p:cNvCxnSpPr>
            <a:cxnSpLocks noChangeShapeType="1"/>
          </p:cNvCxnSpPr>
          <p:nvPr/>
        </p:nvCxnSpPr>
        <p:spPr bwMode="auto">
          <a:xfrm>
            <a:off x="5480050" y="4583113"/>
            <a:ext cx="9366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7" name="CuadroTexto 20"/>
          <p:cNvSpPr txBox="1">
            <a:spLocks noChangeArrowheads="1"/>
          </p:cNvSpPr>
          <p:nvPr/>
        </p:nvSpPr>
        <p:spPr bwMode="auto">
          <a:xfrm>
            <a:off x="5759450" y="45910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s-ES" sz="1800"/>
              <a:t>para</a:t>
            </a:r>
          </a:p>
        </p:txBody>
      </p:sp>
      <p:sp>
        <p:nvSpPr>
          <p:cNvPr id="28688" name="CuadroTexto 31"/>
          <p:cNvSpPr txBox="1">
            <a:spLocks noChangeArrowheads="1"/>
          </p:cNvSpPr>
          <p:nvPr/>
        </p:nvSpPr>
        <p:spPr bwMode="auto">
          <a:xfrm>
            <a:off x="5399088" y="3860800"/>
            <a:ext cx="1152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poseedor de</a:t>
            </a:r>
          </a:p>
        </p:txBody>
      </p:sp>
    </p:spTree>
    <p:extLst>
      <p:ext uri="{BB962C8B-B14F-4D97-AF65-F5344CB8AC3E}">
        <p14:creationId xmlns:p14="http://schemas.microsoft.com/office/powerpoint/2010/main" val="22846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1DD6E-6232-45E4-8808-13C1A48D1BF9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2969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77C3B0-DC16-4110-8057-DE980AA6731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s-ES_tradnl" altLang="es-ES" sz="140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1295400"/>
          </a:xfrm>
        </p:spPr>
        <p:txBody>
          <a:bodyPr/>
          <a:lstStyle/>
          <a:p>
            <a:r>
              <a:rPr lang="es-ES" altLang="es-ES" smtClean="0"/>
              <a:t>Tales atributos también se pueden “desagregar” en la misma entidad así:</a:t>
            </a:r>
          </a:p>
          <a:p>
            <a:endParaRPr lang="es-ES" altLang="es-ES" smtClean="0"/>
          </a:p>
          <a:p>
            <a:pPr>
              <a:buFontTx/>
              <a:buNone/>
            </a:pPr>
            <a:endParaRPr lang="es-ES" altLang="es-ES" smtClean="0"/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2843213" y="2819400"/>
            <a:ext cx="3051175" cy="26638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114675" y="3028950"/>
            <a:ext cx="25082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_tradnl" sz="2000" b="1" dirty="0"/>
              <a:t>COMPUTADOR</a:t>
            </a:r>
          </a:p>
          <a:p>
            <a:pPr>
              <a:defRPr/>
            </a:pPr>
            <a:r>
              <a:rPr lang="es-ES_tradnl" sz="2000" dirty="0"/>
              <a:t>referencia</a:t>
            </a:r>
          </a:p>
          <a:p>
            <a:pPr>
              <a:defRPr/>
            </a:pPr>
            <a:r>
              <a:rPr lang="es-ES_tradnl" sz="2000" dirty="0"/>
              <a:t>marca </a:t>
            </a:r>
          </a:p>
          <a:p>
            <a:pPr>
              <a:defRPr/>
            </a:pPr>
            <a:r>
              <a:rPr lang="es-ES_tradnl" sz="2000" dirty="0"/>
              <a:t>fecha de compra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serie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chip </a:t>
            </a:r>
            <a:r>
              <a:rPr lang="es-ES_tradnl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procesador</a:t>
            </a:r>
            <a:endParaRPr lang="es-ES_tradnl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s-ES_tradnl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 </a:t>
            </a:r>
            <a:r>
              <a:rPr lang="es-ES_tradnl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procesador</a:t>
            </a:r>
            <a:endParaRPr lang="es-ES_tradnl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4" name="Rectangle 7"/>
          <p:cNvSpPr>
            <a:spLocks noGrp="1" noChangeArrowheads="1"/>
          </p:cNvSpPr>
          <p:nvPr>
            <p:ph type="title"/>
          </p:nvPr>
        </p:nvSpPr>
        <p:spPr>
          <a:xfrm>
            <a:off x="-468560" y="615735"/>
            <a:ext cx="7772400" cy="1143000"/>
          </a:xfrm>
          <a:noFill/>
        </p:spPr>
        <p:txBody>
          <a:bodyPr/>
          <a:lstStyle/>
          <a:p>
            <a:r>
              <a:rPr lang="es-ES_tradnl" altLang="es-ES" dirty="0" smtClean="0"/>
              <a:t>Atributos</a:t>
            </a:r>
          </a:p>
        </p:txBody>
      </p:sp>
      <p:sp>
        <p:nvSpPr>
          <p:cNvPr id="29705" name="AutoShape 8"/>
          <p:cNvSpPr>
            <a:spLocks/>
          </p:cNvSpPr>
          <p:nvPr/>
        </p:nvSpPr>
        <p:spPr bwMode="auto">
          <a:xfrm>
            <a:off x="6019800" y="4484688"/>
            <a:ext cx="209550" cy="790575"/>
          </a:xfrm>
          <a:prstGeom prst="rightBrace">
            <a:avLst>
              <a:gd name="adj1" fmla="val 530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54763" y="4283075"/>
            <a:ext cx="15351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Atributos</a:t>
            </a:r>
          </a:p>
          <a:p>
            <a:pPr>
              <a:defRPr/>
            </a:pP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tarjeta </a:t>
            </a:r>
          </a:p>
          <a:p>
            <a:pPr>
              <a:defRPr/>
            </a:pP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madre</a:t>
            </a:r>
          </a:p>
        </p:txBody>
      </p:sp>
    </p:spTree>
    <p:extLst>
      <p:ext uri="{BB962C8B-B14F-4D97-AF65-F5344CB8AC3E}">
        <p14:creationId xmlns:p14="http://schemas.microsoft.com/office/powerpoint/2010/main" val="274709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-538162" y="698500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</a:t>
            </a:r>
            <a:endParaRPr lang="es-ES" altLang="es-ES" dirty="0" smtClean="0"/>
          </a:p>
        </p:txBody>
      </p:sp>
      <p:sp>
        <p:nvSpPr>
          <p:cNvPr id="30723" name="Marcador de contenido 2"/>
          <p:cNvSpPr>
            <a:spLocks noGrp="1"/>
          </p:cNvSpPr>
          <p:nvPr>
            <p:ph idx="1"/>
          </p:nvPr>
        </p:nvSpPr>
        <p:spPr>
          <a:xfrm>
            <a:off x="727075" y="1663700"/>
            <a:ext cx="7772400" cy="873125"/>
          </a:xfrm>
        </p:spPr>
        <p:txBody>
          <a:bodyPr/>
          <a:lstStyle/>
          <a:p>
            <a:r>
              <a:rPr lang="es-ES_tradnl" altLang="es-ES" smtClean="0"/>
              <a:t>No se permiten atributos multivaluados:</a:t>
            </a:r>
          </a:p>
        </p:txBody>
      </p:sp>
      <p:sp>
        <p:nvSpPr>
          <p:cNvPr id="30724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AAB1A-514A-4254-8C02-C8D0EC185D2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0725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072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2A470-6EFB-4D78-9572-A565068A3D9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s-ES_tradnl" altLang="es-ES" sz="1400" smtClean="0"/>
          </a:p>
        </p:txBody>
      </p:sp>
      <p:sp>
        <p:nvSpPr>
          <p:cNvPr id="30727" name="Rectángulo redondeado 6"/>
          <p:cNvSpPr>
            <a:spLocks noChangeArrowheads="1"/>
          </p:cNvSpPr>
          <p:nvPr/>
        </p:nvSpPr>
        <p:spPr bwMode="auto">
          <a:xfrm>
            <a:off x="755650" y="2552700"/>
            <a:ext cx="1620838" cy="14398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CLIENTE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código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nombre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FF0000"/>
                </a:solidFill>
              </a:rPr>
              <a:t>teléfonos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0728" name="Flecha derecha 3"/>
          <p:cNvSpPr>
            <a:spLocks noChangeArrowheads="1"/>
          </p:cNvSpPr>
          <p:nvPr/>
        </p:nvSpPr>
        <p:spPr bwMode="auto">
          <a:xfrm>
            <a:off x="2651125" y="2921000"/>
            <a:ext cx="576263" cy="703263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0729" name="Rectángulo redondeado 8"/>
          <p:cNvSpPr>
            <a:spLocks noChangeArrowheads="1"/>
          </p:cNvSpPr>
          <p:nvPr/>
        </p:nvSpPr>
        <p:spPr bwMode="auto">
          <a:xfrm>
            <a:off x="3576638" y="2681288"/>
            <a:ext cx="1620837" cy="1181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/>
              <a:t>CLIENTE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código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/>
              <a:t>nombre</a:t>
            </a:r>
          </a:p>
        </p:txBody>
      </p:sp>
      <p:sp>
        <p:nvSpPr>
          <p:cNvPr id="30730" name="Rectángulo redondeado 9"/>
          <p:cNvSpPr>
            <a:spLocks noChangeArrowheads="1"/>
          </p:cNvSpPr>
          <p:nvPr/>
        </p:nvSpPr>
        <p:spPr bwMode="auto">
          <a:xfrm>
            <a:off x="6938963" y="2681288"/>
            <a:ext cx="1736725" cy="1181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b="1">
                <a:solidFill>
                  <a:schemeClr val="accent2"/>
                </a:solidFill>
              </a:rPr>
              <a:t>TELÉFONO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número</a:t>
            </a:r>
          </a:p>
        </p:txBody>
      </p:sp>
      <p:cxnSp>
        <p:nvCxnSpPr>
          <p:cNvPr id="30731" name="Conector recto 11"/>
          <p:cNvCxnSpPr>
            <a:cxnSpLocks noChangeShapeType="1"/>
            <a:endCxn id="30730" idx="1"/>
          </p:cNvCxnSpPr>
          <p:nvPr/>
        </p:nvCxnSpPr>
        <p:spPr bwMode="auto">
          <a:xfrm>
            <a:off x="6115050" y="3262313"/>
            <a:ext cx="823913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Conector recto 13"/>
          <p:cNvCxnSpPr>
            <a:cxnSpLocks noChangeShapeType="1"/>
          </p:cNvCxnSpPr>
          <p:nvPr/>
        </p:nvCxnSpPr>
        <p:spPr bwMode="auto">
          <a:xfrm flipV="1">
            <a:off x="6834188" y="3055938"/>
            <a:ext cx="100012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Conector recto 18"/>
          <p:cNvCxnSpPr>
            <a:cxnSpLocks noChangeShapeType="1"/>
          </p:cNvCxnSpPr>
          <p:nvPr/>
        </p:nvCxnSpPr>
        <p:spPr bwMode="auto">
          <a:xfrm>
            <a:off x="6834188" y="3286125"/>
            <a:ext cx="101600" cy="220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Conector recto 21"/>
          <p:cNvCxnSpPr>
            <a:cxnSpLocks noChangeShapeType="1"/>
          </p:cNvCxnSpPr>
          <p:nvPr/>
        </p:nvCxnSpPr>
        <p:spPr bwMode="auto">
          <a:xfrm flipV="1">
            <a:off x="5197475" y="3257550"/>
            <a:ext cx="917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5" name="CuadroTexto 31"/>
          <p:cNvSpPr txBox="1">
            <a:spLocks noChangeArrowheads="1"/>
          </p:cNvSpPr>
          <p:nvPr/>
        </p:nvSpPr>
        <p:spPr bwMode="auto">
          <a:xfrm>
            <a:off x="5148263" y="2349500"/>
            <a:ext cx="115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el suscriptor de</a:t>
            </a:r>
          </a:p>
        </p:txBody>
      </p:sp>
      <p:sp>
        <p:nvSpPr>
          <p:cNvPr id="30736" name="CuadroTexto 31"/>
          <p:cNvSpPr txBox="1">
            <a:spLocks noChangeArrowheads="1"/>
          </p:cNvSpPr>
          <p:nvPr/>
        </p:nvSpPr>
        <p:spPr bwMode="auto">
          <a:xfrm>
            <a:off x="6548438" y="3344863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de</a:t>
            </a:r>
          </a:p>
        </p:txBody>
      </p:sp>
      <p:sp>
        <p:nvSpPr>
          <p:cNvPr id="30" name="Marcador de contenido 2"/>
          <p:cNvSpPr txBox="1">
            <a:spLocks/>
          </p:cNvSpPr>
          <p:nvPr/>
        </p:nvSpPr>
        <p:spPr bwMode="auto">
          <a:xfrm>
            <a:off x="755650" y="4256088"/>
            <a:ext cx="77724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s-ES_tradnl" altLang="es-ES" sz="2400" kern="0" dirty="0" smtClean="0"/>
              <a:t>Los atributos se clasifican en obligatorios “*” </a:t>
            </a:r>
            <a:r>
              <a:rPr lang="es-ES_tradnl" altLang="es-ES" sz="2400" kern="0" dirty="0"/>
              <a:t>o “●” </a:t>
            </a:r>
            <a:r>
              <a:rPr lang="es-ES_tradnl" altLang="es-ES" sz="2400" kern="0" dirty="0" smtClean="0"/>
              <a:t>opcionales “</a:t>
            </a:r>
            <a:r>
              <a:rPr lang="es-ES_tradnl" altLang="es-ES" sz="2400" kern="0" dirty="0"/>
              <a:t>○</a:t>
            </a:r>
            <a:r>
              <a:rPr lang="es-ES_tradnl" altLang="es-ES" sz="2400" kern="0" dirty="0" smtClean="0"/>
              <a:t>”. </a:t>
            </a:r>
          </a:p>
          <a:p>
            <a:pPr algn="just">
              <a:defRPr/>
            </a:pPr>
            <a:r>
              <a:rPr lang="es-ES_tradnl" altLang="es-ES" sz="2400" kern="0" dirty="0" smtClean="0"/>
              <a:t>Un caso especial de los atributos obligatorios son los atributos identificadores</a:t>
            </a:r>
            <a:endParaRPr lang="es-ES_tradnl" altLang="es-ES" sz="2400" kern="0" dirty="0"/>
          </a:p>
          <a:p>
            <a:pPr>
              <a:defRPr/>
            </a:pP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72717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444FF-8658-4FF0-BA35-518491CD369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614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614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05979C-1D27-4E1E-8C6A-1B40B21B583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E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98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altLang="es-ES" dirty="0" smtClean="0"/>
              <a:t>MODELO ENTIDAD – RELACIÓN (E-R)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3000" smtClean="0"/>
              <a:t>Propuesto por Peter Chen en 1976</a:t>
            </a:r>
          </a:p>
          <a:p>
            <a:pPr>
              <a:lnSpc>
                <a:spcPct val="90000"/>
              </a:lnSpc>
            </a:pPr>
            <a:r>
              <a:rPr lang="es-ES_tradnl" altLang="es-ES" sz="3000" smtClean="0"/>
              <a:t>Gran aceptación </a:t>
            </a:r>
          </a:p>
          <a:p>
            <a:pPr>
              <a:lnSpc>
                <a:spcPct val="90000"/>
              </a:lnSpc>
            </a:pPr>
            <a:r>
              <a:rPr lang="es-ES_tradnl" altLang="es-ES" sz="3000" smtClean="0"/>
              <a:t>Poco formal en sentido matemático</a:t>
            </a:r>
          </a:p>
          <a:p>
            <a:pPr>
              <a:lnSpc>
                <a:spcPct val="90000"/>
              </a:lnSpc>
            </a:pPr>
            <a:r>
              <a:rPr lang="es-ES_tradnl" altLang="es-ES" sz="3000" smtClean="0"/>
              <a:t>Intuitivo</a:t>
            </a:r>
          </a:p>
          <a:p>
            <a:pPr>
              <a:lnSpc>
                <a:spcPct val="90000"/>
              </a:lnSpc>
            </a:pPr>
            <a:r>
              <a:rPr lang="es-ES_tradnl" altLang="es-ES" sz="2800" smtClean="0"/>
              <a:t>Fácilmente refinable e integrable</a:t>
            </a:r>
            <a:endParaRPr lang="es-ES_tradnl" altLang="es-ES" sz="3000" smtClean="0"/>
          </a:p>
          <a:p>
            <a:pPr>
              <a:lnSpc>
                <a:spcPct val="90000"/>
              </a:lnSpc>
            </a:pPr>
            <a:r>
              <a:rPr lang="es-ES_tradnl" altLang="es-ES" sz="3000" smtClean="0"/>
              <a:t>Expresividad gráfica: Visión global de lo que se modela</a:t>
            </a:r>
          </a:p>
          <a:p>
            <a:pPr>
              <a:lnSpc>
                <a:spcPct val="90000"/>
              </a:lnSpc>
            </a:pPr>
            <a:r>
              <a:rPr lang="es-ES_tradnl" altLang="es-ES" sz="3000" smtClean="0"/>
              <a:t>Uno de los modelos </a:t>
            </a:r>
            <a:r>
              <a:rPr lang="es-ES_tradnl" altLang="es-ES" sz="3000" smtClean="0">
                <a:solidFill>
                  <a:srgbClr val="00B0F0"/>
                </a:solidFill>
              </a:rPr>
              <a:t>conceptuales</a:t>
            </a:r>
            <a:r>
              <a:rPr lang="es-ES_tradnl" altLang="es-ES" sz="3000" smtClean="0"/>
              <a:t> más usados</a:t>
            </a:r>
          </a:p>
        </p:txBody>
      </p:sp>
    </p:spTree>
    <p:extLst>
      <p:ext uri="{BB962C8B-B14F-4D97-AF65-F5344CB8AC3E}">
        <p14:creationId xmlns:p14="http://schemas.microsoft.com/office/powerpoint/2010/main" val="105655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416A85-3671-40D8-8344-B4D64D52AEDC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174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174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9796F-49A9-4915-A18B-40DEDB81111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s-ES_tradnl" altLang="es-ES" sz="1400" smtClean="0"/>
          </a:p>
        </p:txBody>
      </p:sp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1209" y="62068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 Identificadores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s-ES_tradnl" dirty="0" smtClean="0"/>
              <a:t>Identificador </a:t>
            </a:r>
            <a:r>
              <a:rPr lang="es-ES_tradnl" dirty="0"/>
              <a:t>(</a:t>
            </a:r>
            <a:r>
              <a:rPr lang="es-ES_tradnl" dirty="0" smtClean="0"/>
              <a:t>único) de una entidad:</a:t>
            </a: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s-ES_tradnl" dirty="0" smtClean="0"/>
              <a:t>Conjunto de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atributos</a:t>
            </a:r>
            <a:r>
              <a:rPr lang="es-ES_tradnl" dirty="0" smtClean="0"/>
              <a:t> y/o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relaciones</a:t>
            </a:r>
            <a:r>
              <a:rPr lang="es-ES_tradnl" dirty="0" smtClean="0"/>
              <a:t> que identifican de manera </a:t>
            </a:r>
            <a:r>
              <a:rPr lang="es-ES_tradnl" b="1" dirty="0" smtClean="0"/>
              <a:t>única</a:t>
            </a:r>
            <a:r>
              <a:rPr lang="es-ES_tradnl" dirty="0" smtClean="0"/>
              <a:t> una entidad. Ejemplos: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s-ES_tradnl" dirty="0" smtClean="0"/>
              <a:t>Entidad con un solo identificador: ALUMNO con atributos </a:t>
            </a:r>
            <a:r>
              <a:rPr lang="es-ES_tradnl" u="sng" dirty="0" smtClean="0">
                <a:solidFill>
                  <a:schemeClr val="accent2"/>
                </a:solidFill>
              </a:rPr>
              <a:t>cédula</a:t>
            </a:r>
            <a:r>
              <a:rPr lang="es-ES_tradnl" dirty="0" smtClean="0">
                <a:solidFill>
                  <a:schemeClr val="accent2"/>
                </a:solidFill>
              </a:rPr>
              <a:t>,</a:t>
            </a:r>
            <a:r>
              <a:rPr lang="es-ES_tradnl" dirty="0" smtClean="0"/>
              <a:t> nombre y año nacimiento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s-ES_tradnl" dirty="0" smtClean="0"/>
              <a:t>Entidad con varios identificadores candidatos: ELEMENTO QUÍMICO con </a:t>
            </a:r>
            <a:r>
              <a:rPr lang="es-ES_tradnl" u="sng" dirty="0" smtClean="0">
                <a:solidFill>
                  <a:schemeClr val="accent2"/>
                </a:solidFill>
              </a:rPr>
              <a:t>número</a:t>
            </a:r>
            <a:r>
              <a:rPr lang="es-ES_tradnl" dirty="0" smtClean="0"/>
              <a:t>, </a:t>
            </a:r>
            <a:r>
              <a:rPr lang="es-ES_tradnl" u="sng" dirty="0" smtClean="0">
                <a:solidFill>
                  <a:srgbClr val="CC3300"/>
                </a:solidFill>
              </a:rPr>
              <a:t>símbolo</a:t>
            </a:r>
            <a:r>
              <a:rPr lang="es-ES_tradnl" dirty="0" smtClean="0"/>
              <a:t>, </a:t>
            </a:r>
            <a:r>
              <a:rPr lang="es-ES_tradnl" u="sng" dirty="0" smtClean="0">
                <a:solidFill>
                  <a:srgbClr val="008000"/>
                </a:solidFill>
              </a:rPr>
              <a:t>nombre</a:t>
            </a:r>
            <a:r>
              <a:rPr lang="es-ES_tradnl" dirty="0" smtClean="0"/>
              <a:t>, </a:t>
            </a:r>
            <a:r>
              <a:rPr lang="es-ES_tradnl" dirty="0" err="1" smtClean="0"/>
              <a:t>temp_ebullición</a:t>
            </a:r>
            <a:r>
              <a:rPr lang="es-ES_tradnl" dirty="0" smtClean="0"/>
              <a:t>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s-ES_tradnl" dirty="0" smtClean="0"/>
              <a:t>Entidad con </a:t>
            </a:r>
            <a:r>
              <a:rPr lang="es-ES_tradnl" b="1" dirty="0" smtClean="0"/>
              <a:t>un</a:t>
            </a:r>
            <a:r>
              <a:rPr lang="es-ES_tradnl" dirty="0" smtClean="0"/>
              <a:t> identificador </a:t>
            </a:r>
            <a:r>
              <a:rPr lang="es-ES_tradnl" b="1" dirty="0" smtClean="0"/>
              <a:t>compuesto</a:t>
            </a:r>
            <a:r>
              <a:rPr lang="es-ES_tradnl" dirty="0" smtClean="0"/>
              <a:t> por dos atributos*: VEHÍCULO donde la placa se representa con dos atributos así: </a:t>
            </a:r>
            <a:r>
              <a:rPr lang="es-ES_tradnl" u="sng" dirty="0" smtClean="0">
                <a:solidFill>
                  <a:schemeClr val="accent2"/>
                </a:solidFill>
              </a:rPr>
              <a:t>letras</a:t>
            </a:r>
            <a:r>
              <a:rPr lang="es-ES_tradnl" dirty="0" smtClean="0"/>
              <a:t>, </a:t>
            </a:r>
            <a:r>
              <a:rPr lang="es-ES_tradnl" u="sng" dirty="0" smtClean="0">
                <a:solidFill>
                  <a:schemeClr val="accent2"/>
                </a:solidFill>
              </a:rPr>
              <a:t>dígitos</a:t>
            </a:r>
            <a:r>
              <a:rPr lang="es-ES_tradnl" dirty="0" smtClean="0"/>
              <a:t>, color, modelo.</a:t>
            </a:r>
          </a:p>
        </p:txBody>
      </p:sp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0" y="5664491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 dirty="0"/>
              <a:t>*</a:t>
            </a:r>
            <a:r>
              <a:rPr lang="es-CO" altLang="es-ES" sz="1800" dirty="0"/>
              <a:t> Se podría representar también mediante un solo atributo</a:t>
            </a:r>
            <a:endParaRPr lang="es-ES_tradnl" altLang="es-ES" sz="1800" dirty="0"/>
          </a:p>
        </p:txBody>
      </p:sp>
      <p:sp>
        <p:nvSpPr>
          <p:cNvPr id="31752" name="Text Box 1029"/>
          <p:cNvSpPr txBox="1">
            <a:spLocks noChangeArrowheads="1"/>
          </p:cNvSpPr>
          <p:nvPr/>
        </p:nvSpPr>
        <p:spPr bwMode="auto">
          <a:xfrm>
            <a:off x="6300788" y="6035675"/>
            <a:ext cx="284321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 b="1"/>
              <a:t>Ambos</a:t>
            </a:r>
            <a:r>
              <a:rPr lang="es-CO" altLang="es-ES" sz="2400"/>
              <a:t> conforman </a:t>
            </a:r>
            <a:r>
              <a:rPr lang="es-CO" altLang="es-ES" sz="2400" b="1"/>
              <a:t>el</a:t>
            </a:r>
            <a:r>
              <a:rPr lang="es-CO" altLang="es-ES" sz="2400"/>
              <a:t> identificador</a:t>
            </a:r>
            <a:endParaRPr lang="es-ES_tradnl" altLang="es-ES" sz="2400"/>
          </a:p>
        </p:txBody>
      </p:sp>
      <p:sp>
        <p:nvSpPr>
          <p:cNvPr id="31753" name="Line 1030"/>
          <p:cNvSpPr>
            <a:spLocks noChangeShapeType="1"/>
          </p:cNvSpPr>
          <p:nvPr/>
        </p:nvSpPr>
        <p:spPr bwMode="auto">
          <a:xfrm>
            <a:off x="5003800" y="5734050"/>
            <a:ext cx="12969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1754" name="Line 1031"/>
          <p:cNvSpPr>
            <a:spLocks noChangeShapeType="1"/>
          </p:cNvSpPr>
          <p:nvPr/>
        </p:nvSpPr>
        <p:spPr bwMode="auto">
          <a:xfrm>
            <a:off x="5724525" y="5661025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324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63E8B-0657-4ADE-9CD9-D0846886DEC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277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277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0C62B-1760-4E20-BCB5-46AEAB103BB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s-ES_tradnl" altLang="es-ES" sz="14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627937" cy="4751387"/>
          </a:xfrm>
        </p:spPr>
        <p:txBody>
          <a:bodyPr>
            <a:normAutofit lnSpcReduction="10000"/>
          </a:bodyPr>
          <a:lstStyle/>
          <a:p>
            <a:pPr marL="914400" lvl="1" indent="-457200" algn="just">
              <a:buFontTx/>
              <a:buChar char="•"/>
              <a:defRPr/>
            </a:pPr>
            <a:r>
              <a:rPr lang="es-ES_tradnl" sz="2400" dirty="0" smtClean="0"/>
              <a:t>Entidad con un identificador compuesto por un atributo y una relación: CUENTA</a:t>
            </a:r>
            <a:r>
              <a:rPr lang="es-ES_tradnl" sz="2400" baseline="30000" dirty="0" smtClean="0">
                <a:solidFill>
                  <a:srgbClr val="33CC33"/>
                </a:solidFill>
              </a:rPr>
              <a:t>(1)</a:t>
            </a:r>
            <a:r>
              <a:rPr lang="es-ES_tradnl" sz="2400" dirty="0" smtClean="0"/>
              <a:t> con </a:t>
            </a:r>
            <a:r>
              <a:rPr lang="es-ES_tradnl" sz="2400" u="sng" dirty="0" smtClean="0">
                <a:solidFill>
                  <a:schemeClr val="accent2"/>
                </a:solidFill>
              </a:rPr>
              <a:t>número cuenta</a:t>
            </a:r>
            <a:r>
              <a:rPr lang="es-ES_tradnl" sz="2400" dirty="0" smtClean="0"/>
              <a:t> (atributo) y </a:t>
            </a:r>
            <a:r>
              <a:rPr lang="es-ES_tradnl" sz="2400" u="sng" dirty="0" smtClean="0">
                <a:solidFill>
                  <a:schemeClr val="accent2"/>
                </a:solidFill>
              </a:rPr>
              <a:t>cod_sucursal</a:t>
            </a:r>
            <a:r>
              <a:rPr lang="es-ES_tradnl" sz="2400" dirty="0" smtClean="0"/>
              <a:t> (relación), saldo.</a:t>
            </a:r>
          </a:p>
          <a:p>
            <a:pPr marL="914400" lvl="1" indent="-457200" algn="just">
              <a:buFontTx/>
              <a:buChar char="•"/>
              <a:defRPr/>
            </a:pPr>
            <a:r>
              <a:rPr lang="es-ES_tradnl" sz="2400" dirty="0" smtClean="0"/>
              <a:t>Entidad con un identificador compuesto por un atributo y dos relaciones: Ej: PEDIDO</a:t>
            </a:r>
            <a:r>
              <a:rPr lang="es-ES_tradnl" sz="2400" baseline="30000" dirty="0" smtClean="0">
                <a:solidFill>
                  <a:srgbClr val="33CC33"/>
                </a:solidFill>
              </a:rPr>
              <a:t>(2)</a:t>
            </a:r>
            <a:r>
              <a:rPr lang="es-ES_tradnl" sz="2400" dirty="0" smtClean="0"/>
              <a:t> con la </a:t>
            </a:r>
            <a:r>
              <a:rPr lang="es-ES_tradnl" sz="2400" u="sng" dirty="0" smtClean="0">
                <a:solidFill>
                  <a:schemeClr val="accent2"/>
                </a:solidFill>
              </a:rPr>
              <a:t>fecha </a:t>
            </a:r>
            <a:r>
              <a:rPr lang="es-ES_tradnl" sz="2400" dirty="0" smtClean="0"/>
              <a:t>(atributo), </a:t>
            </a:r>
            <a:r>
              <a:rPr lang="es-ES_tradnl" sz="2400" u="sng" dirty="0" smtClean="0">
                <a:solidFill>
                  <a:schemeClr val="accent2"/>
                </a:solidFill>
              </a:rPr>
              <a:t>cod_producto</a:t>
            </a:r>
            <a:r>
              <a:rPr lang="es-ES_tradnl" sz="2400" dirty="0" smtClean="0"/>
              <a:t> (relación) y el </a:t>
            </a:r>
            <a:r>
              <a:rPr lang="es-ES_tradnl" sz="2400" u="sng" dirty="0" smtClean="0">
                <a:solidFill>
                  <a:schemeClr val="accent2"/>
                </a:solidFill>
              </a:rPr>
              <a:t>cod_proveedor </a:t>
            </a:r>
            <a:r>
              <a:rPr lang="es-ES_tradnl" sz="2400" dirty="0" smtClean="0"/>
              <a:t>(relación), nro_unidades</a:t>
            </a:r>
          </a:p>
          <a:p>
            <a:pPr marL="914400" lvl="1" indent="-457200" algn="just">
              <a:buFontTx/>
              <a:buNone/>
              <a:defRPr/>
            </a:pPr>
            <a:endParaRPr lang="es-ES_tradnl" sz="2000" dirty="0" smtClean="0"/>
          </a:p>
          <a:p>
            <a:pPr marL="457200" lvl="1" indent="0" algn="just">
              <a:buFontTx/>
              <a:buNone/>
              <a:defRPr/>
            </a:pPr>
            <a:r>
              <a:rPr lang="es-ES_tradnl" sz="1400" dirty="0" smtClean="0">
                <a:solidFill>
                  <a:srgbClr val="33CC33"/>
                </a:solidFill>
              </a:rPr>
              <a:t>(1) </a:t>
            </a:r>
            <a:r>
              <a:rPr lang="es-ES_tradnl" sz="2000" dirty="0" smtClean="0"/>
              <a:t>Dos sucursales pueden tener números de cuenta iguales, pero una misma sucursal no puede tener dos números de cuenta iguales.</a:t>
            </a:r>
            <a:r>
              <a:rPr lang="es-ES_tradnl" sz="2400" dirty="0" smtClean="0"/>
              <a:t> </a:t>
            </a:r>
          </a:p>
          <a:p>
            <a:pPr marL="914400" lvl="1" indent="-457200" algn="just">
              <a:buFontTx/>
              <a:buNone/>
              <a:defRPr/>
            </a:pPr>
            <a:r>
              <a:rPr lang="es-ES_tradnl" sz="1400" dirty="0" smtClean="0">
                <a:solidFill>
                  <a:srgbClr val="33CC33"/>
                </a:solidFill>
              </a:rPr>
              <a:t>(2) </a:t>
            </a:r>
            <a:r>
              <a:rPr lang="es-ES_tradnl" sz="2000" dirty="0" smtClean="0"/>
              <a:t>Es decir, aquí a un mismo proveedor se le puede pedir el mismo</a:t>
            </a:r>
          </a:p>
          <a:p>
            <a:pPr marL="914400" lvl="1" indent="-457200" algn="just">
              <a:buFontTx/>
              <a:buNone/>
              <a:defRPr/>
            </a:pPr>
            <a:r>
              <a:rPr lang="es-ES_tradnl" sz="2000" dirty="0" smtClean="0"/>
              <a:t>producto en fechas diferentes</a:t>
            </a:r>
          </a:p>
          <a:p>
            <a:pPr marL="914400" lvl="1" indent="-457200">
              <a:buFontTx/>
              <a:buNone/>
              <a:defRPr/>
            </a:pPr>
            <a:endParaRPr lang="es-ES" sz="2000" dirty="0" smtClean="0"/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7772400" cy="1143000"/>
          </a:xfrm>
          <a:noFill/>
        </p:spPr>
        <p:txBody>
          <a:bodyPr/>
          <a:lstStyle/>
          <a:p>
            <a:r>
              <a:rPr lang="es-ES_tradnl" altLang="es-ES" dirty="0" smtClean="0"/>
              <a:t>Atributos Identificadores</a:t>
            </a:r>
          </a:p>
        </p:txBody>
      </p:sp>
    </p:spTree>
    <p:extLst>
      <p:ext uri="{BB962C8B-B14F-4D97-AF65-F5344CB8AC3E}">
        <p14:creationId xmlns:p14="http://schemas.microsoft.com/office/powerpoint/2010/main" val="273618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F2D3B-039E-4DD5-BBAC-2F8778B1A359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379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379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55979-E705-4099-9A31-AC9ADFAE37B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s-ES_tradnl" altLang="es-ES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62068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 Identificadores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34350" cy="446405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s-ES_tradnl" sz="2400" dirty="0" smtClean="0"/>
              <a:t>Convenciones: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s-ES_tradnl" sz="2400" dirty="0" smtClean="0"/>
              <a:t>Se les antepone el símbolo </a:t>
            </a:r>
            <a:r>
              <a:rPr lang="es-ES_tradnl" sz="2400" b="1" dirty="0" smtClean="0"/>
              <a:t>#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s-ES_tradnl" sz="2400" dirty="0" smtClean="0"/>
              <a:t>Se coloca una </a:t>
            </a:r>
            <a:r>
              <a:rPr lang="es-ES_tradnl" sz="2400" b="1" dirty="0" smtClean="0"/>
              <a:t>línea</a:t>
            </a:r>
            <a:r>
              <a:rPr lang="es-ES_tradnl" sz="2400" dirty="0" smtClean="0"/>
              <a:t> paralela a la entidad cerca del punto terminal de la relación</a:t>
            </a:r>
          </a:p>
          <a:p>
            <a:pPr algn="just">
              <a:lnSpc>
                <a:spcPct val="90000"/>
              </a:lnSpc>
              <a:defRPr/>
            </a:pPr>
            <a:r>
              <a:rPr lang="es-ES_tradnl" sz="2400" dirty="0" smtClean="0"/>
              <a:t>Si hay varios identificadores candidatos, se selecciona uno y se dejan los demás como </a:t>
            </a:r>
            <a:r>
              <a:rPr lang="es-ES_tradnl" sz="2400" i="1" dirty="0" smtClean="0"/>
              <a:t>secundarios</a:t>
            </a:r>
            <a:r>
              <a:rPr lang="es-ES_tradnl" sz="2400" dirty="0" smtClean="0"/>
              <a:t> o </a:t>
            </a:r>
            <a:r>
              <a:rPr lang="es-ES_tradnl" sz="2400" i="1" dirty="0" smtClean="0"/>
              <a:t>alternativos</a:t>
            </a:r>
            <a:r>
              <a:rPr lang="es-ES_tradnl" sz="2400" i="1" dirty="0" smtClean="0">
                <a:solidFill>
                  <a:schemeClr val="accent2"/>
                </a:solidFill>
              </a:rPr>
              <a:t>*</a:t>
            </a:r>
            <a:endParaRPr lang="es-ES_tradnl" sz="2400" dirty="0" smtClean="0">
              <a:solidFill>
                <a:schemeClr val="accent2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s-ES_tradnl" sz="2400" dirty="0" smtClean="0"/>
              <a:t>Se pueden definir identificadores </a:t>
            </a:r>
            <a:r>
              <a:rPr lang="es-ES_tradnl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artificiales</a:t>
            </a:r>
            <a:r>
              <a:rPr lang="es-ES_tradnl" sz="2400" dirty="0" smtClean="0"/>
              <a:t> o </a:t>
            </a:r>
            <a:r>
              <a:rPr lang="es-ES_tradnl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surrogados</a:t>
            </a:r>
            <a:r>
              <a:rPr lang="es-ES_tradnl" sz="2400" dirty="0" smtClean="0"/>
              <a:t> para evitar un identificador compuesto por muchos atributos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s-CO" sz="24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s-ES_tradnl" sz="24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s-ES_tradnl" sz="2000" dirty="0" smtClean="0">
                <a:solidFill>
                  <a:schemeClr val="accent2"/>
                </a:solidFill>
              </a:rPr>
              <a:t>* En esta notación, los identificadores alternativos </a:t>
            </a:r>
            <a:r>
              <a:rPr lang="es-ES_tradnl" sz="2000" b="1" u="sng" dirty="0" smtClean="0">
                <a:solidFill>
                  <a:schemeClr val="accent2"/>
                </a:solidFill>
              </a:rPr>
              <a:t>no</a:t>
            </a:r>
            <a:r>
              <a:rPr lang="es-ES_tradnl" sz="2000" dirty="0" smtClean="0">
                <a:solidFill>
                  <a:schemeClr val="accent2"/>
                </a:solidFill>
              </a:rPr>
              <a:t> poseen símbolos especiales</a:t>
            </a:r>
            <a:endParaRPr lang="es-ES_tradnl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293336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7480F-B270-47C3-BB41-35AECD0E80EF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481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482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10325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AD47E9-7A2B-4AA9-9B34-B8C12AE1195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s-ES_tradnl" altLang="es-ES" sz="1400" smtClean="0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-1035050" y="-112789"/>
            <a:ext cx="7772400" cy="1143000"/>
          </a:xfrm>
          <a:noFill/>
        </p:spPr>
        <p:txBody>
          <a:bodyPr/>
          <a:lstStyle/>
          <a:p>
            <a:r>
              <a:rPr lang="es-ES_tradnl" altLang="es-ES" dirty="0" smtClean="0">
                <a:solidFill>
                  <a:schemeClr val="bg1"/>
                </a:solidFill>
              </a:rPr>
              <a:t>Atributos Identificadores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803400" y="1700213"/>
            <a:ext cx="30368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/>
              <a:t>COMPUTADOR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solidFill>
                  <a:schemeClr val="accent2"/>
                </a:solidFill>
              </a:rPr>
              <a:t>#</a:t>
            </a:r>
            <a:r>
              <a:rPr lang="es-ES_tradnl" altLang="es-ES" sz="2400"/>
              <a:t> </a:t>
            </a:r>
            <a:r>
              <a:rPr lang="es-ES_tradnl" altLang="es-ES" sz="2400">
                <a:solidFill>
                  <a:schemeClr val="accent2"/>
                </a:solidFill>
              </a:rPr>
              <a:t>referencia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* marca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* fecha de compra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i="1"/>
              <a:t>* </a:t>
            </a:r>
            <a:r>
              <a:rPr lang="es-ES_tradnl" altLang="es-ES" sz="2400">
                <a:solidFill>
                  <a:srgbClr val="33CC33"/>
                </a:solidFill>
              </a:rPr>
              <a:t>número de serie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* chip procesador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* velocidad procesador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   chip coprocesador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908175" y="4438650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1547813" y="1557338"/>
            <a:ext cx="3455987" cy="3455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5292725" y="1412875"/>
            <a:ext cx="2376488" cy="18716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5365750" y="4437063"/>
            <a:ext cx="2232025" cy="20875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524500" y="1690688"/>
            <a:ext cx="17494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2400"/>
              <a:t>CUENTA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 b="1">
                <a:solidFill>
                  <a:schemeClr val="accent2"/>
                </a:solidFill>
              </a:rPr>
              <a:t>#</a:t>
            </a:r>
            <a:r>
              <a:rPr lang="es-ES" altLang="es-ES" sz="2400"/>
              <a:t> </a:t>
            </a:r>
            <a:r>
              <a:rPr lang="es-ES" altLang="es-ES" sz="2400">
                <a:solidFill>
                  <a:schemeClr val="accent2"/>
                </a:solidFill>
              </a:rPr>
              <a:t>número </a:t>
            </a:r>
            <a:r>
              <a:rPr lang="es-ES" altLang="es-ES" sz="2400"/>
              <a:t>    * saldo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611813" y="4721225"/>
            <a:ext cx="1800225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/>
              <a:t>SUCURSAL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 b="1">
                <a:solidFill>
                  <a:schemeClr val="accent2"/>
                </a:solidFill>
              </a:rPr>
              <a:t>#</a:t>
            </a:r>
            <a:r>
              <a:rPr lang="es-ES" altLang="es-ES" sz="2400"/>
              <a:t> </a:t>
            </a:r>
            <a:r>
              <a:rPr lang="es-ES" altLang="es-ES" sz="2400">
                <a:solidFill>
                  <a:schemeClr val="accent2"/>
                </a:solidFill>
              </a:rPr>
              <a:t>código </a:t>
            </a:r>
            <a:r>
              <a:rPr lang="es-ES" altLang="es-ES" sz="2400"/>
              <a:t>     * </a:t>
            </a:r>
            <a:r>
              <a:rPr lang="es-ES" altLang="es-ES" sz="2400">
                <a:solidFill>
                  <a:srgbClr val="33CC33"/>
                </a:solidFill>
              </a:rPr>
              <a:t>nombre</a:t>
            </a:r>
            <a:r>
              <a:rPr lang="es-ES" altLang="es-ES" sz="2400"/>
              <a:t>     * ciudad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373813" y="32845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157913" y="32845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6373813" y="3284538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6157913" y="3573463"/>
            <a:ext cx="4318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 flipH="1">
            <a:off x="1042988" y="3357563"/>
            <a:ext cx="865187" cy="1655762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207963" y="5019675"/>
            <a:ext cx="2916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000">
                <a:solidFill>
                  <a:srgbClr val="33CC33"/>
                </a:solidFill>
              </a:rPr>
              <a:t>Identificador</a:t>
            </a:r>
            <a:endParaRPr lang="es-ES" altLang="es-ES" sz="2000">
              <a:solidFill>
                <a:srgbClr val="33CC33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33CC33"/>
                </a:solidFill>
              </a:rPr>
              <a:t>alternativo (</a:t>
            </a:r>
            <a:r>
              <a:rPr lang="es-ES" altLang="es-ES" sz="2000" b="1">
                <a:solidFill>
                  <a:srgbClr val="33CC33"/>
                </a:solidFill>
              </a:rPr>
              <a:t>no hay una notación especial para ellos</a:t>
            </a:r>
            <a:r>
              <a:rPr lang="es-ES" altLang="es-ES" sz="2000">
                <a:solidFill>
                  <a:srgbClr val="33CC33"/>
                </a:solidFill>
              </a:rPr>
              <a:t>)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127000" y="836613"/>
            <a:ext cx="149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Identificador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de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Computador</a:t>
            </a:r>
            <a:endParaRPr lang="es-ES" altLang="es-ES" sz="2000">
              <a:solidFill>
                <a:schemeClr val="accent2"/>
              </a:solidFill>
            </a:endParaRPr>
          </a:p>
        </p:txBody>
      </p:sp>
      <p:sp>
        <p:nvSpPr>
          <p:cNvPr id="34836" name="Line 21"/>
          <p:cNvSpPr>
            <a:spLocks noChangeShapeType="1"/>
          </p:cNvSpPr>
          <p:nvPr/>
        </p:nvSpPr>
        <p:spPr bwMode="auto">
          <a:xfrm flipH="1" flipV="1">
            <a:off x="1258888" y="1844675"/>
            <a:ext cx="576262" cy="43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7204075" y="820738"/>
            <a:ext cx="149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dirty="0">
                <a:solidFill>
                  <a:schemeClr val="accent2"/>
                </a:solidFill>
              </a:rPr>
              <a:t>Identificador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compuesto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para cuenta</a:t>
            </a:r>
            <a:endParaRPr lang="es-ES" altLang="es-ES" sz="2000" dirty="0">
              <a:solidFill>
                <a:schemeClr val="accent2"/>
              </a:solidFill>
            </a:endParaRP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6737350" y="1154113"/>
            <a:ext cx="792163" cy="12239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V="1">
            <a:off x="7885113" y="1484313"/>
            <a:ext cx="504825" cy="2089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40" name="Line 26"/>
          <p:cNvSpPr>
            <a:spLocks noChangeShapeType="1"/>
          </p:cNvSpPr>
          <p:nvPr/>
        </p:nvSpPr>
        <p:spPr bwMode="auto">
          <a:xfrm flipH="1">
            <a:off x="6805613" y="3573463"/>
            <a:ext cx="1079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41" name="Text Box 27"/>
          <p:cNvSpPr txBox="1">
            <a:spLocks noChangeArrowheads="1"/>
          </p:cNvSpPr>
          <p:nvPr/>
        </p:nvSpPr>
        <p:spPr bwMode="auto">
          <a:xfrm>
            <a:off x="5076825" y="32845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1800"/>
              <a:t>adscrita a</a:t>
            </a:r>
            <a:endParaRPr lang="es-ES" altLang="es-ES" sz="1800"/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6445250" y="40052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1800"/>
              <a:t>el lugar de apertura de</a:t>
            </a:r>
            <a:endParaRPr lang="es-ES" altLang="es-ES" sz="1800"/>
          </a:p>
        </p:txBody>
      </p:sp>
      <p:sp>
        <p:nvSpPr>
          <p:cNvPr id="34843" name="Text Box 29"/>
          <p:cNvSpPr txBox="1">
            <a:spLocks noChangeArrowheads="1"/>
          </p:cNvSpPr>
          <p:nvPr/>
        </p:nvSpPr>
        <p:spPr bwMode="auto">
          <a:xfrm>
            <a:off x="7578725" y="4946650"/>
            <a:ext cx="149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chemeClr val="accent2"/>
                </a:solidFill>
              </a:rPr>
              <a:t>Identificador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de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Sucursal</a:t>
            </a:r>
            <a:endParaRPr lang="es-ES" altLang="es-ES" sz="2000">
              <a:solidFill>
                <a:schemeClr val="accent2"/>
              </a:solidFill>
            </a:endParaRPr>
          </a:p>
        </p:txBody>
      </p:sp>
      <p:sp>
        <p:nvSpPr>
          <p:cNvPr id="34844" name="Line 31"/>
          <p:cNvSpPr>
            <a:spLocks noChangeShapeType="1"/>
          </p:cNvSpPr>
          <p:nvPr/>
        </p:nvSpPr>
        <p:spPr bwMode="auto">
          <a:xfrm>
            <a:off x="6948488" y="5516563"/>
            <a:ext cx="936625" cy="7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4845" name="Line 18"/>
          <p:cNvSpPr>
            <a:spLocks noChangeShapeType="1"/>
          </p:cNvSpPr>
          <p:nvPr/>
        </p:nvSpPr>
        <p:spPr bwMode="auto">
          <a:xfrm flipH="1" flipV="1">
            <a:off x="2771775" y="5610225"/>
            <a:ext cx="3133725" cy="288925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65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89824" y="797720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Atributos Identificadores</a:t>
            </a:r>
            <a:endParaRPr lang="es-ES" altLang="es-ES" dirty="0" smtClean="0"/>
          </a:p>
        </p:txBody>
      </p:sp>
      <p:sp>
        <p:nvSpPr>
          <p:cNvPr id="35843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E5023-10AA-464D-BCF0-133DE641F120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5844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5845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037692-B99C-4A36-90F3-43AFCDC2C75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s-ES_tradnl" altLang="es-ES" sz="1400" smtClean="0"/>
          </a:p>
        </p:txBody>
      </p:sp>
      <p:grpSp>
        <p:nvGrpSpPr>
          <p:cNvPr id="35846" name="Group 32"/>
          <p:cNvGrpSpPr>
            <a:grpSpLocks/>
          </p:cNvGrpSpPr>
          <p:nvPr/>
        </p:nvGrpSpPr>
        <p:grpSpPr bwMode="auto">
          <a:xfrm>
            <a:off x="871538" y="2192338"/>
            <a:ext cx="1830387" cy="1365250"/>
            <a:chOff x="575" y="2255"/>
            <a:chExt cx="1153" cy="576"/>
          </a:xfrm>
        </p:grpSpPr>
        <p:sp>
          <p:nvSpPr>
            <p:cNvPr id="35868" name="AutoShape 5"/>
            <p:cNvSpPr>
              <a:spLocks noChangeArrowheads="1"/>
            </p:cNvSpPr>
            <p:nvPr/>
          </p:nvSpPr>
          <p:spPr bwMode="auto">
            <a:xfrm>
              <a:off x="575" y="2255"/>
              <a:ext cx="1153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35869" name="Text Box 6"/>
            <p:cNvSpPr txBox="1">
              <a:spLocks noChangeArrowheads="1"/>
            </p:cNvSpPr>
            <p:nvPr/>
          </p:nvSpPr>
          <p:spPr bwMode="auto">
            <a:xfrm>
              <a:off x="729" y="2309"/>
              <a:ext cx="929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CHOFER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>
                  <a:solidFill>
                    <a:srgbClr val="0000FF"/>
                  </a:solidFill>
                </a:rPr>
                <a:t>#</a:t>
              </a:r>
              <a:r>
                <a:rPr lang="es-ES_tradnl" altLang="es-ES" sz="2400"/>
                <a:t> cédula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* nombre</a:t>
              </a:r>
            </a:p>
          </p:txBody>
        </p:sp>
      </p:grp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5867400" y="2173288"/>
            <a:ext cx="1905000" cy="1471612"/>
            <a:chOff x="3696" y="2256"/>
            <a:chExt cx="1200" cy="576"/>
          </a:xfrm>
        </p:grpSpPr>
        <p:sp>
          <p:nvSpPr>
            <p:cNvPr id="35866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3833" y="2351"/>
              <a:ext cx="952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CAMIÓN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>
                  <a:solidFill>
                    <a:schemeClr val="accent2"/>
                  </a:solidFill>
                </a:rPr>
                <a:t>#</a:t>
              </a:r>
              <a:r>
                <a:rPr lang="es-ES" altLang="es-ES" sz="2400"/>
                <a:t> </a:t>
              </a:r>
              <a:r>
                <a:rPr lang="es-ES_tradnl" altLang="es-ES" sz="2400"/>
                <a:t>placa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* valor</a:t>
              </a:r>
            </a:p>
          </p:txBody>
        </p:sp>
      </p:grpSp>
      <p:sp>
        <p:nvSpPr>
          <p:cNvPr id="35848" name="Text Box 14"/>
          <p:cNvSpPr txBox="1">
            <a:spLocks noChangeArrowheads="1"/>
          </p:cNvSpPr>
          <p:nvPr/>
        </p:nvSpPr>
        <p:spPr bwMode="auto">
          <a:xfrm>
            <a:off x="2700338" y="2486025"/>
            <a:ext cx="139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encargado de</a:t>
            </a: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4368800" y="2846388"/>
            <a:ext cx="149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conducido por</a:t>
            </a:r>
          </a:p>
        </p:txBody>
      </p:sp>
      <p:sp>
        <p:nvSpPr>
          <p:cNvPr id="35850" name="Line 33"/>
          <p:cNvSpPr>
            <a:spLocks noChangeShapeType="1"/>
          </p:cNvSpPr>
          <p:nvPr/>
        </p:nvSpPr>
        <p:spPr bwMode="auto">
          <a:xfrm>
            <a:off x="4140200" y="28527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5851" name="Line 34"/>
          <p:cNvSpPr>
            <a:spLocks noChangeShapeType="1"/>
          </p:cNvSpPr>
          <p:nvPr/>
        </p:nvSpPr>
        <p:spPr bwMode="auto">
          <a:xfrm>
            <a:off x="2700338" y="285273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5852" name="CuadroTexto 18"/>
          <p:cNvSpPr txBox="1">
            <a:spLocks noChangeArrowheads="1"/>
          </p:cNvSpPr>
          <p:nvPr/>
        </p:nvSpPr>
        <p:spPr bwMode="auto">
          <a:xfrm>
            <a:off x="2268538" y="4005263"/>
            <a:ext cx="3751262" cy="461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/>
              <a:t>Aquí es posible también:</a:t>
            </a:r>
          </a:p>
        </p:txBody>
      </p:sp>
      <p:grpSp>
        <p:nvGrpSpPr>
          <p:cNvPr id="35853" name="Group 32"/>
          <p:cNvGrpSpPr>
            <a:grpSpLocks/>
          </p:cNvGrpSpPr>
          <p:nvPr/>
        </p:nvGrpSpPr>
        <p:grpSpPr bwMode="auto">
          <a:xfrm>
            <a:off x="900113" y="4783138"/>
            <a:ext cx="1830387" cy="1366837"/>
            <a:chOff x="575" y="2255"/>
            <a:chExt cx="1153" cy="576"/>
          </a:xfrm>
        </p:grpSpPr>
        <p:sp>
          <p:nvSpPr>
            <p:cNvPr id="35864" name="AutoShape 5"/>
            <p:cNvSpPr>
              <a:spLocks noChangeArrowheads="1"/>
            </p:cNvSpPr>
            <p:nvPr/>
          </p:nvSpPr>
          <p:spPr bwMode="auto">
            <a:xfrm>
              <a:off x="575" y="2255"/>
              <a:ext cx="1153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35865" name="Text Box 6"/>
            <p:cNvSpPr txBox="1">
              <a:spLocks noChangeArrowheads="1"/>
            </p:cNvSpPr>
            <p:nvPr/>
          </p:nvSpPr>
          <p:spPr bwMode="auto">
            <a:xfrm>
              <a:off x="729" y="2309"/>
              <a:ext cx="91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CHOFER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>
                  <a:solidFill>
                    <a:srgbClr val="0000FF"/>
                  </a:solidFill>
                </a:rPr>
                <a:t>#</a:t>
              </a:r>
              <a:r>
                <a:rPr lang="es-ES_tradnl" altLang="es-ES" sz="2400"/>
                <a:t> cédula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* nombre</a:t>
              </a:r>
            </a:p>
          </p:txBody>
        </p:sp>
      </p:grpSp>
      <p:grpSp>
        <p:nvGrpSpPr>
          <p:cNvPr id="35854" name="Group 7"/>
          <p:cNvGrpSpPr>
            <a:grpSpLocks/>
          </p:cNvGrpSpPr>
          <p:nvPr/>
        </p:nvGrpSpPr>
        <p:grpSpPr bwMode="auto">
          <a:xfrm>
            <a:off x="5895975" y="4764088"/>
            <a:ext cx="1905000" cy="1473200"/>
            <a:chOff x="3696" y="2256"/>
            <a:chExt cx="1200" cy="576"/>
          </a:xfrm>
        </p:grpSpPr>
        <p:sp>
          <p:nvSpPr>
            <p:cNvPr id="35862" name="AutoShape 8"/>
            <p:cNvSpPr>
              <a:spLocks noChangeArrowheads="1"/>
            </p:cNvSpPr>
            <p:nvPr/>
          </p:nvSpPr>
          <p:spPr bwMode="auto">
            <a:xfrm>
              <a:off x="3696" y="2256"/>
              <a:ext cx="120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35863" name="Text Box 9"/>
            <p:cNvSpPr txBox="1">
              <a:spLocks noChangeArrowheads="1"/>
            </p:cNvSpPr>
            <p:nvPr/>
          </p:nvSpPr>
          <p:spPr bwMode="auto">
            <a:xfrm>
              <a:off x="3833" y="2351"/>
              <a:ext cx="952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CAMIÓN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33CC33"/>
                  </a:solidFill>
                </a:rPr>
                <a:t>*</a:t>
              </a:r>
              <a:r>
                <a:rPr lang="es-ES" altLang="es-ES" sz="2400"/>
                <a:t> </a:t>
              </a:r>
              <a:r>
                <a:rPr lang="es-ES_tradnl" altLang="es-ES" sz="2400">
                  <a:solidFill>
                    <a:srgbClr val="33CC33"/>
                  </a:solidFill>
                </a:rPr>
                <a:t>placa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* valor</a:t>
              </a:r>
            </a:p>
          </p:txBody>
        </p:sp>
      </p:grp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728913" y="5078413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encargado de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4384675" y="5583238"/>
            <a:ext cx="149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800"/>
              <a:t>conducido por</a:t>
            </a:r>
          </a:p>
        </p:txBody>
      </p:sp>
      <p:sp>
        <p:nvSpPr>
          <p:cNvPr id="35857" name="Line 33"/>
          <p:cNvSpPr>
            <a:spLocks noChangeShapeType="1"/>
          </p:cNvSpPr>
          <p:nvPr/>
        </p:nvSpPr>
        <p:spPr bwMode="auto">
          <a:xfrm>
            <a:off x="4168775" y="544512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5858" name="Line 34"/>
          <p:cNvSpPr>
            <a:spLocks noChangeShapeType="1"/>
          </p:cNvSpPr>
          <p:nvPr/>
        </p:nvSpPr>
        <p:spPr bwMode="auto">
          <a:xfrm>
            <a:off x="2728913" y="544512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5859" name="CuadroTexto 29"/>
          <p:cNvSpPr txBox="1">
            <a:spLocks noChangeArrowheads="1"/>
          </p:cNvSpPr>
          <p:nvPr/>
        </p:nvSpPr>
        <p:spPr bwMode="auto">
          <a:xfrm>
            <a:off x="7524750" y="4027488"/>
            <a:ext cx="1655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33CC33"/>
                </a:solidFill>
              </a:rPr>
              <a:t>Identificador alternativo</a:t>
            </a:r>
          </a:p>
        </p:txBody>
      </p:sp>
      <p:cxnSp>
        <p:nvCxnSpPr>
          <p:cNvPr id="35860" name="Conector recto de flecha 31"/>
          <p:cNvCxnSpPr>
            <a:cxnSpLocks noChangeShapeType="1"/>
          </p:cNvCxnSpPr>
          <p:nvPr/>
        </p:nvCxnSpPr>
        <p:spPr bwMode="auto">
          <a:xfrm flipV="1">
            <a:off x="7164388" y="4783138"/>
            <a:ext cx="863600" cy="800100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Conector recto 33"/>
          <p:cNvCxnSpPr>
            <a:cxnSpLocks noChangeShapeType="1"/>
          </p:cNvCxnSpPr>
          <p:nvPr/>
        </p:nvCxnSpPr>
        <p:spPr bwMode="auto">
          <a:xfrm>
            <a:off x="5651500" y="5229225"/>
            <a:ext cx="0" cy="43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913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00FF1-1577-4666-8F8A-CEF022BAD71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3686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3686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236B8-5FAA-4B9E-A74D-E07CAF6152D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s-ES_tradnl" altLang="es-ES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8461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MX" altLang="es-ES" sz="4000" dirty="0" smtClean="0"/>
              <a:t>Un ejemplo de otra notación para el modelo E-R:</a:t>
            </a:r>
            <a:endParaRPr lang="es-ES" altLang="es-ES" sz="4000" dirty="0" smtClean="0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971550" y="3213100"/>
            <a:ext cx="21605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MX" altLang="es-ES" sz="2400"/>
              <a:t>CLIENTE</a:t>
            </a:r>
            <a:endParaRPr lang="es-ES" altLang="es-ES" sz="2400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724525" y="3213100"/>
            <a:ext cx="21605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MX" altLang="es-ES" sz="2400"/>
              <a:t>PRÉSTAMO</a:t>
            </a:r>
            <a:endParaRPr lang="es-ES" altLang="es-ES" sz="2400"/>
          </a:p>
        </p:txBody>
      </p:sp>
      <p:sp>
        <p:nvSpPr>
          <p:cNvPr id="36872" name="AutoShape 6"/>
          <p:cNvSpPr>
            <a:spLocks noChangeArrowheads="1"/>
          </p:cNvSpPr>
          <p:nvPr/>
        </p:nvSpPr>
        <p:spPr bwMode="auto">
          <a:xfrm>
            <a:off x="3924300" y="2852738"/>
            <a:ext cx="1079500" cy="1152525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3851275" y="32131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MX" altLang="es-ES" sz="1600"/>
              <a:t>prestatario</a:t>
            </a:r>
            <a:endParaRPr lang="es-ES" altLang="es-ES" sz="1600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291138" y="2205038"/>
            <a:ext cx="1584325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610225" y="2254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000"/>
              <a:t>número</a:t>
            </a:r>
            <a:endParaRPr lang="es-ES" altLang="es-ES" sz="2000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7091363" y="2205038"/>
            <a:ext cx="1584325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513638" y="2254250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000"/>
              <a:t>valor</a:t>
            </a:r>
            <a:endParaRPr lang="es-ES" altLang="es-ES" sz="2000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227763" y="2781300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7019925" y="2709863"/>
            <a:ext cx="3587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468313" y="2132013"/>
            <a:ext cx="1584325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2555875" y="2133600"/>
            <a:ext cx="1584325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746125" y="21907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000"/>
              <a:t>nombre</a:t>
            </a:r>
            <a:endParaRPr lang="es-ES" altLang="es-ES" sz="2000"/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2905125" y="2205038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000"/>
              <a:t>cédula</a:t>
            </a:r>
            <a:endParaRPr lang="es-ES" altLang="es-ES" sz="2000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>
            <a:off x="5003800" y="3429000"/>
            <a:ext cx="7207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PE"/>
          </a:p>
        </p:txBody>
      </p:sp>
      <p:sp>
        <p:nvSpPr>
          <p:cNvPr id="36885" name="Line 22"/>
          <p:cNvSpPr>
            <a:spLocks noChangeShapeType="1"/>
          </p:cNvSpPr>
          <p:nvPr/>
        </p:nvSpPr>
        <p:spPr bwMode="auto">
          <a:xfrm flipH="1">
            <a:off x="3132138" y="3429000"/>
            <a:ext cx="7921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PE"/>
          </a:p>
        </p:txBody>
      </p:sp>
      <p:sp>
        <p:nvSpPr>
          <p:cNvPr id="36886" name="Line 23"/>
          <p:cNvSpPr>
            <a:spLocks noChangeShapeType="1"/>
          </p:cNvSpPr>
          <p:nvPr/>
        </p:nvSpPr>
        <p:spPr bwMode="auto">
          <a:xfrm>
            <a:off x="1454604" y="2636838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6887" name="Line 24"/>
          <p:cNvSpPr>
            <a:spLocks noChangeShapeType="1"/>
          </p:cNvSpPr>
          <p:nvPr/>
        </p:nvSpPr>
        <p:spPr bwMode="auto">
          <a:xfrm flipH="1">
            <a:off x="2482850" y="2636838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323850" y="4468813"/>
            <a:ext cx="8424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ES" sz="2400" dirty="0"/>
              <a:t> Aquí las flechas azules indican una relación de uno a uno</a:t>
            </a:r>
          </a:p>
          <a:p>
            <a:pPr>
              <a:spcBef>
                <a:spcPct val="0"/>
              </a:spcBef>
            </a:pPr>
            <a:r>
              <a:rPr lang="es-MX" altLang="es-ES" sz="2400" dirty="0"/>
              <a:t> Los óvalos representan atributos, los cuadros entidades 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ES" sz="2400" dirty="0"/>
              <a:t>   el rombo </a:t>
            </a:r>
            <a:r>
              <a:rPr lang="es-MX" altLang="es-ES" sz="2400" dirty="0" smtClean="0"/>
              <a:t>relación</a:t>
            </a:r>
            <a:endParaRPr lang="es-MX" altLang="es-ES" sz="2400" dirty="0"/>
          </a:p>
        </p:txBody>
      </p:sp>
    </p:spTree>
    <p:extLst>
      <p:ext uri="{BB962C8B-B14F-4D97-AF65-F5344CB8AC3E}">
        <p14:creationId xmlns:p14="http://schemas.microsoft.com/office/powerpoint/2010/main" val="335155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9144000" cy="42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FDAF0-3E60-48A2-8B60-6ECAB05684A6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593F17-0DF0-4635-91C2-F93852D383C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798513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MODELO E-R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s-ES_tradnl" sz="2800" dirty="0" smtClean="0"/>
              <a:t>Diferentes autores han propuesto elementos con el fin de aumentar su expresividad</a:t>
            </a:r>
          </a:p>
          <a:p>
            <a:pPr algn="just">
              <a:lnSpc>
                <a:spcPct val="80000"/>
              </a:lnSpc>
              <a:defRPr/>
            </a:pPr>
            <a:r>
              <a:rPr lang="es-CO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También se han propuesto diversas notaciones para el modelo E-R</a:t>
            </a:r>
            <a:r>
              <a:rPr lang="es-CO" sz="2800" dirty="0" smtClean="0"/>
              <a:t>. </a:t>
            </a:r>
            <a:r>
              <a:rPr lang="es-CO" sz="2800" dirty="0" smtClean="0">
                <a:solidFill>
                  <a:srgbClr val="FF0000"/>
                </a:solidFill>
              </a:rPr>
              <a:t>Algunas llegan incluso a </a:t>
            </a:r>
            <a:r>
              <a:rPr lang="es-CO" sz="2800" b="1" dirty="0" smtClean="0">
                <a:solidFill>
                  <a:srgbClr val="FF0000"/>
                </a:solidFill>
              </a:rPr>
              <a:t>usar los mismos símbolos para representar conceptos diferentes</a:t>
            </a:r>
            <a:endParaRPr lang="es-ES_tradnl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defRPr/>
            </a:pPr>
            <a:r>
              <a:rPr lang="es-CO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 el curso se presenta y se </a:t>
            </a:r>
            <a:r>
              <a:rPr lang="es-CO" sz="28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debe seguir</a:t>
            </a:r>
            <a:r>
              <a:rPr lang="es-CO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la notación del modelo E-R de Richard Barker </a:t>
            </a:r>
          </a:p>
          <a:p>
            <a:pPr algn="just">
              <a:lnSpc>
                <a:spcPct val="80000"/>
              </a:lnSpc>
              <a:defRPr/>
            </a:pPr>
            <a:r>
              <a:rPr lang="es-ES_tradnl" sz="2800" dirty="0" smtClean="0"/>
              <a:t>Barker extendió el modelo y lo introdujo como parte de la metodología CASE (</a:t>
            </a:r>
            <a:r>
              <a:rPr lang="es-ES_tradnl" sz="2800" i="1" dirty="0" smtClean="0"/>
              <a:t>Computer Aided System Engineering</a:t>
            </a:r>
            <a:r>
              <a:rPr lang="es-ES_tradnl" sz="2800" dirty="0" smtClean="0"/>
              <a:t>) de Oracle</a:t>
            </a:r>
          </a:p>
        </p:txBody>
      </p:sp>
    </p:spTree>
    <p:extLst>
      <p:ext uri="{BB962C8B-B14F-4D97-AF65-F5344CB8AC3E}">
        <p14:creationId xmlns:p14="http://schemas.microsoft.com/office/powerpoint/2010/main" val="312581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5C980-B841-476F-90D1-49751680590F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819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819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8A495-194E-44BE-A6EC-1FBF5176A3C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E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98513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MODELO E-R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84761"/>
            <a:ext cx="8229600" cy="4525963"/>
          </a:xfrm>
        </p:spPr>
        <p:txBody>
          <a:bodyPr/>
          <a:lstStyle/>
          <a:p>
            <a:pPr algn="just"/>
            <a:r>
              <a:rPr lang="es-ES_tradnl" altLang="es-ES" sz="2800" dirty="0" smtClean="0"/>
              <a:t>Independientemente de la notación usada para el modelo E-R, este se puede transformar a los modelos </a:t>
            </a:r>
            <a:r>
              <a:rPr lang="es-ES_tradnl" altLang="es-ES" sz="2800" dirty="0" smtClean="0">
                <a:solidFill>
                  <a:srgbClr val="00B0F0"/>
                </a:solidFill>
              </a:rPr>
              <a:t>lógicos</a:t>
            </a:r>
            <a:r>
              <a:rPr lang="es-ES_tradnl" altLang="es-ES" sz="2800" dirty="0" smtClean="0"/>
              <a:t>: jerárquico, red, relacional, objetual, objeto-relacional; </a:t>
            </a:r>
            <a:r>
              <a:rPr lang="es-ES_tradnl" altLang="es-ES" sz="2800" dirty="0" smtClean="0">
                <a:solidFill>
                  <a:srgbClr val="00B0F0"/>
                </a:solidFill>
              </a:rPr>
              <a:t>aunque usualmente se transforma al modelo relacional</a:t>
            </a:r>
            <a:r>
              <a:rPr lang="es-ES_tradnl" altLang="es-ES" sz="2800" dirty="0" smtClean="0"/>
              <a:t> (el cual se ve más adelante en el curso)</a:t>
            </a:r>
            <a:endParaRPr lang="es-ES_tradnl" altLang="es-ES" dirty="0" smtClean="0"/>
          </a:p>
        </p:txBody>
      </p:sp>
    </p:spTree>
    <p:extLst>
      <p:ext uri="{BB962C8B-B14F-4D97-AF65-F5344CB8AC3E}">
        <p14:creationId xmlns:p14="http://schemas.microsoft.com/office/powerpoint/2010/main" val="279088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7D4D91-9006-4C03-BEBF-EA441DCC1A77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921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E5A69-93D3-4324-86E6-4971B99D70D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E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560" y="838200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MODELO E-R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876800"/>
          </a:xfrm>
        </p:spPr>
        <p:txBody>
          <a:bodyPr/>
          <a:lstStyle/>
          <a:p>
            <a:pPr algn="just">
              <a:defRPr/>
            </a:pPr>
            <a:r>
              <a:rPr lang="es-ES_tradnl" dirty="0" smtClean="0"/>
              <a:t>Elementos esenciales:</a:t>
            </a:r>
          </a:p>
          <a:p>
            <a:pPr lvl="1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Entidad</a:t>
            </a:r>
            <a:r>
              <a:rPr lang="es-ES_tradnl" dirty="0" smtClean="0"/>
              <a:t>: </a:t>
            </a:r>
            <a:r>
              <a:rPr lang="es-ES_tradnl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Clase</a:t>
            </a:r>
            <a:r>
              <a:rPr lang="es-ES_tradnl" dirty="0" smtClean="0"/>
              <a:t> de objetos relevantes y distinguibles del mundo, que son los </a:t>
            </a:r>
            <a:r>
              <a:rPr lang="es-ES_tradnl" b="1" u="sng" dirty="0" smtClean="0"/>
              <a:t>sujetos de interés</a:t>
            </a:r>
            <a:r>
              <a:rPr lang="es-ES_tradnl" dirty="0" smtClean="0"/>
              <a:t> para una organización.  </a:t>
            </a:r>
            <a:r>
              <a:rPr lang="es-ES_tradnl" dirty="0" smtClean="0"/>
              <a:t>Ej: Cliente, Empleado, Pedido, Sucursal, Factura, etc.</a:t>
            </a:r>
          </a:p>
          <a:p>
            <a:pPr lvl="1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Relación</a:t>
            </a:r>
            <a:r>
              <a:rPr lang="es-ES_tradnl" dirty="0" smtClean="0"/>
              <a:t>: Conexión, asociación entre dos entidades (relación binaria)</a:t>
            </a:r>
          </a:p>
          <a:p>
            <a:pPr lvl="1" algn="just">
              <a:defRPr/>
            </a:pPr>
            <a:r>
              <a:rPr lang="es-ES_tradnl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/>
              <a:t>: Propiedad esencial o característica interesante (para la organización) de una entidad</a:t>
            </a:r>
          </a:p>
        </p:txBody>
      </p:sp>
    </p:spTree>
    <p:extLst>
      <p:ext uri="{BB962C8B-B14F-4D97-AF65-F5344CB8AC3E}">
        <p14:creationId xmlns:p14="http://schemas.microsoft.com/office/powerpoint/2010/main" val="94461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Simbolos básicos para diagrama E-R</a:t>
            </a: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60" y="2051720"/>
            <a:ext cx="4153480" cy="3316621"/>
          </a:xfrm>
        </p:spPr>
      </p:pic>
    </p:spTree>
    <p:extLst>
      <p:ext uri="{BB962C8B-B14F-4D97-AF65-F5344CB8AC3E}">
        <p14:creationId xmlns:p14="http://schemas.microsoft.com/office/powerpoint/2010/main" val="83075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8" y="836712"/>
            <a:ext cx="8229600" cy="1143000"/>
          </a:xfrm>
        </p:spPr>
        <p:txBody>
          <a:bodyPr/>
          <a:lstStyle/>
          <a:p>
            <a:r>
              <a:rPr lang="es-PE" dirty="0" smtClean="0"/>
              <a:t>DESCRIPCION</a:t>
            </a: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06" y="2062705"/>
            <a:ext cx="6182588" cy="3600953"/>
          </a:xfrm>
        </p:spPr>
      </p:pic>
    </p:spTree>
    <p:extLst>
      <p:ext uri="{BB962C8B-B14F-4D97-AF65-F5344CB8AC3E}">
        <p14:creationId xmlns:p14="http://schemas.microsoft.com/office/powerpoint/2010/main" val="413096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A58A5-71FC-4410-BEC4-AB5CC0DE8B88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21/05/2016</a:t>
            </a:fld>
            <a:endParaRPr lang="es-ES_tradnl" altLang="es-ES" sz="1400" smtClean="0"/>
          </a:p>
        </p:txBody>
      </p:sp>
      <p:sp>
        <p:nvSpPr>
          <p:cNvPr id="1024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smtClean="0"/>
              <a:t>Curso Bases de Datos</a:t>
            </a:r>
          </a:p>
        </p:txBody>
      </p:sp>
      <p:sp>
        <p:nvSpPr>
          <p:cNvPr id="1024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BA011-ABBD-4C3F-ADF8-1805CB524B5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E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20688"/>
            <a:ext cx="7772400" cy="1143000"/>
          </a:xfrm>
        </p:spPr>
        <p:txBody>
          <a:bodyPr/>
          <a:lstStyle/>
          <a:p>
            <a:r>
              <a:rPr lang="es-ES_tradnl" altLang="es-ES" dirty="0" smtClean="0"/>
              <a:t>Entidades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752975"/>
          </a:xfrm>
        </p:spPr>
        <p:txBody>
          <a:bodyPr/>
          <a:lstStyle/>
          <a:p>
            <a:pPr lvl="1" algn="just"/>
            <a:r>
              <a:rPr lang="es-ES_tradnl" altLang="es-ES" dirty="0" smtClean="0"/>
              <a:t>Clases de objetos de importancia en el dominio de estudio</a:t>
            </a:r>
          </a:p>
          <a:p>
            <a:pPr lvl="1" algn="just"/>
            <a:r>
              <a:rPr lang="es-ES_tradnl" altLang="es-ES" dirty="0" smtClean="0"/>
              <a:t>Interesan </a:t>
            </a:r>
            <a:r>
              <a:rPr lang="es-ES_tradnl" altLang="es-ES" u="sng" dirty="0" smtClean="0"/>
              <a:t>algunas</a:t>
            </a:r>
            <a:r>
              <a:rPr lang="es-ES_tradnl" altLang="es-ES" dirty="0" smtClean="0"/>
              <a:t> de sus propiedades </a:t>
            </a:r>
            <a:r>
              <a:rPr lang="es-ES_tradnl" altLang="es-ES" dirty="0" smtClean="0">
                <a:sym typeface="Wingdings" panose="05000000000000000000" pitchFamily="2" charset="2"/>
              </a:rPr>
              <a:t> Atributos</a:t>
            </a:r>
          </a:p>
          <a:p>
            <a:pPr lvl="1" algn="just"/>
            <a:r>
              <a:rPr lang="es-ES_tradnl" altLang="es-ES" b="1" dirty="0" smtClean="0"/>
              <a:t>A veces NO es fácil distinguir si un elemento es un atributo o una entidad.</a:t>
            </a:r>
            <a:r>
              <a:rPr lang="es-ES_tradnl" altLang="es-ES" dirty="0" smtClean="0"/>
              <a:t> Ej: ¿Barrio es un atributo de persona o es una entidad en sí misma? ¿Apellido es siempre un atributo de persona o puede llegar a ser una entidad?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140901" y="5785644"/>
            <a:ext cx="3895725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¿De qué depende la elección?</a:t>
            </a:r>
          </a:p>
        </p:txBody>
      </p:sp>
    </p:spTree>
    <p:extLst>
      <p:ext uri="{BB962C8B-B14F-4D97-AF65-F5344CB8AC3E}">
        <p14:creationId xmlns:p14="http://schemas.microsoft.com/office/powerpoint/2010/main" val="258943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1910</Words>
  <Application>Microsoft Office PowerPoint</Application>
  <PresentationFormat>Presentación en pantalla (4:3)</PresentationFormat>
  <Paragraphs>420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SimSun</vt:lpstr>
      <vt:lpstr>Arial</vt:lpstr>
      <vt:lpstr>Calibri</vt:lpstr>
      <vt:lpstr>Times New Roman</vt:lpstr>
      <vt:lpstr>Wingdings</vt:lpstr>
      <vt:lpstr>Tema de Office</vt:lpstr>
      <vt:lpstr>Modelos Entidad - Relación</vt:lpstr>
      <vt:lpstr>Objetivos</vt:lpstr>
      <vt:lpstr>MODELO ENTIDAD – RELACIÓN (E-R)</vt:lpstr>
      <vt:lpstr>MODELO E-R</vt:lpstr>
      <vt:lpstr>MODELO E-R</vt:lpstr>
      <vt:lpstr>MODELO E-R</vt:lpstr>
      <vt:lpstr>Simbolos básicos para diagrama E-R</vt:lpstr>
      <vt:lpstr>DESCRIPCION</vt:lpstr>
      <vt:lpstr>Entidades</vt:lpstr>
      <vt:lpstr>Entidades</vt:lpstr>
      <vt:lpstr>Entidades</vt:lpstr>
      <vt:lpstr>Entidades</vt:lpstr>
      <vt:lpstr>Entidades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Ejemplo Modelo E-R</vt:lpstr>
      <vt:lpstr>Atributos</vt:lpstr>
      <vt:lpstr>Atributos</vt:lpstr>
      <vt:lpstr>Atributos</vt:lpstr>
      <vt:lpstr>Atributos</vt:lpstr>
      <vt:lpstr>Atributos</vt:lpstr>
      <vt:lpstr>Atributos Identificadores</vt:lpstr>
      <vt:lpstr>Atributos Identificadores</vt:lpstr>
      <vt:lpstr>Atributos Identificadores</vt:lpstr>
      <vt:lpstr>Atributos Identificadores</vt:lpstr>
      <vt:lpstr>Atributos Identificadores</vt:lpstr>
      <vt:lpstr>Un ejemplo de otra notación para el modelo E-R: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ZOILY COLLANTES</cp:lastModifiedBy>
  <cp:revision>17</cp:revision>
  <dcterms:created xsi:type="dcterms:W3CDTF">2015-10-08T15:20:35Z</dcterms:created>
  <dcterms:modified xsi:type="dcterms:W3CDTF">2016-05-21T19:20:51Z</dcterms:modified>
</cp:coreProperties>
</file>