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79"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85" d="100"/>
          <a:sy n="85" d="100"/>
        </p:scale>
        <p:origin x="156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2534B-BFF1-40FB-A4E6-D222E984E044}" type="datetimeFigureOut">
              <a:rPr lang="es-PE" smtClean="0"/>
              <a:t>22/05/2016</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A7D19-C13E-4E96-B1D4-E39E44AA0563}" type="slidenum">
              <a:rPr lang="es-PE" smtClean="0"/>
              <a:t>‹Nº›</a:t>
            </a:fld>
            <a:endParaRPr lang="es-PE"/>
          </a:p>
        </p:txBody>
      </p:sp>
    </p:spTree>
    <p:extLst>
      <p:ext uri="{BB962C8B-B14F-4D97-AF65-F5344CB8AC3E}">
        <p14:creationId xmlns:p14="http://schemas.microsoft.com/office/powerpoint/2010/main" val="58236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CDBB480E-F8F3-47CD-8E92-6F991D07A4CD}" type="datetime1">
              <a:rPr lang="es-PE" smtClean="0"/>
              <a:t>22/05/2016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12551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6C5A5909-9F7B-4301-BBE8-302D5A6B8373}" type="datetime1">
              <a:rPr lang="es-PE" smtClean="0"/>
              <a:t>22/05/2016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6796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3BDFF126-25FD-48E4-A295-23C75EDFDDAC}" type="datetime1">
              <a:rPr lang="es-PE" smtClean="0"/>
              <a:t>22/05/2016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228079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3F2B716-0523-4C26-8DC6-21D9B72CB013}" type="datetime1">
              <a:rPr lang="es-PE" smtClean="0"/>
              <a:t>22/05/2016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941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7DEDB68-2B31-4EF9-9B06-D126C384618A}" type="datetime1">
              <a:rPr lang="es-PE" smtClean="0"/>
              <a:t>22/05/2016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98944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D834A4C8-A870-4C13-B112-57638DE842C2}" type="datetime1">
              <a:rPr lang="es-PE" smtClean="0"/>
              <a:t>22/05/2016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52446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11B4CDE2-B92D-4F75-9E88-BCB368F79F64}" type="datetime1">
              <a:rPr lang="es-PE" smtClean="0"/>
              <a:t>22/05/2016</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32718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4F738AE8-5BF0-48D9-B054-4636BC3A9029}" type="datetime1">
              <a:rPr lang="es-PE" smtClean="0"/>
              <a:t>22/05/2016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69147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18AAA4-39BA-4ED9-A913-31080E0EAD3C}" type="datetime1">
              <a:rPr lang="es-PE" smtClean="0"/>
              <a:t>22/05/2016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9582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7D86726-F5DC-4117-8CEF-2FFD9D0E4D3A}" type="datetime1">
              <a:rPr lang="es-PE" smtClean="0"/>
              <a:t>22/05/2016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25521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E6D5061-3952-4F49-B5C7-0EE8F7A77B1D}" type="datetime1">
              <a:rPr lang="es-PE" smtClean="0"/>
              <a:t>22/05/2016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77808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C42CA-DF59-4A38-8A8C-94731145F977}" type="datetime1">
              <a:rPr lang="es-PE" smtClean="0"/>
              <a:t>22/05/2016</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EA7C9-10DF-49E2-AD54-82AE73D7E179}" type="slidenum">
              <a:rPr lang="es-PE" smtClean="0"/>
              <a:pPr/>
              <a:t>‹Nº›</a:t>
            </a:fld>
            <a:endParaRPr lang="es-PE"/>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87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15516" y="2348880"/>
            <a:ext cx="8712968" cy="2952328"/>
          </a:xfrm>
        </p:spPr>
        <p:txBody>
          <a:bodyPr>
            <a:noAutofit/>
          </a:bodyPr>
          <a:lstStyle/>
          <a:p>
            <a:pPr algn="just"/>
            <a:r>
              <a:rPr lang="es-PE" sz="2800" b="1" dirty="0">
                <a:solidFill>
                  <a:schemeClr val="tx1"/>
                </a:solidFill>
              </a:rPr>
              <a:t>Carrera: </a:t>
            </a:r>
            <a:r>
              <a:rPr lang="es-PE" sz="2800" dirty="0">
                <a:solidFill>
                  <a:schemeClr val="tx1"/>
                </a:solidFill>
              </a:rPr>
              <a:t>Computación</a:t>
            </a:r>
          </a:p>
          <a:p>
            <a:pPr algn="just"/>
            <a:r>
              <a:rPr lang="es-PE" sz="2800" b="1" dirty="0">
                <a:solidFill>
                  <a:schemeClr val="tx1"/>
                </a:solidFill>
              </a:rPr>
              <a:t>Semestre: </a:t>
            </a:r>
            <a:r>
              <a:rPr lang="es-PE" sz="2800" dirty="0">
                <a:solidFill>
                  <a:schemeClr val="tx1"/>
                </a:solidFill>
              </a:rPr>
              <a:t>III</a:t>
            </a:r>
          </a:p>
          <a:p>
            <a:pPr algn="just"/>
            <a:r>
              <a:rPr lang="es-PE" sz="2800" b="1" dirty="0">
                <a:solidFill>
                  <a:schemeClr val="tx1"/>
                </a:solidFill>
              </a:rPr>
              <a:t>Nombre de Unidad Didáctica: </a:t>
            </a:r>
            <a:r>
              <a:rPr lang="es-PE" sz="2800" dirty="0">
                <a:solidFill>
                  <a:schemeClr val="tx1"/>
                </a:solidFill>
              </a:rPr>
              <a:t>Análisis y técnicas de algoritmo.</a:t>
            </a:r>
          </a:p>
          <a:p>
            <a:pPr lvl="0" algn="just"/>
            <a:r>
              <a:rPr lang="es-PE" sz="2800" b="1" dirty="0">
                <a:solidFill>
                  <a:schemeClr val="tx1"/>
                </a:solidFill>
              </a:rPr>
              <a:t>Logro Esperado: </a:t>
            </a:r>
            <a:r>
              <a:rPr lang="es-PE" sz="2800" dirty="0">
                <a:solidFill>
                  <a:prstClr val="black"/>
                </a:solidFill>
                <a:latin typeface="Arial" panose="020B0604020202020204" pitchFamily="34" charset="0"/>
                <a:ea typeface="Verdana" pitchFamily="34" charset="0"/>
                <a:cs typeface="Arial" panose="020B0604020202020204" pitchFamily="34" charset="0"/>
              </a:rPr>
              <a:t>Desarrolla aplicaciones haciendo uso del contenedor Swing </a:t>
            </a:r>
            <a:r>
              <a:rPr lang="es-PE" sz="2800" dirty="0" err="1">
                <a:solidFill>
                  <a:prstClr val="black"/>
                </a:solidFill>
                <a:latin typeface="Arial" panose="020B0604020202020204" pitchFamily="34" charset="0"/>
                <a:ea typeface="Verdana" pitchFamily="34" charset="0"/>
                <a:cs typeface="Arial" panose="020B0604020202020204" pitchFamily="34" charset="0"/>
              </a:rPr>
              <a:t>Controls</a:t>
            </a:r>
            <a:endParaRPr lang="es-PE" sz="3600" dirty="0">
              <a:solidFill>
                <a:prstClr val="black"/>
              </a:solidFill>
              <a:latin typeface="Arial" panose="020B0604020202020204" pitchFamily="34" charset="0"/>
              <a:cs typeface="Arial" panose="020B0604020202020204" pitchFamily="34" charset="0"/>
            </a:endParaRPr>
          </a:p>
          <a:p>
            <a:pPr algn="just"/>
            <a:endParaRPr lang="es-PE" sz="2800" dirty="0">
              <a:solidFill>
                <a:schemeClr val="tx1"/>
              </a:solidFill>
            </a:endParaRPr>
          </a:p>
        </p:txBody>
      </p:sp>
      <p:sp>
        <p:nvSpPr>
          <p:cNvPr id="6" name="Rectángulo 5"/>
          <p:cNvSpPr/>
          <p:nvPr/>
        </p:nvSpPr>
        <p:spPr>
          <a:xfrm>
            <a:off x="611560" y="1268760"/>
            <a:ext cx="7848872" cy="60016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300" b="1" cap="none" spc="0" dirty="0">
                <a:ln/>
                <a:solidFill>
                  <a:srgbClr val="00B050"/>
                </a:solidFill>
                <a:effectLst>
                  <a:outerShdw blurRad="38100" dist="38100" dir="2700000" algn="tl">
                    <a:srgbClr val="000000">
                      <a:alpha val="43137"/>
                    </a:srgbClr>
                  </a:outerShdw>
                </a:effectLst>
                <a:latin typeface="Cooper Black" panose="0208090404030B020404" pitchFamily="18" charset="0"/>
              </a:rPr>
              <a:t>USO DE CUADRO DE DIALOGOS</a:t>
            </a:r>
          </a:p>
        </p:txBody>
      </p:sp>
    </p:spTree>
    <p:extLst>
      <p:ext uri="{BB962C8B-B14F-4D97-AF65-F5344CB8AC3E}">
        <p14:creationId xmlns:p14="http://schemas.microsoft.com/office/powerpoint/2010/main" val="365344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Componente Swing</a:t>
            </a:r>
          </a:p>
        </p:txBody>
      </p:sp>
      <p:sp>
        <p:nvSpPr>
          <p:cNvPr id="3" name="Rectángulo 2"/>
          <p:cNvSpPr/>
          <p:nvPr/>
        </p:nvSpPr>
        <p:spPr>
          <a:xfrm>
            <a:off x="179512" y="1869111"/>
            <a:ext cx="6552728" cy="4154984"/>
          </a:xfrm>
          <a:prstGeom prst="rect">
            <a:avLst/>
          </a:prstGeom>
        </p:spPr>
        <p:txBody>
          <a:bodyPr wrap="square">
            <a:spAutoFit/>
          </a:bodyPr>
          <a:lstStyle/>
          <a:p>
            <a:pPr algn="just"/>
            <a:r>
              <a:rPr lang="es-PE" sz="2400" b="1" dirty="0" err="1">
                <a:solidFill>
                  <a:srgbClr val="C00000"/>
                </a:solidFill>
                <a:effectLst>
                  <a:outerShdw blurRad="38100" dist="38100" dir="2700000" algn="tl">
                    <a:srgbClr val="000000">
                      <a:alpha val="43137"/>
                    </a:srgbClr>
                  </a:outerShdw>
                </a:effectLst>
                <a:latin typeface="Comic Sans MS" panose="030F0702030302020204" pitchFamily="66" charset="0"/>
              </a:rPr>
              <a:t>JLabel</a:t>
            </a:r>
            <a:r>
              <a:rPr lang="es-PE" sz="2400" b="1" dirty="0">
                <a:solidFill>
                  <a:srgbClr val="C00000"/>
                </a:solidFill>
                <a:effectLst>
                  <a:outerShdw blurRad="38100" dist="38100" dir="2700000" algn="tl">
                    <a:srgbClr val="000000">
                      <a:alpha val="43137"/>
                    </a:srgbClr>
                  </a:outerShdw>
                </a:effectLst>
                <a:latin typeface="Comic Sans MS" panose="030F0702030302020204" pitchFamily="66" charset="0"/>
              </a:rPr>
              <a:t>:</a:t>
            </a:r>
            <a:r>
              <a:rPr lang="es-PE" sz="2400" b="1" dirty="0">
                <a:effectLst>
                  <a:outerShdw blurRad="38100" dist="38100" dir="2700000" algn="tl">
                    <a:srgbClr val="000000">
                      <a:alpha val="43137"/>
                    </a:srgbClr>
                  </a:outerShdw>
                </a:effectLst>
                <a:latin typeface="Comic Sans MS" panose="030F0702030302020204" pitchFamily="66" charset="0"/>
              </a:rPr>
              <a:t> </a:t>
            </a:r>
            <a:r>
              <a:rPr lang="es-PE" sz="2400" dirty="0">
                <a:latin typeface="Comic Sans MS" panose="030F0702030302020204" pitchFamily="66" charset="0"/>
              </a:rPr>
              <a:t>Un objeto de control </a:t>
            </a:r>
            <a:r>
              <a:rPr lang="es-PE" sz="2400" dirty="0" err="1">
                <a:latin typeface="Comic Sans MS" panose="030F0702030302020204" pitchFamily="66" charset="0"/>
              </a:rPr>
              <a:t>Jlabel</a:t>
            </a:r>
            <a:r>
              <a:rPr lang="es-PE" sz="2400" dirty="0">
                <a:latin typeface="Comic Sans MS" panose="030F0702030302020204" pitchFamily="66" charset="0"/>
              </a:rPr>
              <a:t> permite dibujar en el formulario una etiqueta, entendiéndose como etiqueta una expresión estética que se quiere colocar. También es usado para mostrar los resultados de un proceso. Este componente se utiliza para desplegar textos o mensajes estéticos dentro de las formas, textos tales como encabezados, solicitud al usuario del programa para que proporcione algún dato o información.</a:t>
            </a:r>
            <a:endParaRPr lang="es-PE" sz="2400" b="1" dirty="0">
              <a:effectLst>
                <a:outerShdw blurRad="38100" dist="38100" dir="2700000" algn="tl">
                  <a:srgbClr val="000000">
                    <a:alpha val="43137"/>
                  </a:srgbClr>
                </a:outerShdw>
              </a:effectLst>
              <a:latin typeface="Comic Sans MS" panose="030F0702030302020204" pitchFamily="66" charset="0"/>
            </a:endParaRPr>
          </a:p>
        </p:txBody>
      </p:sp>
      <p:pic>
        <p:nvPicPr>
          <p:cNvPr id="4" name="Imagen 3"/>
          <p:cNvPicPr>
            <a:picLocks noChangeAspect="1"/>
          </p:cNvPicPr>
          <p:nvPr/>
        </p:nvPicPr>
        <p:blipFill rotWithShape="1">
          <a:blip r:embed="rId2"/>
          <a:srcRect l="10521" t="30289" r="65432" b="15358"/>
          <a:stretch/>
        </p:blipFill>
        <p:spPr>
          <a:xfrm>
            <a:off x="6804248" y="2924944"/>
            <a:ext cx="1809701" cy="1244168"/>
          </a:xfrm>
          <a:prstGeom prst="rect">
            <a:avLst/>
          </a:prstGeom>
        </p:spPr>
      </p:pic>
    </p:spTree>
    <p:extLst>
      <p:ext uri="{BB962C8B-B14F-4D97-AF65-F5344CB8AC3E}">
        <p14:creationId xmlns:p14="http://schemas.microsoft.com/office/powerpoint/2010/main" val="301523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Componente Swing</a:t>
            </a:r>
          </a:p>
        </p:txBody>
      </p:sp>
      <p:sp>
        <p:nvSpPr>
          <p:cNvPr id="3" name="Rectángulo 2"/>
          <p:cNvSpPr/>
          <p:nvPr/>
        </p:nvSpPr>
        <p:spPr>
          <a:xfrm>
            <a:off x="179512" y="1869111"/>
            <a:ext cx="6552728" cy="4185761"/>
          </a:xfrm>
          <a:prstGeom prst="rect">
            <a:avLst/>
          </a:prstGeom>
        </p:spPr>
        <p:txBody>
          <a:bodyPr wrap="square">
            <a:spAutoFit/>
          </a:bodyPr>
          <a:lstStyle/>
          <a:p>
            <a:pPr algn="just"/>
            <a:r>
              <a:rPr lang="es-PE" sz="2400" b="1" dirty="0" err="1">
                <a:solidFill>
                  <a:srgbClr val="C00000"/>
                </a:solidFill>
                <a:effectLst>
                  <a:outerShdw blurRad="38100" dist="38100" dir="2700000" algn="tl">
                    <a:srgbClr val="000000">
                      <a:alpha val="43137"/>
                    </a:srgbClr>
                  </a:outerShdw>
                </a:effectLst>
                <a:latin typeface="Comic Sans MS" panose="030F0702030302020204" pitchFamily="66" charset="0"/>
              </a:rPr>
              <a:t>JTextField</a:t>
            </a:r>
            <a:r>
              <a:rPr lang="es-PE" sz="2400" b="1" dirty="0">
                <a:solidFill>
                  <a:srgbClr val="C00000"/>
                </a:solidFill>
                <a:effectLst>
                  <a:outerShdw blurRad="38100" dist="38100" dir="2700000" algn="tl">
                    <a:srgbClr val="000000">
                      <a:alpha val="43137"/>
                    </a:srgbClr>
                  </a:outerShdw>
                </a:effectLst>
                <a:latin typeface="Comic Sans MS" panose="030F0702030302020204" pitchFamily="66" charset="0"/>
              </a:rPr>
              <a:t>:</a:t>
            </a:r>
            <a:r>
              <a:rPr lang="es-PE" sz="2400" b="1" dirty="0">
                <a:effectLst>
                  <a:outerShdw blurRad="38100" dist="38100" dir="2700000" algn="tl">
                    <a:srgbClr val="000000">
                      <a:alpha val="43137"/>
                    </a:srgbClr>
                  </a:outerShdw>
                </a:effectLst>
                <a:latin typeface="Comic Sans MS" panose="030F0702030302020204" pitchFamily="66" charset="0"/>
              </a:rPr>
              <a:t> </a:t>
            </a:r>
            <a:r>
              <a:rPr lang="es-PE" sz="2200" dirty="0">
                <a:latin typeface="Comic Sans MS" panose="030F0702030302020204" pitchFamily="66" charset="0"/>
              </a:rPr>
              <a:t>Un objeto de control </a:t>
            </a:r>
            <a:r>
              <a:rPr lang="es-PE" sz="2200" dirty="0" err="1">
                <a:latin typeface="Comic Sans MS" panose="030F0702030302020204" pitchFamily="66" charset="0"/>
              </a:rPr>
              <a:t>JTextField</a:t>
            </a:r>
            <a:r>
              <a:rPr lang="es-PE" sz="2200" dirty="0">
                <a:latin typeface="Comic Sans MS" panose="030F0702030302020204" pitchFamily="66" charset="0"/>
              </a:rPr>
              <a:t> permite dibujar en el formulario un cuadro de texto, es decir, una caja que permite la introducción de un dato o valor. Este objeto es utilizado para el ingreso de datos. En Java este componente es un importante componente visual, su función principal es manejar todos los procesos de entrada y salida (input/output) al programa. Su principal propiedad es TEXT(), que es la propiedad que contiene el dato de tipo STRING que se manipulara en los programas o aplicaciones.</a:t>
            </a:r>
            <a:endParaRPr lang="es-PE" sz="2200" b="1" dirty="0">
              <a:effectLst>
                <a:outerShdw blurRad="38100" dist="38100" dir="2700000" algn="tl">
                  <a:srgbClr val="000000">
                    <a:alpha val="43137"/>
                  </a:srgbClr>
                </a:outerShdw>
              </a:effectLst>
              <a:latin typeface="Comic Sans MS" panose="030F0702030302020204" pitchFamily="66" charset="0"/>
            </a:endParaRPr>
          </a:p>
        </p:txBody>
      </p:sp>
      <p:pic>
        <p:nvPicPr>
          <p:cNvPr id="4" name="Imagen 3"/>
          <p:cNvPicPr>
            <a:picLocks noChangeAspect="1"/>
          </p:cNvPicPr>
          <p:nvPr/>
        </p:nvPicPr>
        <p:blipFill rotWithShape="1">
          <a:blip r:embed="rId2"/>
          <a:srcRect l="67995" t="50616" r="10629" b="37223"/>
          <a:stretch/>
        </p:blipFill>
        <p:spPr>
          <a:xfrm>
            <a:off x="6948264" y="3241911"/>
            <a:ext cx="1728192" cy="720080"/>
          </a:xfrm>
          <a:prstGeom prst="rect">
            <a:avLst/>
          </a:prstGeom>
        </p:spPr>
      </p:pic>
    </p:spTree>
    <p:extLst>
      <p:ext uri="{BB962C8B-B14F-4D97-AF65-F5344CB8AC3E}">
        <p14:creationId xmlns:p14="http://schemas.microsoft.com/office/powerpoint/2010/main" val="288307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Componente Swing</a:t>
            </a:r>
          </a:p>
        </p:txBody>
      </p:sp>
      <p:sp>
        <p:nvSpPr>
          <p:cNvPr id="3" name="Rectángulo 2"/>
          <p:cNvSpPr/>
          <p:nvPr/>
        </p:nvSpPr>
        <p:spPr>
          <a:xfrm>
            <a:off x="179512" y="1869111"/>
            <a:ext cx="6048672" cy="3354765"/>
          </a:xfrm>
          <a:prstGeom prst="rect">
            <a:avLst/>
          </a:prstGeom>
        </p:spPr>
        <p:txBody>
          <a:bodyPr wrap="square">
            <a:spAutoFit/>
          </a:bodyPr>
          <a:lstStyle/>
          <a:p>
            <a:pPr algn="just"/>
            <a:r>
              <a:rPr lang="es-PE" sz="2400" b="1" dirty="0" err="1">
                <a:solidFill>
                  <a:srgbClr val="C00000"/>
                </a:solidFill>
                <a:effectLst>
                  <a:outerShdw blurRad="38100" dist="38100" dir="2700000" algn="tl">
                    <a:srgbClr val="000000">
                      <a:alpha val="43137"/>
                    </a:srgbClr>
                  </a:outerShdw>
                </a:effectLst>
                <a:latin typeface="Comic Sans MS" panose="030F0702030302020204" pitchFamily="66" charset="0"/>
              </a:rPr>
              <a:t>JButton</a:t>
            </a:r>
            <a:r>
              <a:rPr lang="es-PE" sz="2400" b="1" dirty="0">
                <a:solidFill>
                  <a:srgbClr val="C00000"/>
                </a:solidFill>
                <a:effectLst>
                  <a:outerShdw blurRad="38100" dist="38100" dir="2700000" algn="tl">
                    <a:srgbClr val="000000">
                      <a:alpha val="43137"/>
                    </a:srgbClr>
                  </a:outerShdw>
                </a:effectLst>
                <a:latin typeface="Comic Sans MS" panose="030F0702030302020204" pitchFamily="66" charset="0"/>
              </a:rPr>
              <a:t>:</a:t>
            </a:r>
            <a:r>
              <a:rPr lang="es-PE" sz="2400" b="1" dirty="0">
                <a:effectLst>
                  <a:outerShdw blurRad="38100" dist="38100" dir="2700000" algn="tl">
                    <a:srgbClr val="000000">
                      <a:alpha val="43137"/>
                    </a:srgbClr>
                  </a:outerShdw>
                </a:effectLst>
                <a:latin typeface="Comic Sans MS" panose="030F0702030302020204" pitchFamily="66" charset="0"/>
              </a:rPr>
              <a:t> </a:t>
            </a:r>
            <a:r>
              <a:rPr lang="es-PE" sz="2400" dirty="0">
                <a:latin typeface="Comic Sans MS" panose="030F0702030302020204" pitchFamily="66" charset="0"/>
              </a:rPr>
              <a:t>Es uno de los controles Swing más comunes y más utilizados, algunos de los usos básicos: deshabilitar y habilitar botones, establecer un botón por defecto que recibe foco al cargar el formulario y utilizar eventos para ejecutar métodos o líneas de códigos al hacer clic en el botón.</a:t>
            </a:r>
          </a:p>
          <a:p>
            <a:pPr algn="just"/>
            <a:endParaRPr lang="es-PE" sz="2000" dirty="0">
              <a:effectLst>
                <a:outerShdw blurRad="38100" dist="38100" dir="2700000" algn="tl">
                  <a:srgbClr val="000000">
                    <a:alpha val="43137"/>
                  </a:srgbClr>
                </a:outerShdw>
              </a:effectLst>
              <a:latin typeface="Comic Sans MS" panose="030F0702030302020204" pitchFamily="66" charset="0"/>
            </a:endParaRPr>
          </a:p>
        </p:txBody>
      </p:sp>
      <p:pic>
        <p:nvPicPr>
          <p:cNvPr id="1026" name="Picture 2" descr="http://www.ntu.edu.sg/home/ehchua/programming/java/images/Swing_JComponentSetterTest.png"/>
          <p:cNvPicPr>
            <a:picLocks noChangeAspect="1" noChangeArrowheads="1"/>
          </p:cNvPicPr>
          <p:nvPr/>
        </p:nvPicPr>
        <p:blipFill rotWithShape="1">
          <a:blip r:embed="rId2">
            <a:extLst>
              <a:ext uri="{28A0092B-C50C-407E-A947-70E740481C1C}">
                <a14:useLocalDpi xmlns:a14="http://schemas.microsoft.com/office/drawing/2010/main" val="0"/>
              </a:ext>
            </a:extLst>
          </a:blip>
          <a:srcRect l="35068" t="30901" r="33370" b="14747"/>
          <a:stretch/>
        </p:blipFill>
        <p:spPr bwMode="auto">
          <a:xfrm>
            <a:off x="6588224" y="2636912"/>
            <a:ext cx="2133736" cy="111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33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Componente Swing</a:t>
            </a:r>
          </a:p>
        </p:txBody>
      </p:sp>
      <p:sp>
        <p:nvSpPr>
          <p:cNvPr id="3" name="Rectángulo 2"/>
          <p:cNvSpPr/>
          <p:nvPr/>
        </p:nvSpPr>
        <p:spPr>
          <a:xfrm>
            <a:off x="179512" y="1894111"/>
            <a:ext cx="5688632" cy="3539430"/>
          </a:xfrm>
          <a:prstGeom prst="rect">
            <a:avLst/>
          </a:prstGeom>
        </p:spPr>
        <p:txBody>
          <a:bodyPr wrap="square">
            <a:spAutoFit/>
          </a:bodyPr>
          <a:lstStyle/>
          <a:p>
            <a:pPr algn="just"/>
            <a:r>
              <a:rPr lang="es-PE" sz="2400" b="1" dirty="0" err="1">
                <a:solidFill>
                  <a:srgbClr val="C00000"/>
                </a:solidFill>
                <a:effectLst>
                  <a:outerShdw blurRad="38100" dist="38100" dir="2700000" algn="tl">
                    <a:srgbClr val="000000">
                      <a:alpha val="43137"/>
                    </a:srgbClr>
                  </a:outerShdw>
                </a:effectLst>
                <a:latin typeface="Comic Sans MS" panose="030F0702030302020204" pitchFamily="66" charset="0"/>
              </a:rPr>
              <a:t>JTextArea</a:t>
            </a:r>
            <a:r>
              <a:rPr lang="es-PE" sz="2400" b="1" dirty="0">
                <a:solidFill>
                  <a:srgbClr val="C00000"/>
                </a:solidFill>
                <a:effectLst>
                  <a:outerShdw blurRad="38100" dist="38100" dir="2700000" algn="tl">
                    <a:srgbClr val="000000">
                      <a:alpha val="43137"/>
                    </a:srgbClr>
                  </a:outerShdw>
                </a:effectLst>
                <a:latin typeface="Comic Sans MS" panose="030F0702030302020204" pitchFamily="66" charset="0"/>
              </a:rPr>
              <a:t>:</a:t>
            </a:r>
            <a:r>
              <a:rPr lang="es-PE" sz="2400" b="1" dirty="0">
                <a:effectLst>
                  <a:outerShdw blurRad="38100" dist="38100" dir="2700000" algn="tl">
                    <a:srgbClr val="000000">
                      <a:alpha val="43137"/>
                    </a:srgbClr>
                  </a:outerShdw>
                </a:effectLst>
                <a:latin typeface="Comic Sans MS" panose="030F0702030302020204" pitchFamily="66" charset="0"/>
              </a:rPr>
              <a:t>  </a:t>
            </a:r>
            <a:r>
              <a:rPr lang="es-PE" sz="2400" dirty="0">
                <a:latin typeface="Comic Sans MS" panose="030F0702030302020204" pitchFamily="66" charset="0"/>
              </a:rPr>
              <a:t>E</a:t>
            </a:r>
            <a:r>
              <a:rPr lang="es-PE" sz="2800" dirty="0">
                <a:latin typeface="Comic Sans MS" panose="030F0702030302020204" pitchFamily="66" charset="0"/>
              </a:rPr>
              <a:t>s un componente básico del Swing de Java y su función principal es la de capturar texto ingresado desde teclado por el usuario. Sin embargo, entre sus métodos está el de asignarle texto para mostrarlo además. </a:t>
            </a:r>
            <a:endParaRPr lang="es-PE" sz="2800" b="1" dirty="0">
              <a:effectLst>
                <a:outerShdw blurRad="38100" dist="38100" dir="2700000" algn="tl">
                  <a:srgbClr val="000000">
                    <a:alpha val="43137"/>
                  </a:srgbClr>
                </a:outerShdw>
              </a:effectLst>
              <a:latin typeface="Comic Sans MS" panose="030F0702030302020204" pitchFamily="66" charset="0"/>
            </a:endParaRPr>
          </a:p>
        </p:txBody>
      </p:sp>
      <p:pic>
        <p:nvPicPr>
          <p:cNvPr id="5" name="Imagen 4"/>
          <p:cNvPicPr>
            <a:picLocks noChangeAspect="1"/>
          </p:cNvPicPr>
          <p:nvPr/>
        </p:nvPicPr>
        <p:blipFill>
          <a:blip r:embed="rId2"/>
          <a:stretch>
            <a:fillRect/>
          </a:stretch>
        </p:blipFill>
        <p:spPr>
          <a:xfrm>
            <a:off x="6012160" y="2492896"/>
            <a:ext cx="2808312" cy="2016224"/>
          </a:xfrm>
          <a:prstGeom prst="rect">
            <a:avLst/>
          </a:prstGeom>
        </p:spPr>
      </p:pic>
    </p:spTree>
    <p:extLst>
      <p:ext uri="{BB962C8B-B14F-4D97-AF65-F5344CB8AC3E}">
        <p14:creationId xmlns:p14="http://schemas.microsoft.com/office/powerpoint/2010/main" val="386875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Método </a:t>
            </a:r>
            <a:r>
              <a:rPr lang="es-ES" sz="4000" b="1" dirty="0" err="1">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Get</a:t>
            </a:r>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 y Set</a:t>
            </a:r>
          </a:p>
        </p:txBody>
      </p:sp>
      <p:sp>
        <p:nvSpPr>
          <p:cNvPr id="3" name="Rectángulo 2"/>
          <p:cNvSpPr/>
          <p:nvPr/>
        </p:nvSpPr>
        <p:spPr>
          <a:xfrm>
            <a:off x="467544" y="1772816"/>
            <a:ext cx="8261921" cy="3416320"/>
          </a:xfrm>
          <a:prstGeom prst="rect">
            <a:avLst/>
          </a:prstGeom>
        </p:spPr>
        <p:txBody>
          <a:bodyPr wrap="square">
            <a:spAutoFit/>
          </a:bodyPr>
          <a:lstStyle/>
          <a:p>
            <a:pPr algn="just"/>
            <a:r>
              <a:rPr lang="es-PE" sz="2400" dirty="0">
                <a:latin typeface="Comic Sans MS" panose="030F0702030302020204" pitchFamily="66" charset="0"/>
              </a:rPr>
              <a:t>Un método es un conjunto de instrucciones encerradas entre 2 llaves, un nombre que lo identifica y parámetros (opcionales), devuelven algún tipo de datos. Sirve para realizar una función específica y su código es reutilizable.</a:t>
            </a:r>
          </a:p>
          <a:p>
            <a:pPr algn="just"/>
            <a:r>
              <a:rPr lang="es-PE" sz="2400" b="1" dirty="0">
                <a:latin typeface="Comic Sans MS" panose="030F0702030302020204" pitchFamily="66" charset="0"/>
              </a:rPr>
              <a:t>Método Set ():</a:t>
            </a:r>
            <a:endParaRPr lang="es-PE" sz="2400" dirty="0">
              <a:latin typeface="Comic Sans MS" panose="030F0702030302020204" pitchFamily="66" charset="0"/>
            </a:endParaRPr>
          </a:p>
          <a:p>
            <a:pPr algn="just"/>
            <a:r>
              <a:rPr lang="es-PE" sz="2400" dirty="0">
                <a:latin typeface="Comic Sans MS" panose="030F0702030302020204" pitchFamily="66" charset="0"/>
              </a:rPr>
              <a:t>Se usa para asignar datos. No devuelve nada.</a:t>
            </a:r>
          </a:p>
          <a:p>
            <a:pPr algn="just"/>
            <a:r>
              <a:rPr lang="es-PE" sz="2400" b="1" dirty="0">
                <a:latin typeface="Comic Sans MS" panose="030F0702030302020204" pitchFamily="66" charset="0"/>
              </a:rPr>
              <a:t>Método Get ():</a:t>
            </a:r>
            <a:endParaRPr lang="es-PE" sz="2400" dirty="0">
              <a:latin typeface="Comic Sans MS" panose="030F0702030302020204" pitchFamily="66" charset="0"/>
            </a:endParaRPr>
          </a:p>
          <a:p>
            <a:pPr algn="just"/>
            <a:r>
              <a:rPr lang="es-PE" sz="2400" dirty="0">
                <a:latin typeface="Comic Sans MS" panose="030F0702030302020204" pitchFamily="66" charset="0"/>
              </a:rPr>
              <a:t>Se usa para recuperar datos. Devuelve un valor.</a:t>
            </a:r>
          </a:p>
        </p:txBody>
      </p:sp>
    </p:spTree>
    <p:extLst>
      <p:ext uri="{BB962C8B-B14F-4D97-AF65-F5344CB8AC3E}">
        <p14:creationId xmlns:p14="http://schemas.microsoft.com/office/powerpoint/2010/main" val="401620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9552" y="2276872"/>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EJERCICIOS DE APLICACIÓN</a:t>
            </a:r>
          </a:p>
        </p:txBody>
      </p:sp>
    </p:spTree>
    <p:extLst>
      <p:ext uri="{BB962C8B-B14F-4D97-AF65-F5344CB8AC3E}">
        <p14:creationId xmlns:p14="http://schemas.microsoft.com/office/powerpoint/2010/main" val="416491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5"/>
            <a:ext cx="914400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4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7664" y="1916832"/>
            <a:ext cx="6624736" cy="4017127"/>
          </a:xfrm>
          <a:prstGeom prst="rect">
            <a:avLst/>
          </a:prstGeom>
        </p:spPr>
      </p:pic>
      <p:sp>
        <p:nvSpPr>
          <p:cNvPr id="3" name="CuadroTexto 2"/>
          <p:cNvSpPr txBox="1"/>
          <p:nvPr/>
        </p:nvSpPr>
        <p:spPr>
          <a:xfrm>
            <a:off x="539552" y="1052736"/>
            <a:ext cx="7848872" cy="677108"/>
          </a:xfrm>
          <a:prstGeom prst="rect">
            <a:avLst/>
          </a:prstGeom>
          <a:noFill/>
        </p:spPr>
        <p:txBody>
          <a:bodyPr wrap="square" rtlCol="0">
            <a:spAutoFit/>
          </a:bodyPr>
          <a:lstStyle/>
          <a:p>
            <a:pPr algn="ctr"/>
            <a:r>
              <a:rPr lang="es-PE" sz="3800" dirty="0">
                <a:latin typeface="Comic Sans MS" panose="030F0702030302020204" pitchFamily="66" charset="0"/>
              </a:rPr>
              <a:t>¿Qué observas en la imagen?</a:t>
            </a:r>
          </a:p>
        </p:txBody>
      </p:sp>
    </p:spTree>
    <p:extLst>
      <p:ext uri="{BB962C8B-B14F-4D97-AF65-F5344CB8AC3E}">
        <p14:creationId xmlns:p14="http://schemas.microsoft.com/office/powerpoint/2010/main" val="169060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908720"/>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54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JOptionPane</a:t>
            </a:r>
          </a:p>
        </p:txBody>
      </p:sp>
      <p:sp>
        <p:nvSpPr>
          <p:cNvPr id="3" name="Rectángulo 2"/>
          <p:cNvSpPr/>
          <p:nvPr/>
        </p:nvSpPr>
        <p:spPr>
          <a:xfrm>
            <a:off x="357607" y="1916832"/>
            <a:ext cx="8496944" cy="2677656"/>
          </a:xfrm>
          <a:prstGeom prst="rect">
            <a:avLst/>
          </a:prstGeom>
        </p:spPr>
        <p:txBody>
          <a:bodyPr wrap="square">
            <a:spAutoFit/>
          </a:bodyPr>
          <a:lstStyle/>
          <a:p>
            <a:pPr algn="just"/>
            <a:r>
              <a:rPr lang="es-PE" sz="2800" dirty="0">
                <a:latin typeface="Comic Sans MS" panose="030F0702030302020204" pitchFamily="66" charset="0"/>
              </a:rPr>
              <a:t>Un diálogo es una ventana independiente también llamada subventana que pretende mostrar un aviso temporal al margen de la ventana de la aplicación principal de Swing. Los Diálogos más comunes son mostrar un mensaje de error o de advertencia a un usuario.</a:t>
            </a:r>
          </a:p>
        </p:txBody>
      </p:sp>
    </p:spTree>
    <p:extLst>
      <p:ext uri="{BB962C8B-B14F-4D97-AF65-F5344CB8AC3E}">
        <p14:creationId xmlns:p14="http://schemas.microsoft.com/office/powerpoint/2010/main" val="347703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908720"/>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54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Librerías</a:t>
            </a:r>
          </a:p>
        </p:txBody>
      </p:sp>
      <p:sp>
        <p:nvSpPr>
          <p:cNvPr id="3" name="Rectángulo 2"/>
          <p:cNvSpPr/>
          <p:nvPr/>
        </p:nvSpPr>
        <p:spPr>
          <a:xfrm>
            <a:off x="304776" y="1750095"/>
            <a:ext cx="8496944" cy="2308324"/>
          </a:xfrm>
          <a:prstGeom prst="rect">
            <a:avLst/>
          </a:prstGeom>
        </p:spPr>
        <p:txBody>
          <a:bodyPr wrap="square">
            <a:spAutoFit/>
          </a:bodyPr>
          <a:lstStyle/>
          <a:p>
            <a:pPr algn="just"/>
            <a:r>
              <a:rPr lang="es-PE" sz="3600" dirty="0">
                <a:latin typeface="Comic Sans MS" panose="030F0702030302020204" pitchFamily="66" charset="0"/>
              </a:rPr>
              <a:t>Para poder usar estos cuadros de dialogo hay que importar la librería necesaria para que esta se ejecute es:</a:t>
            </a:r>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2386" t="27096" r="73779" b="48143"/>
          <a:stretch/>
        </p:blipFill>
        <p:spPr>
          <a:xfrm>
            <a:off x="2258244" y="4221088"/>
            <a:ext cx="4320480" cy="504056"/>
          </a:xfrm>
          <a:prstGeom prst="rect">
            <a:avLst/>
          </a:prstGeom>
        </p:spPr>
      </p:pic>
    </p:spTree>
    <p:extLst>
      <p:ext uri="{BB962C8B-B14F-4D97-AF65-F5344CB8AC3E}">
        <p14:creationId xmlns:p14="http://schemas.microsoft.com/office/powerpoint/2010/main" val="396961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77043"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Tipos de Cuadros de Diálogos</a:t>
            </a:r>
          </a:p>
        </p:txBody>
      </p:sp>
      <p:sp>
        <p:nvSpPr>
          <p:cNvPr id="3" name="Rectángulo 2"/>
          <p:cNvSpPr/>
          <p:nvPr/>
        </p:nvSpPr>
        <p:spPr>
          <a:xfrm>
            <a:off x="611559" y="1879008"/>
            <a:ext cx="7920880" cy="3108543"/>
          </a:xfrm>
          <a:prstGeom prst="rect">
            <a:avLst/>
          </a:prstGeom>
        </p:spPr>
        <p:txBody>
          <a:bodyPr wrap="square">
            <a:spAutoFit/>
          </a:bodyPr>
          <a:lstStyle/>
          <a:p>
            <a:pPr algn="just"/>
            <a:r>
              <a:rPr lang="es-PE" sz="2800" dirty="0">
                <a:latin typeface="Comic Sans MS" panose="030F0702030302020204" pitchFamily="66" charset="0"/>
              </a:rPr>
              <a:t>Entre los tipos de cuadros dialogo encontraremos: </a:t>
            </a:r>
          </a:p>
          <a:p>
            <a:pPr marL="342900" indent="-342900" algn="just">
              <a:buFont typeface="Wingdings" panose="05000000000000000000" pitchFamily="2" charset="2"/>
              <a:buChar char="§"/>
            </a:pPr>
            <a:r>
              <a:rPr lang="es-PE" sz="2800" dirty="0" err="1">
                <a:latin typeface="Comic Sans MS" panose="030F0702030302020204" pitchFamily="66" charset="0"/>
              </a:rPr>
              <a:t>showConfirmDialog</a:t>
            </a:r>
            <a:r>
              <a:rPr lang="es-PE" sz="2800" dirty="0">
                <a:latin typeface="Comic Sans MS" panose="030F0702030302020204" pitchFamily="66" charset="0"/>
              </a:rPr>
              <a:t> </a:t>
            </a:r>
          </a:p>
          <a:p>
            <a:pPr marL="342900" indent="-342900" algn="just">
              <a:buFont typeface="Wingdings" panose="05000000000000000000" pitchFamily="2" charset="2"/>
              <a:buChar char="§"/>
            </a:pPr>
            <a:r>
              <a:rPr lang="es-PE" sz="2800" dirty="0" err="1">
                <a:latin typeface="Comic Sans MS" panose="030F0702030302020204" pitchFamily="66" charset="0"/>
              </a:rPr>
              <a:t>showInputDialog</a:t>
            </a:r>
            <a:r>
              <a:rPr lang="es-PE" sz="2800" dirty="0">
                <a:latin typeface="Comic Sans MS" panose="030F0702030302020204" pitchFamily="66" charset="0"/>
              </a:rPr>
              <a:t> </a:t>
            </a:r>
          </a:p>
          <a:p>
            <a:pPr marL="342900" indent="-342900" algn="just">
              <a:buFont typeface="Wingdings" panose="05000000000000000000" pitchFamily="2" charset="2"/>
              <a:buChar char="§"/>
            </a:pPr>
            <a:r>
              <a:rPr lang="es-PE" sz="2800" dirty="0" err="1">
                <a:latin typeface="Comic Sans MS" panose="030F0702030302020204" pitchFamily="66" charset="0"/>
              </a:rPr>
              <a:t>showMessageDialog</a:t>
            </a:r>
            <a:r>
              <a:rPr lang="es-PE" sz="2800" dirty="0">
                <a:latin typeface="Comic Sans MS" panose="030F0702030302020204" pitchFamily="66" charset="0"/>
              </a:rPr>
              <a:t> </a:t>
            </a:r>
          </a:p>
          <a:p>
            <a:pPr marL="342900" indent="-342900" algn="just">
              <a:buFont typeface="Wingdings" panose="05000000000000000000" pitchFamily="2" charset="2"/>
              <a:buChar char="§"/>
            </a:pPr>
            <a:r>
              <a:rPr lang="es-PE" sz="2800" dirty="0" err="1">
                <a:latin typeface="Comic Sans MS" panose="030F0702030302020204" pitchFamily="66" charset="0"/>
              </a:rPr>
              <a:t>showOptionDialog</a:t>
            </a:r>
            <a:r>
              <a:rPr lang="es-PE" sz="2800" dirty="0">
                <a:latin typeface="Comic Sans MS" panose="030F0702030302020204" pitchFamily="66" charset="0"/>
              </a:rPr>
              <a:t>.</a:t>
            </a:r>
          </a:p>
          <a:p>
            <a:pPr algn="just"/>
            <a:r>
              <a:rPr lang="es-PE" sz="2800" dirty="0">
                <a:latin typeface="Comic Sans MS" panose="030F0702030302020204" pitchFamily="66" charset="0"/>
              </a:rPr>
              <a:t>Los mas usados son los tres primeros. </a:t>
            </a:r>
          </a:p>
        </p:txBody>
      </p:sp>
    </p:spTree>
    <p:extLst>
      <p:ext uri="{BB962C8B-B14F-4D97-AF65-F5344CB8AC3E}">
        <p14:creationId xmlns:p14="http://schemas.microsoft.com/office/powerpoint/2010/main" val="352901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7600" y="2060848"/>
            <a:ext cx="8784976" cy="2123658"/>
          </a:xfrm>
          <a:prstGeom prst="rect">
            <a:avLst/>
          </a:prstGeom>
        </p:spPr>
        <p:txBody>
          <a:bodyPr wrap="square">
            <a:spAutoFit/>
          </a:bodyPr>
          <a:lstStyle/>
          <a:p>
            <a:pPr algn="just"/>
            <a:r>
              <a:rPr lang="es-PE" sz="2400" dirty="0">
                <a:latin typeface="Comic Sans MS" panose="030F0702030302020204" pitchFamily="66" charset="0"/>
              </a:rPr>
              <a:t>Este cuadro de dialogo es ideal para mostrar información de cualquier tipo, este reemplaza el </a:t>
            </a:r>
            <a:r>
              <a:rPr lang="es-PE" sz="2400" dirty="0" err="1">
                <a:latin typeface="Comic Sans MS" panose="030F0702030302020204" pitchFamily="66" charset="0"/>
              </a:rPr>
              <a:t>System.out.print</a:t>
            </a:r>
            <a:r>
              <a:rPr lang="es-PE" sz="2400" dirty="0">
                <a:latin typeface="Comic Sans MS" panose="030F0702030302020204" pitchFamily="66" charset="0"/>
              </a:rPr>
              <a:t>(); La sintaxis es:</a:t>
            </a:r>
          </a:p>
          <a:p>
            <a:pPr algn="just"/>
            <a:r>
              <a:rPr lang="es-PE" sz="2400" dirty="0" err="1">
                <a:latin typeface="Comic Sans MS" panose="030F0702030302020204" pitchFamily="66" charset="0"/>
              </a:rPr>
              <a:t>JOptionPane.showMessageDialog</a:t>
            </a:r>
            <a:r>
              <a:rPr lang="es-PE" sz="2400" dirty="0">
                <a:latin typeface="Comic Sans MS" panose="030F0702030302020204" pitchFamily="66" charset="0"/>
              </a:rPr>
              <a:t>(</a:t>
            </a:r>
            <a:r>
              <a:rPr lang="es-PE" sz="2400" dirty="0" err="1">
                <a:latin typeface="Comic Sans MS" panose="030F0702030302020204" pitchFamily="66" charset="0"/>
              </a:rPr>
              <a:t>null</a:t>
            </a:r>
            <a:r>
              <a:rPr lang="es-PE" sz="2400" dirty="0">
                <a:latin typeface="Comic Sans MS" panose="030F0702030302020204" pitchFamily="66" charset="0"/>
              </a:rPr>
              <a:t>,”Bienvenidos”);</a:t>
            </a:r>
          </a:p>
          <a:p>
            <a:pPr algn="just"/>
            <a:endParaRPr lang="es-PE" dirty="0">
              <a:latin typeface="Comic Sans MS" panose="030F0702030302020204" pitchFamily="66" charset="0"/>
            </a:endParaRPr>
          </a:p>
          <a:p>
            <a:endParaRPr lang="es-PE" dirty="0"/>
          </a:p>
        </p:txBody>
      </p:sp>
      <p:sp>
        <p:nvSpPr>
          <p:cNvPr id="4"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err="1">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ShowMessageDialog</a:t>
            </a:r>
            <a:endPar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endParaRPr>
          </a:p>
        </p:txBody>
      </p:sp>
    </p:spTree>
    <p:extLst>
      <p:ext uri="{BB962C8B-B14F-4D97-AF65-F5344CB8AC3E}">
        <p14:creationId xmlns:p14="http://schemas.microsoft.com/office/powerpoint/2010/main" val="137347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err="1">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ShowInputDialog</a:t>
            </a:r>
            <a:endPar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endParaRPr>
          </a:p>
        </p:txBody>
      </p:sp>
      <p:sp>
        <p:nvSpPr>
          <p:cNvPr id="3" name="Rectángulo 2"/>
          <p:cNvSpPr/>
          <p:nvPr/>
        </p:nvSpPr>
        <p:spPr>
          <a:xfrm>
            <a:off x="323528" y="1772816"/>
            <a:ext cx="8640960" cy="3785652"/>
          </a:xfrm>
          <a:prstGeom prst="rect">
            <a:avLst/>
          </a:prstGeom>
        </p:spPr>
        <p:txBody>
          <a:bodyPr wrap="square">
            <a:spAutoFit/>
          </a:bodyPr>
          <a:lstStyle/>
          <a:p>
            <a:pPr algn="just"/>
            <a:r>
              <a:rPr lang="es-PE" sz="2400" dirty="0">
                <a:latin typeface="Comic Sans MS" panose="030F0702030302020204" pitchFamily="66" charset="0"/>
              </a:rPr>
              <a:t>Este cuadro de dialogo es ideal para ingresar datos, hay que tener en cuenta que todo lo que se reciba se tomara como un </a:t>
            </a:r>
            <a:r>
              <a:rPr lang="es-PE" sz="2400" dirty="0" err="1">
                <a:latin typeface="Comic Sans MS" panose="030F0702030302020204" pitchFamily="66" charset="0"/>
              </a:rPr>
              <a:t>String</a:t>
            </a:r>
            <a:r>
              <a:rPr lang="es-PE" sz="2400" dirty="0">
                <a:latin typeface="Comic Sans MS" panose="030F0702030302020204" pitchFamily="66" charset="0"/>
              </a:rPr>
              <a:t>, pero esto no es problema para trabajar con otros tipos de datos, en tal caso es necesario convertir la cadena que se recibe en el tipo de dato que necesitamos (</a:t>
            </a:r>
            <a:r>
              <a:rPr lang="es-PE" sz="2400" dirty="0" err="1">
                <a:latin typeface="Comic Sans MS" panose="030F0702030302020204" pitchFamily="66" charset="0"/>
              </a:rPr>
              <a:t>int</a:t>
            </a:r>
            <a:r>
              <a:rPr lang="es-PE" sz="2400" dirty="0">
                <a:latin typeface="Comic Sans MS" panose="030F0702030302020204" pitchFamily="66" charset="0"/>
              </a:rPr>
              <a:t>, </a:t>
            </a:r>
            <a:r>
              <a:rPr lang="es-PE" sz="2400" dirty="0" err="1">
                <a:latin typeface="Comic Sans MS" panose="030F0702030302020204" pitchFamily="66" charset="0"/>
              </a:rPr>
              <a:t>Float</a:t>
            </a:r>
            <a:r>
              <a:rPr lang="es-PE" sz="2400" dirty="0">
                <a:latin typeface="Comic Sans MS" panose="030F0702030302020204" pitchFamily="66" charset="0"/>
              </a:rPr>
              <a:t>, </a:t>
            </a:r>
            <a:r>
              <a:rPr lang="es-PE" sz="2400" dirty="0" err="1">
                <a:latin typeface="Comic Sans MS" panose="030F0702030302020204" pitchFamily="66" charset="0"/>
              </a:rPr>
              <a:t>double</a:t>
            </a:r>
            <a:r>
              <a:rPr lang="es-PE" sz="2400" dirty="0">
                <a:latin typeface="Comic Sans MS" panose="030F0702030302020204" pitchFamily="66" charset="0"/>
              </a:rPr>
              <a:t>, </a:t>
            </a:r>
            <a:r>
              <a:rPr lang="es-PE" sz="2400" dirty="0" err="1">
                <a:latin typeface="Comic Sans MS" panose="030F0702030302020204" pitchFamily="66" charset="0"/>
              </a:rPr>
              <a:t>etc</a:t>
            </a:r>
            <a:r>
              <a:rPr lang="es-PE" sz="2400" dirty="0">
                <a:latin typeface="Comic Sans MS" panose="030F0702030302020204" pitchFamily="66" charset="0"/>
              </a:rPr>
              <a:t>). La sintaxis es las siguiente:</a:t>
            </a:r>
          </a:p>
          <a:p>
            <a:pPr algn="just"/>
            <a:r>
              <a:rPr lang="es-PE" sz="2400" dirty="0" err="1">
                <a:latin typeface="Comic Sans MS" panose="030F0702030302020204" pitchFamily="66" charset="0"/>
              </a:rPr>
              <a:t>String</a:t>
            </a:r>
            <a:r>
              <a:rPr lang="es-PE" sz="2400" dirty="0">
                <a:latin typeface="Comic Sans MS" panose="030F0702030302020204" pitchFamily="66" charset="0"/>
              </a:rPr>
              <a:t> </a:t>
            </a:r>
            <a:r>
              <a:rPr lang="es-PE" sz="2400" dirty="0" err="1">
                <a:latin typeface="Comic Sans MS" panose="030F0702030302020204" pitchFamily="66" charset="0"/>
              </a:rPr>
              <a:t>num</a:t>
            </a:r>
            <a:r>
              <a:rPr lang="es-PE" sz="2400" dirty="0">
                <a:latin typeface="Comic Sans MS" panose="030F0702030302020204" pitchFamily="66" charset="0"/>
              </a:rPr>
              <a:t> = </a:t>
            </a:r>
            <a:r>
              <a:rPr lang="es-PE" sz="2400" dirty="0" err="1">
                <a:latin typeface="Comic Sans MS" panose="030F0702030302020204" pitchFamily="66" charset="0"/>
              </a:rPr>
              <a:t>JOptionPane.showInputDialog</a:t>
            </a:r>
            <a:r>
              <a:rPr lang="es-PE" sz="2400" dirty="0">
                <a:latin typeface="Comic Sans MS" panose="030F0702030302020204" pitchFamily="66" charset="0"/>
              </a:rPr>
              <a:t>(“ingrese un numero”);</a:t>
            </a:r>
          </a:p>
          <a:p>
            <a:pPr algn="just"/>
            <a:r>
              <a:rPr lang="es-PE" sz="2400" dirty="0" err="1">
                <a:latin typeface="Comic Sans MS" panose="030F0702030302020204" pitchFamily="66" charset="0"/>
              </a:rPr>
              <a:t>JOptionPane.showMessageDialog</a:t>
            </a:r>
            <a:r>
              <a:rPr lang="es-PE" sz="2400" dirty="0">
                <a:latin typeface="Comic Sans MS" panose="030F0702030302020204" pitchFamily="66" charset="0"/>
              </a:rPr>
              <a:t>(</a:t>
            </a:r>
            <a:r>
              <a:rPr lang="es-PE" sz="2400" dirty="0" err="1">
                <a:latin typeface="Comic Sans MS" panose="030F0702030302020204" pitchFamily="66" charset="0"/>
              </a:rPr>
              <a:t>null</a:t>
            </a:r>
            <a:r>
              <a:rPr lang="es-PE" sz="2400" dirty="0">
                <a:latin typeface="Comic Sans MS" panose="030F0702030302020204" pitchFamily="66" charset="0"/>
              </a:rPr>
              <a:t>, “El numero ingresado es: “ +</a:t>
            </a:r>
            <a:r>
              <a:rPr lang="es-PE" sz="2400" dirty="0" err="1">
                <a:latin typeface="Comic Sans MS" panose="030F0702030302020204" pitchFamily="66" charset="0"/>
              </a:rPr>
              <a:t>num</a:t>
            </a:r>
            <a:r>
              <a:rPr lang="es-PE" sz="2400" dirty="0">
                <a:latin typeface="Comic Sans MS" panose="030F0702030302020204" pitchFamily="66" charset="0"/>
              </a:rPr>
              <a:t>);</a:t>
            </a:r>
          </a:p>
        </p:txBody>
      </p:sp>
    </p:spTree>
    <p:extLst>
      <p:ext uri="{BB962C8B-B14F-4D97-AF65-F5344CB8AC3E}">
        <p14:creationId xmlns:p14="http://schemas.microsoft.com/office/powerpoint/2010/main" val="401591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err="1">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ShowConfirmDialog</a:t>
            </a:r>
            <a:endPar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endParaRPr>
          </a:p>
        </p:txBody>
      </p:sp>
      <p:sp>
        <p:nvSpPr>
          <p:cNvPr id="3" name="Rectángulo 2"/>
          <p:cNvSpPr/>
          <p:nvPr/>
        </p:nvSpPr>
        <p:spPr>
          <a:xfrm>
            <a:off x="179512" y="1772816"/>
            <a:ext cx="8712968" cy="2246769"/>
          </a:xfrm>
          <a:prstGeom prst="rect">
            <a:avLst/>
          </a:prstGeom>
        </p:spPr>
        <p:txBody>
          <a:bodyPr wrap="square">
            <a:spAutoFit/>
          </a:bodyPr>
          <a:lstStyle/>
          <a:p>
            <a:pPr algn="just"/>
            <a:r>
              <a:rPr lang="es-PE" sz="2800" dirty="0">
                <a:latin typeface="Comic Sans MS" panose="030F0702030302020204" pitchFamily="66" charset="0"/>
              </a:rPr>
              <a:t>Este cuadro de dialogo es de tipo entero, por lo tanto hay que crear una variable de tipo </a:t>
            </a:r>
            <a:r>
              <a:rPr lang="es-PE" sz="2800" dirty="0" err="1">
                <a:latin typeface="Comic Sans MS" panose="030F0702030302020204" pitchFamily="66" charset="0"/>
              </a:rPr>
              <a:t>int</a:t>
            </a:r>
            <a:r>
              <a:rPr lang="es-PE" sz="2800" dirty="0">
                <a:latin typeface="Comic Sans MS" panose="030F0702030302020204" pitchFamily="66" charset="0"/>
              </a:rPr>
              <a:t> para manejar las opciones que este cuadro de dialogo ofrece las cuales son: Si, No y Cancelar. Sintaxis es la siguiente:</a:t>
            </a:r>
          </a:p>
        </p:txBody>
      </p:sp>
      <p:sp>
        <p:nvSpPr>
          <p:cNvPr id="4" name="Rectángulo 3"/>
          <p:cNvSpPr/>
          <p:nvPr/>
        </p:nvSpPr>
        <p:spPr>
          <a:xfrm>
            <a:off x="567703" y="4149080"/>
            <a:ext cx="8568952" cy="1477328"/>
          </a:xfrm>
          <a:prstGeom prst="rect">
            <a:avLst/>
          </a:prstGeom>
        </p:spPr>
        <p:txBody>
          <a:bodyPr wrap="square">
            <a:spAutoFit/>
          </a:bodyPr>
          <a:lstStyle/>
          <a:p>
            <a:r>
              <a:rPr lang="es-PE" dirty="0" err="1">
                <a:latin typeface="Comic Sans MS" panose="030F0702030302020204" pitchFamily="66" charset="0"/>
              </a:rPr>
              <a:t>int</a:t>
            </a:r>
            <a:r>
              <a:rPr lang="es-PE" dirty="0">
                <a:latin typeface="Comic Sans MS" panose="030F0702030302020204" pitchFamily="66" charset="0"/>
              </a:rPr>
              <a:t> </a:t>
            </a:r>
            <a:r>
              <a:rPr lang="es-PE" dirty="0" err="1">
                <a:latin typeface="Comic Sans MS" panose="030F0702030302020204" pitchFamily="66" charset="0"/>
              </a:rPr>
              <a:t>num</a:t>
            </a:r>
            <a:r>
              <a:rPr lang="es-PE" dirty="0">
                <a:latin typeface="Comic Sans MS" panose="030F0702030302020204" pitchFamily="66" charset="0"/>
              </a:rPr>
              <a:t> = </a:t>
            </a:r>
            <a:r>
              <a:rPr lang="es-PE" dirty="0" err="1">
                <a:latin typeface="Comic Sans MS" panose="030F0702030302020204" pitchFamily="66" charset="0"/>
              </a:rPr>
              <a:t>JOptionPane.showConfirmDialog</a:t>
            </a:r>
            <a:r>
              <a:rPr lang="es-PE" dirty="0">
                <a:latin typeface="Comic Sans MS" panose="030F0702030302020204" pitchFamily="66" charset="0"/>
              </a:rPr>
              <a:t>(</a:t>
            </a:r>
            <a:r>
              <a:rPr lang="es-PE" dirty="0" err="1">
                <a:latin typeface="Comic Sans MS" panose="030F0702030302020204" pitchFamily="66" charset="0"/>
              </a:rPr>
              <a:t>null</a:t>
            </a:r>
            <a:r>
              <a:rPr lang="es-PE" dirty="0">
                <a:latin typeface="Comic Sans MS" panose="030F0702030302020204" pitchFamily="66" charset="0"/>
              </a:rPr>
              <a:t>, "Estas en java?");</a:t>
            </a:r>
          </a:p>
          <a:p>
            <a:r>
              <a:rPr lang="es-PE" dirty="0">
                <a:latin typeface="Comic Sans MS" panose="030F0702030302020204" pitchFamily="66" charset="0"/>
              </a:rPr>
              <a:t>        </a:t>
            </a:r>
            <a:r>
              <a:rPr lang="es-PE" dirty="0" err="1">
                <a:latin typeface="Comic Sans MS" panose="030F0702030302020204" pitchFamily="66" charset="0"/>
              </a:rPr>
              <a:t>if</a:t>
            </a:r>
            <a:r>
              <a:rPr lang="es-PE" dirty="0">
                <a:latin typeface="Comic Sans MS" panose="030F0702030302020204" pitchFamily="66" charset="0"/>
              </a:rPr>
              <a:t>(</a:t>
            </a:r>
            <a:r>
              <a:rPr lang="es-PE" dirty="0" err="1">
                <a:latin typeface="Comic Sans MS" panose="030F0702030302020204" pitchFamily="66" charset="0"/>
              </a:rPr>
              <a:t>num</a:t>
            </a:r>
            <a:r>
              <a:rPr lang="es-PE" dirty="0">
                <a:latin typeface="Comic Sans MS" panose="030F0702030302020204" pitchFamily="66" charset="0"/>
              </a:rPr>
              <a:t> == </a:t>
            </a:r>
            <a:r>
              <a:rPr lang="es-PE" dirty="0" err="1">
                <a:latin typeface="Comic Sans MS" panose="030F0702030302020204" pitchFamily="66" charset="0"/>
              </a:rPr>
              <a:t>JOptionPane.YES_OPTION</a:t>
            </a:r>
            <a:r>
              <a:rPr lang="es-PE" dirty="0">
                <a:latin typeface="Comic Sans MS" panose="030F0702030302020204" pitchFamily="66" charset="0"/>
              </a:rPr>
              <a:t>)</a:t>
            </a:r>
          </a:p>
          <a:p>
            <a:r>
              <a:rPr lang="es-PE" dirty="0">
                <a:latin typeface="Comic Sans MS" panose="030F0702030302020204" pitchFamily="66" charset="0"/>
              </a:rPr>
              <a:t>            </a:t>
            </a:r>
            <a:r>
              <a:rPr lang="es-PE" dirty="0" err="1">
                <a:latin typeface="Comic Sans MS" panose="030F0702030302020204" pitchFamily="66" charset="0"/>
              </a:rPr>
              <a:t>JOptionPane.showMessageDialog</a:t>
            </a:r>
            <a:r>
              <a:rPr lang="es-PE" dirty="0">
                <a:latin typeface="Comic Sans MS" panose="030F0702030302020204" pitchFamily="66" charset="0"/>
              </a:rPr>
              <a:t>(</a:t>
            </a:r>
            <a:r>
              <a:rPr lang="es-PE" dirty="0" err="1">
                <a:latin typeface="Comic Sans MS" panose="030F0702030302020204" pitchFamily="66" charset="0"/>
              </a:rPr>
              <a:t>null</a:t>
            </a:r>
            <a:r>
              <a:rPr lang="es-PE" dirty="0">
                <a:latin typeface="Comic Sans MS" panose="030F0702030302020204" pitchFamily="66" charset="0"/>
              </a:rPr>
              <a:t>, "Has seleccionado SI.");</a:t>
            </a:r>
          </a:p>
          <a:p>
            <a:r>
              <a:rPr lang="es-PE" dirty="0">
                <a:latin typeface="Comic Sans MS" panose="030F0702030302020204" pitchFamily="66" charset="0"/>
              </a:rPr>
              <a:t>        </a:t>
            </a:r>
            <a:r>
              <a:rPr lang="es-PE" dirty="0" err="1">
                <a:latin typeface="Comic Sans MS" panose="030F0702030302020204" pitchFamily="66" charset="0"/>
              </a:rPr>
              <a:t>else</a:t>
            </a:r>
            <a:r>
              <a:rPr lang="es-PE" dirty="0">
                <a:latin typeface="Comic Sans MS" panose="030F0702030302020204" pitchFamily="66" charset="0"/>
              </a:rPr>
              <a:t> </a:t>
            </a:r>
            <a:r>
              <a:rPr lang="es-PE" dirty="0" err="1">
                <a:latin typeface="Comic Sans MS" panose="030F0702030302020204" pitchFamily="66" charset="0"/>
              </a:rPr>
              <a:t>if</a:t>
            </a:r>
            <a:r>
              <a:rPr lang="es-PE" dirty="0">
                <a:latin typeface="Comic Sans MS" panose="030F0702030302020204" pitchFamily="66" charset="0"/>
              </a:rPr>
              <a:t>(</a:t>
            </a:r>
            <a:r>
              <a:rPr lang="es-PE" dirty="0" err="1">
                <a:latin typeface="Comic Sans MS" panose="030F0702030302020204" pitchFamily="66" charset="0"/>
              </a:rPr>
              <a:t>num</a:t>
            </a:r>
            <a:r>
              <a:rPr lang="es-PE" dirty="0">
                <a:latin typeface="Comic Sans MS" panose="030F0702030302020204" pitchFamily="66" charset="0"/>
              </a:rPr>
              <a:t> == </a:t>
            </a:r>
            <a:r>
              <a:rPr lang="es-PE" dirty="0" err="1">
                <a:latin typeface="Comic Sans MS" panose="030F0702030302020204" pitchFamily="66" charset="0"/>
              </a:rPr>
              <a:t>JOptionPane.NO_OPTION</a:t>
            </a:r>
            <a:r>
              <a:rPr lang="es-PE" dirty="0">
                <a:latin typeface="Comic Sans MS" panose="030F0702030302020204" pitchFamily="66" charset="0"/>
              </a:rPr>
              <a:t>)</a:t>
            </a:r>
          </a:p>
          <a:p>
            <a:r>
              <a:rPr lang="es-PE" dirty="0">
                <a:latin typeface="Comic Sans MS" panose="030F0702030302020204" pitchFamily="66" charset="0"/>
              </a:rPr>
              <a:t>            </a:t>
            </a:r>
            <a:r>
              <a:rPr lang="es-PE" dirty="0" err="1">
                <a:latin typeface="Comic Sans MS" panose="030F0702030302020204" pitchFamily="66" charset="0"/>
              </a:rPr>
              <a:t>JOptionPane.showMessageDialog</a:t>
            </a:r>
            <a:r>
              <a:rPr lang="es-PE" dirty="0">
                <a:latin typeface="Comic Sans MS" panose="030F0702030302020204" pitchFamily="66" charset="0"/>
              </a:rPr>
              <a:t>(</a:t>
            </a:r>
            <a:r>
              <a:rPr lang="es-PE" dirty="0" err="1">
                <a:latin typeface="Comic Sans MS" panose="030F0702030302020204" pitchFamily="66" charset="0"/>
              </a:rPr>
              <a:t>null</a:t>
            </a:r>
            <a:r>
              <a:rPr lang="es-PE" dirty="0">
                <a:latin typeface="Comic Sans MS" panose="030F0702030302020204" pitchFamily="66" charset="0"/>
              </a:rPr>
              <a:t>, "Has seleccionado NO.");</a:t>
            </a:r>
          </a:p>
        </p:txBody>
      </p:sp>
    </p:spTree>
    <p:extLst>
      <p:ext uri="{BB962C8B-B14F-4D97-AF65-F5344CB8AC3E}">
        <p14:creationId xmlns:p14="http://schemas.microsoft.com/office/powerpoint/2010/main" val="107082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052736"/>
            <a:ext cx="8189913" cy="8413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4000" b="1" dirty="0" err="1">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rPr>
              <a:t>ShowOptionDialog</a:t>
            </a:r>
            <a:endParaRPr lang="es-ES" sz="4000" b="1" dirty="0">
              <a:ln/>
              <a:solidFill>
                <a:srgbClr val="00B050"/>
              </a:solidFill>
              <a:effectLst>
                <a:outerShdw blurRad="38100" dist="38100" dir="2700000" algn="tl">
                  <a:srgbClr val="000000">
                    <a:alpha val="43137"/>
                  </a:srgbClr>
                </a:outerShdw>
              </a:effectLst>
              <a:latin typeface="Cooper Black" panose="0208090404030B020404" pitchFamily="18" charset="0"/>
              <a:ea typeface="+mn-ea"/>
              <a:cs typeface="+mn-cs"/>
            </a:endParaRPr>
          </a:p>
        </p:txBody>
      </p:sp>
      <p:sp>
        <p:nvSpPr>
          <p:cNvPr id="3" name="Rectángulo 2"/>
          <p:cNvSpPr/>
          <p:nvPr/>
        </p:nvSpPr>
        <p:spPr>
          <a:xfrm>
            <a:off x="467544" y="1948133"/>
            <a:ext cx="8424936" cy="830997"/>
          </a:xfrm>
          <a:prstGeom prst="rect">
            <a:avLst/>
          </a:prstGeom>
        </p:spPr>
        <p:txBody>
          <a:bodyPr wrap="square">
            <a:spAutoFit/>
          </a:bodyPr>
          <a:lstStyle/>
          <a:p>
            <a:pPr algn="just"/>
            <a:r>
              <a:rPr lang="es-PE" sz="2400" dirty="0">
                <a:latin typeface="Comic Sans MS" panose="030F0702030302020204" pitchFamily="66" charset="0"/>
              </a:rPr>
              <a:t>Esta ventana se usa para poder personalizar los cuadros de diálogos con nuestras propias opciones.</a:t>
            </a:r>
          </a:p>
        </p:txBody>
      </p:sp>
    </p:spTree>
    <p:extLst>
      <p:ext uri="{BB962C8B-B14F-4D97-AF65-F5344CB8AC3E}">
        <p14:creationId xmlns:p14="http://schemas.microsoft.com/office/powerpoint/2010/main" val="18509571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687</Words>
  <Application>Microsoft Office PowerPoint</Application>
  <PresentationFormat>Presentación en pantalla (4:3)</PresentationFormat>
  <Paragraphs>48</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Comic Sans MS</vt:lpstr>
      <vt:lpstr>Cooper Black</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Huaita Molero</dc:creator>
  <cp:lastModifiedBy>ERIKA</cp:lastModifiedBy>
  <cp:revision>114</cp:revision>
  <dcterms:created xsi:type="dcterms:W3CDTF">2015-10-08T15:20:35Z</dcterms:created>
  <dcterms:modified xsi:type="dcterms:W3CDTF">2016-05-23T00:28:19Z</dcterms:modified>
</cp:coreProperties>
</file>