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3f0e50cb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3f0e50cb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3f0e50c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3f0e50c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3f0e50cb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3f0e50cb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3f0e50cb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3f0e50cb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3f0e50cb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3f0e50cb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3f0e50cb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3f0e50cb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nvSpPr>
        <p:spPr>
          <a:xfrm>
            <a:off x="1004150" y="1350955"/>
            <a:ext cx="7136700" cy="8922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es-419" sz="5400">
                <a:solidFill>
                  <a:srgbClr val="EF6C00"/>
                </a:solidFill>
                <a:latin typeface="PT Sans Narrow"/>
                <a:ea typeface="PT Sans Narrow"/>
                <a:cs typeface="PT Sans Narrow"/>
                <a:sym typeface="PT Sans Narrow"/>
              </a:rPr>
              <a:t>Spring Security</a:t>
            </a:r>
            <a:endParaRPr b="1" sz="5400">
              <a:solidFill>
                <a:srgbClr val="EF6C00"/>
              </a:solidFill>
              <a:latin typeface="PT Sans Narrow"/>
              <a:ea typeface="PT Sans Narrow"/>
              <a:cs typeface="PT Sans Narrow"/>
              <a:sym typeface="PT Sans Narrow"/>
            </a:endParaRPr>
          </a:p>
        </p:txBody>
      </p:sp>
      <p:sp>
        <p:nvSpPr>
          <p:cNvPr id="67" name="Google Shape;67;p13"/>
          <p:cNvSpPr txBox="1"/>
          <p:nvPr/>
        </p:nvSpPr>
        <p:spPr>
          <a:xfrm>
            <a:off x="2137225" y="2850052"/>
            <a:ext cx="4870500" cy="9672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es-419" sz="1700">
                <a:solidFill>
                  <a:srgbClr val="695D46"/>
                </a:solidFill>
                <a:latin typeface="Open Sans"/>
                <a:ea typeface="Open Sans"/>
                <a:cs typeface="Open Sans"/>
                <a:sym typeface="Open Sans"/>
              </a:rPr>
              <a:t>Integrantes:</a:t>
            </a:r>
            <a:endParaRPr sz="1700">
              <a:solidFill>
                <a:srgbClr val="695D46"/>
              </a:solidFill>
              <a:latin typeface="Open Sans"/>
              <a:ea typeface="Open Sans"/>
              <a:cs typeface="Open Sans"/>
              <a:sym typeface="Open Sans"/>
            </a:endParaRPr>
          </a:p>
          <a:p>
            <a:pPr indent="0" lvl="0" marL="0" rtl="0" algn="ctr">
              <a:lnSpc>
                <a:spcPct val="80000"/>
              </a:lnSpc>
              <a:spcBef>
                <a:spcPts val="0"/>
              </a:spcBef>
              <a:spcAft>
                <a:spcPts val="0"/>
              </a:spcAft>
              <a:buSzPts val="688"/>
              <a:buNone/>
            </a:pPr>
            <a:r>
              <a:rPr lang="es-419" sz="1700">
                <a:solidFill>
                  <a:srgbClr val="695D46"/>
                </a:solidFill>
                <a:latin typeface="Open Sans"/>
                <a:ea typeface="Open Sans"/>
                <a:cs typeface="Open Sans"/>
                <a:sym typeface="Open Sans"/>
              </a:rPr>
              <a:t>Catacora Mamani, D’angelo</a:t>
            </a:r>
            <a:br>
              <a:rPr lang="es-419" sz="1700">
                <a:solidFill>
                  <a:srgbClr val="695D46"/>
                </a:solidFill>
                <a:latin typeface="Open Sans"/>
                <a:ea typeface="Open Sans"/>
                <a:cs typeface="Open Sans"/>
                <a:sym typeface="Open Sans"/>
              </a:rPr>
            </a:br>
            <a:r>
              <a:rPr lang="es-419" sz="1700">
                <a:solidFill>
                  <a:srgbClr val="695D46"/>
                </a:solidFill>
                <a:latin typeface="Open Sans"/>
                <a:ea typeface="Open Sans"/>
                <a:cs typeface="Open Sans"/>
                <a:sym typeface="Open Sans"/>
              </a:rPr>
              <a:t>Taboada Taniguchi, Alec</a:t>
            </a:r>
            <a:endParaRPr sz="1700">
              <a:solidFill>
                <a:srgbClr val="695D46"/>
              </a:solidFill>
              <a:latin typeface="Open Sans"/>
              <a:ea typeface="Open Sans"/>
              <a:cs typeface="Open Sans"/>
              <a:sym typeface="Open Sans"/>
            </a:endParaRPr>
          </a:p>
        </p:txBody>
      </p:sp>
      <p:sp>
        <p:nvSpPr>
          <p:cNvPr id="68" name="Google Shape;68;p13"/>
          <p:cNvSpPr txBox="1"/>
          <p:nvPr/>
        </p:nvSpPr>
        <p:spPr>
          <a:xfrm>
            <a:off x="1144150" y="2181350"/>
            <a:ext cx="3107100" cy="5112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s-419" sz="2000">
                <a:solidFill>
                  <a:srgbClr val="EF6C00"/>
                </a:solidFill>
                <a:latin typeface="PT Sans Narrow"/>
                <a:ea typeface="PT Sans Narrow"/>
                <a:cs typeface="PT Sans Narrow"/>
                <a:sym typeface="PT Sans Narrow"/>
              </a:rPr>
              <a:t>CURSO: Capacitación Java - IGH</a:t>
            </a:r>
            <a:endParaRPr b="1" sz="2000">
              <a:solidFill>
                <a:srgbClr val="EF6C00"/>
              </a:solidFill>
              <a:latin typeface="PT Sans Narrow"/>
              <a:ea typeface="PT Sans Narrow"/>
              <a:cs typeface="PT Sans Narrow"/>
              <a:sym typeface="PT Sans Narrow"/>
            </a:endParaRPr>
          </a:p>
        </p:txBody>
      </p:sp>
      <p:sp>
        <p:nvSpPr>
          <p:cNvPr id="69" name="Google Shape;69;p13"/>
          <p:cNvSpPr txBox="1"/>
          <p:nvPr/>
        </p:nvSpPr>
        <p:spPr>
          <a:xfrm>
            <a:off x="4680100" y="2291000"/>
            <a:ext cx="3107100" cy="5112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s-419" sz="2000">
                <a:solidFill>
                  <a:srgbClr val="EF6C00"/>
                </a:solidFill>
                <a:latin typeface="PT Sans Narrow"/>
                <a:ea typeface="PT Sans Narrow"/>
                <a:cs typeface="PT Sans Narrow"/>
                <a:sym typeface="PT Sans Narrow"/>
              </a:rPr>
              <a:t>Docente: Gustavo Coronel</a:t>
            </a:r>
            <a:endParaRPr b="1" sz="2000">
              <a:solidFill>
                <a:srgbClr val="EF6C00"/>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Spring Security</a:t>
            </a:r>
            <a:endParaRPr/>
          </a:p>
        </p:txBody>
      </p:sp>
      <p:sp>
        <p:nvSpPr>
          <p:cNvPr id="75" name="Google Shape;75;p14"/>
          <p:cNvSpPr txBox="1"/>
          <p:nvPr>
            <p:ph idx="1" type="body"/>
          </p:nvPr>
        </p:nvSpPr>
        <p:spPr>
          <a:xfrm>
            <a:off x="274075" y="1642450"/>
            <a:ext cx="8520600" cy="3302700"/>
          </a:xfrm>
          <a:prstGeom prst="rect">
            <a:avLst/>
          </a:prstGeom>
        </p:spPr>
        <p:txBody>
          <a:bodyPr anchorCtr="0" anchor="t" bIns="91425" lIns="91425" spcFirstLastPara="1" rIns="91425" wrap="square" tIns="91425">
            <a:noAutofit/>
          </a:bodyPr>
          <a:lstStyle/>
          <a:p>
            <a:pPr indent="-368300" lvl="0" marL="939800" rtl="0" algn="l">
              <a:lnSpc>
                <a:spcPct val="204545"/>
              </a:lnSpc>
              <a:spcBef>
                <a:spcPts val="0"/>
              </a:spcBef>
              <a:spcAft>
                <a:spcPts val="0"/>
              </a:spcAft>
              <a:buClr>
                <a:srgbClr val="666666"/>
              </a:buClr>
              <a:buSzPts val="2200"/>
              <a:buFont typeface="Arial"/>
              <a:buChar char="●"/>
            </a:pPr>
            <a:r>
              <a:rPr lang="es-419" sz="1700">
                <a:solidFill>
                  <a:srgbClr val="666666"/>
                </a:solidFill>
                <a:highlight>
                  <a:srgbClr val="FFFFFF"/>
                </a:highlight>
              </a:rPr>
              <a:t>Spring Security es una librería que forma parte del paraguas del proyecto Spring. Spring tiene más de 25 sub proyectos o módulos que aportan funcionalidad que las aplicaciones pueden utilizar si lo creen conveniente. En este caso Spring Security trata de agrupar todas las funcionalidades de control de acceso de usuarios sobre proyectos Spring.</a:t>
            </a:r>
            <a:endParaRPr sz="2300">
              <a:solidFill>
                <a:srgbClr val="666666"/>
              </a:solidFill>
            </a:endParaRPr>
          </a:p>
          <a:p>
            <a:pPr indent="0" lvl="0" marL="0" rtl="0" algn="l">
              <a:spcBef>
                <a:spcPts val="6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Spring Security</a:t>
            </a:r>
            <a:endParaRPr/>
          </a:p>
        </p:txBody>
      </p:sp>
      <p:sp>
        <p:nvSpPr>
          <p:cNvPr id="81" name="Google Shape;81;p15"/>
          <p:cNvSpPr txBox="1"/>
          <p:nvPr>
            <p:ph idx="1" type="body"/>
          </p:nvPr>
        </p:nvSpPr>
        <p:spPr>
          <a:xfrm>
            <a:off x="274075" y="1642450"/>
            <a:ext cx="8520600" cy="3302700"/>
          </a:xfrm>
          <a:prstGeom prst="rect">
            <a:avLst/>
          </a:prstGeom>
        </p:spPr>
        <p:txBody>
          <a:bodyPr anchorCtr="0" anchor="t" bIns="91425" lIns="91425" spcFirstLastPara="1" rIns="91425" wrap="square" tIns="91425">
            <a:noAutofit/>
          </a:bodyPr>
          <a:lstStyle/>
          <a:p>
            <a:pPr indent="-361950" lvl="0" marL="939800" rtl="0" algn="l">
              <a:lnSpc>
                <a:spcPct val="204545"/>
              </a:lnSpc>
              <a:spcBef>
                <a:spcPts val="0"/>
              </a:spcBef>
              <a:spcAft>
                <a:spcPts val="0"/>
              </a:spcAft>
              <a:buClr>
                <a:srgbClr val="666666"/>
              </a:buClr>
              <a:buSzPts val="2100"/>
              <a:buFont typeface="Arial"/>
              <a:buChar char="●"/>
            </a:pPr>
            <a:r>
              <a:rPr lang="es-419">
                <a:solidFill>
                  <a:srgbClr val="666666"/>
                </a:solidFill>
                <a:highlight>
                  <a:srgbClr val="FFFFFF"/>
                </a:highlight>
              </a:rPr>
              <a:t>En definitiva, Spring Security es el método más conveniente para incorporar una capa de seguridad en donde se desea que sólo algunos usuarios tengan acceso a métodos y controladores de una aplicación Spring en base al uso de roles de usuario</a:t>
            </a:r>
            <a:endParaRPr sz="2100">
              <a:solidFill>
                <a:srgbClr val="666666"/>
              </a:solidFill>
            </a:endParaRPr>
          </a:p>
          <a:p>
            <a:pPr indent="0" lvl="0" marL="0" rtl="0" algn="l">
              <a:spcBef>
                <a:spcPts val="6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incluir String Security en una aplicación Web?</a:t>
            </a:r>
            <a:endParaRPr/>
          </a:p>
        </p:txBody>
      </p:sp>
      <p:sp>
        <p:nvSpPr>
          <p:cNvPr id="87" name="Google Shape;87;p16"/>
          <p:cNvSpPr txBox="1"/>
          <p:nvPr>
            <p:ph idx="1" type="body"/>
          </p:nvPr>
        </p:nvSpPr>
        <p:spPr>
          <a:xfrm>
            <a:off x="262400" y="1373600"/>
            <a:ext cx="8520600" cy="3302700"/>
          </a:xfrm>
          <a:prstGeom prst="rect">
            <a:avLst/>
          </a:prstGeom>
        </p:spPr>
        <p:txBody>
          <a:bodyPr anchorCtr="0" anchor="t" bIns="91425" lIns="91425" spcFirstLastPara="1" rIns="91425" wrap="square" tIns="91425">
            <a:noAutofit/>
          </a:bodyPr>
          <a:lstStyle/>
          <a:p>
            <a:pPr indent="-381000" lvl="0" marL="939800" rtl="0" algn="l">
              <a:lnSpc>
                <a:spcPct val="204545"/>
              </a:lnSpc>
              <a:spcBef>
                <a:spcPts val="0"/>
              </a:spcBef>
              <a:spcAft>
                <a:spcPts val="0"/>
              </a:spcAft>
              <a:buClr>
                <a:srgbClr val="666666"/>
              </a:buClr>
              <a:buSzPts val="2400"/>
              <a:buFont typeface="Arial"/>
              <a:buChar char="●"/>
            </a:pPr>
            <a:r>
              <a:rPr lang="es-419" sz="1600">
                <a:solidFill>
                  <a:srgbClr val="666666"/>
                </a:solidFill>
                <a:highlight>
                  <a:srgbClr val="FFFFFF"/>
                </a:highlight>
              </a:rPr>
              <a:t>Suponiendo que tienes una </a:t>
            </a:r>
            <a:r>
              <a:rPr lang="es-419" sz="1600">
                <a:solidFill>
                  <a:srgbClr val="666666"/>
                </a:solidFill>
                <a:highlight>
                  <a:srgbClr val="FFFFFF"/>
                </a:highlight>
              </a:rPr>
              <a:t>aplicación</a:t>
            </a:r>
            <a:r>
              <a:rPr lang="es-419" sz="1600">
                <a:solidFill>
                  <a:srgbClr val="666666"/>
                </a:solidFill>
                <a:highlight>
                  <a:srgbClr val="FFFFFF"/>
                </a:highlight>
              </a:rPr>
              <a:t> Spring Boot en marcha gestionado por Maven, en donde el fichero pom.xml tiene como parent el artefacto </a:t>
            </a:r>
            <a:r>
              <a:rPr i="1" lang="es-419" sz="1600">
                <a:solidFill>
                  <a:srgbClr val="666666"/>
                </a:solidFill>
                <a:highlight>
                  <a:srgbClr val="FFFFFF"/>
                </a:highlight>
              </a:rPr>
              <a:t>spring-boot-starter-parent</a:t>
            </a:r>
            <a:r>
              <a:rPr lang="es-419" sz="1600">
                <a:solidFill>
                  <a:srgbClr val="666666"/>
                </a:solidFill>
                <a:highlight>
                  <a:srgbClr val="FFFFFF"/>
                </a:highlight>
              </a:rPr>
              <a:t>, lo primero que se debe hacer es incorporar el conjunto de dependencias provenientes de </a:t>
            </a:r>
            <a:r>
              <a:rPr i="1" lang="es-419" sz="1600">
                <a:solidFill>
                  <a:srgbClr val="666666"/>
                </a:solidFill>
                <a:highlight>
                  <a:srgbClr val="FFFFFF"/>
                </a:highlight>
              </a:rPr>
              <a:t>spring-boot-starter-security</a:t>
            </a:r>
            <a:r>
              <a:rPr lang="es-419" sz="1600">
                <a:solidFill>
                  <a:srgbClr val="666666"/>
                </a:solidFill>
                <a:highlight>
                  <a:srgbClr val="FFFFFF"/>
                </a:highlight>
              </a:rPr>
              <a:t>. Ésta traerá de forma transitiva el resto de librerías JARs que Spring necesitará para aplicar los mecanismos de seguridad requeridos.</a:t>
            </a:r>
            <a:endParaRPr sz="2400">
              <a:solidFill>
                <a:srgbClr val="666666"/>
              </a:solidFill>
            </a:endParaRPr>
          </a:p>
          <a:p>
            <a:pPr indent="0" lvl="0" marL="0" rtl="0" algn="l">
              <a:spcBef>
                <a:spcPts val="6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proteger secciones de la aplicación?</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rgbClr val="666666"/>
                </a:solidFill>
                <a:highlight>
                  <a:srgbClr val="FFFFFF"/>
                </a:highlight>
              </a:rPr>
              <a:t>con @Configuration, en donde se podrá especificar qué secciones estarán habilitadas y cuáles no en función de los patrones de URL. Por comodidad, conviene que esta clase a crear extienda a </a:t>
            </a:r>
            <a:r>
              <a:rPr b="1" lang="es-419">
                <a:solidFill>
                  <a:srgbClr val="666666"/>
                </a:solidFill>
                <a:highlight>
                  <a:srgbClr val="FFFFFF"/>
                </a:highlight>
              </a:rPr>
              <a:t>WebSecurityConfigurerAdapter</a:t>
            </a:r>
            <a:r>
              <a:rPr lang="es-419">
                <a:solidFill>
                  <a:srgbClr val="666666"/>
                </a:solidFill>
                <a:highlight>
                  <a:srgbClr val="FFFFFF"/>
                </a:highlight>
              </a:rPr>
              <a:t> ya que simplifica la implementación.</a:t>
            </a:r>
            <a:endParaRPr sz="23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administrar usuarios del programa?</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rgbClr val="666666"/>
                </a:solidFill>
                <a:highlight>
                  <a:srgbClr val="FFFFFF"/>
                </a:highlight>
              </a:rPr>
              <a:t>N</a:t>
            </a:r>
            <a:r>
              <a:rPr lang="es-419">
                <a:solidFill>
                  <a:srgbClr val="666666"/>
                </a:solidFill>
                <a:highlight>
                  <a:srgbClr val="FFFFFF"/>
                </a:highlight>
              </a:rPr>
              <a:t>ecesitamos añadir una fuente de usuarios administrador por la aplicación y que serán usados en el proceso de autenticación por Spring Security. De esta manera, nuestra aplicación puede incorporar un mecanismo de registro de usuarios que puedan autenticarse.</a:t>
            </a:r>
            <a:endParaRPr>
              <a:solidFill>
                <a:srgbClr val="666666"/>
              </a:solidFill>
              <a:highlight>
                <a:srgbClr val="FFFFFF"/>
              </a:highlight>
            </a:endParaRPr>
          </a:p>
          <a:p>
            <a:pPr indent="0" lvl="0" marL="0" rtl="0" algn="l">
              <a:spcBef>
                <a:spcPts val="1500"/>
              </a:spcBef>
              <a:spcAft>
                <a:spcPts val="0"/>
              </a:spcAft>
              <a:buNone/>
            </a:pPr>
            <a:r>
              <a:rPr lang="es-419">
                <a:solidFill>
                  <a:srgbClr val="666666"/>
                </a:solidFill>
                <a:highlight>
                  <a:srgbClr val="FFFFFF"/>
                </a:highlight>
              </a:rPr>
              <a:t>Para que Spring pueda obtener la información de un usuario durante el proceso de login, se solicitará al conjunto de clases Java registradas en el contexto de Spring, de alguna que implemente la interfaz UserDetailsService</a:t>
            </a:r>
            <a:endParaRPr>
              <a:solidFill>
                <a:srgbClr val="666666"/>
              </a:solidFill>
              <a:highlight>
                <a:srgbClr val="FFFFFF"/>
              </a:highlight>
            </a:endParaRPr>
          </a:p>
          <a:p>
            <a:pPr indent="0" lvl="0" marL="0" rtl="0" algn="l">
              <a:spcBef>
                <a:spcPts val="1500"/>
              </a:spcBef>
              <a:spcAft>
                <a:spcPts val="1200"/>
              </a:spcAft>
              <a:buNone/>
            </a:pPr>
            <a:r>
              <a:t/>
            </a:r>
            <a:endParaRPr>
              <a:solidFill>
                <a:srgbClr val="666666"/>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553175" y="20389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GRACIAS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