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ed Hat Text Medium"/>
      <p:regular r:id="rId13"/>
      <p:bold r:id="rId14"/>
      <p:italic r:id="rId15"/>
      <p:boldItalic r:id="rId16"/>
    </p:embeddedFont>
    <p:embeddedFont>
      <p:font typeface="Roboto"/>
      <p:regular r:id="rId17"/>
      <p:bold r:id="rId18"/>
      <p:italic r:id="rId19"/>
      <p:boldItalic r:id="rId20"/>
    </p:embeddedFont>
    <p:embeddedFont>
      <p:font typeface="Red Hat Display Black"/>
      <p:bold r:id="rId21"/>
      <p:boldItalic r:id="rId22"/>
    </p:embeddedFont>
    <p:embeddedFont>
      <p:font typeface="Red Hat Tex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edHatDisplayBlack-boldItalic.fntdata"/><Relationship Id="rId21" Type="http://schemas.openxmlformats.org/officeDocument/2006/relationships/font" Target="fonts/RedHatDisplayBlack-bold.fntdata"/><Relationship Id="rId24" Type="http://schemas.openxmlformats.org/officeDocument/2006/relationships/font" Target="fonts/RedHatText-bold.fntdata"/><Relationship Id="rId23" Type="http://schemas.openxmlformats.org/officeDocument/2006/relationships/font" Target="fonts/RedHatTex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edHatText-boldItalic.fntdata"/><Relationship Id="rId25" Type="http://schemas.openxmlformats.org/officeDocument/2006/relationships/font" Target="fonts/RedHatTex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edHatTextMedium-regular.fntdata"/><Relationship Id="rId12" Type="http://schemas.openxmlformats.org/officeDocument/2006/relationships/slide" Target="slides/slide8.xml"/><Relationship Id="rId15" Type="http://schemas.openxmlformats.org/officeDocument/2006/relationships/font" Target="fonts/RedHatTextMedium-italic.fntdata"/><Relationship Id="rId14" Type="http://schemas.openxmlformats.org/officeDocument/2006/relationships/font" Target="fonts/RedHatTextMedium-bold.fntdata"/><Relationship Id="rId17" Type="http://schemas.openxmlformats.org/officeDocument/2006/relationships/font" Target="fonts/Roboto-regular.fntdata"/><Relationship Id="rId16" Type="http://schemas.openxmlformats.org/officeDocument/2006/relationships/font" Target="fonts/RedHatTextMedium-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21be4cd43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21be4cd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21be4cd4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21be4cd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21be4cd43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21be4cd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21be4cd43_0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21be4cd4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21be4cd43_0_6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21be4cd4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21be4cd43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21be4cd43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21be4cd43_0_7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21be4cd43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855300" y="1991825"/>
            <a:ext cx="7433400" cy="11598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68" name="Shape 68"/>
        <p:cNvGrpSpPr/>
        <p:nvPr/>
      </p:nvGrpSpPr>
      <p:grpSpPr>
        <a:xfrm>
          <a:off x="0" y="0"/>
          <a:ext cx="0" cy="0"/>
          <a:chOff x="0" y="0"/>
          <a:chExt cx="0" cy="0"/>
        </a:xfrm>
      </p:grpSpPr>
      <p:pic>
        <p:nvPicPr>
          <p:cNvPr id="69" name="Google Shape;69;p11"/>
          <p:cNvPicPr preferRelativeResize="0"/>
          <p:nvPr/>
        </p:nvPicPr>
        <p:blipFill rotWithShape="1">
          <a:blip r:embed="rId2">
            <a:alphaModFix/>
          </a:blip>
          <a:srcRect b="42419" l="0" r="0" t="0"/>
          <a:stretch/>
        </p:blipFill>
        <p:spPr>
          <a:xfrm>
            <a:off x="-76200" y="0"/>
            <a:ext cx="8775850" cy="5143499"/>
          </a:xfrm>
          <a:prstGeom prst="rect">
            <a:avLst/>
          </a:prstGeom>
          <a:noFill/>
          <a:ln>
            <a:noFill/>
          </a:ln>
        </p:spPr>
      </p:pic>
      <p:sp>
        <p:nvSpPr>
          <p:cNvPr id="70" name="Google Shape;70;p11"/>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rgbClr val="FFFFFF">
              <a:alpha val="390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71" name="Google Shape;71;p11"/>
          <p:cNvPicPr preferRelativeResize="0"/>
          <p:nvPr/>
        </p:nvPicPr>
        <p:blipFill rotWithShape="1">
          <a:blip r:embed="rId2">
            <a:alphaModFix amt="75000"/>
          </a:blip>
          <a:srcRect b="18599" l="0" r="0" t="0"/>
          <a:stretch/>
        </p:blipFill>
        <p:spPr>
          <a:xfrm>
            <a:off x="2375" y="0"/>
            <a:ext cx="6207925" cy="5143499"/>
          </a:xfrm>
          <a:prstGeom prst="rect">
            <a:avLst/>
          </a:prstGeom>
          <a:noFill/>
          <a:ln>
            <a:noFill/>
          </a:ln>
        </p:spPr>
      </p:pic>
      <p:sp>
        <p:nvSpPr>
          <p:cNvPr id="72" name="Google Shape;72;p11"/>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rgbClr val="FFFFFF">
              <a:alpha val="122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rgbClr val="FFFFFF">
              <a:alpha val="217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75" name="Google Shape;75;p11"/>
          <p:cNvPicPr preferRelativeResize="0"/>
          <p:nvPr/>
        </p:nvPicPr>
        <p:blipFill>
          <a:blip r:embed="rId2">
            <a:alphaModFix amt="50000"/>
          </a:blip>
          <a:stretch>
            <a:fillRect/>
          </a:stretch>
        </p:blipFill>
        <p:spPr>
          <a:xfrm>
            <a:off x="2375" y="0"/>
            <a:ext cx="3735399" cy="38021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855300" y="1583350"/>
            <a:ext cx="74334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 name="Google Shape;19;p3"/>
          <p:cNvSpPr txBox="1"/>
          <p:nvPr>
            <p:ph idx="1" type="subTitle"/>
          </p:nvPr>
        </p:nvSpPr>
        <p:spPr>
          <a:xfrm>
            <a:off x="855300" y="2840054"/>
            <a:ext cx="7433400" cy="7848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2400"/>
              <a:buNone/>
              <a:defRPr>
                <a:solidFill>
                  <a:schemeClr val="dk2"/>
                </a:solidFill>
              </a:defRPr>
            </a:lvl1pPr>
            <a:lvl2pPr lvl="1" rtl="0">
              <a:spcBef>
                <a:spcPts val="600"/>
              </a:spcBef>
              <a:spcAft>
                <a:spcPts val="0"/>
              </a:spcAft>
              <a:buClr>
                <a:schemeClr val="dk2"/>
              </a:buClr>
              <a:buSzPts val="3000"/>
              <a:buNone/>
              <a:defRPr sz="3000">
                <a:solidFill>
                  <a:schemeClr val="dk2"/>
                </a:solidFill>
              </a:defRPr>
            </a:lvl2pPr>
            <a:lvl3pPr lvl="2" rtl="0">
              <a:spcBef>
                <a:spcPts val="600"/>
              </a:spcBef>
              <a:spcAft>
                <a:spcPts val="0"/>
              </a:spcAft>
              <a:buClr>
                <a:schemeClr val="dk2"/>
              </a:buClr>
              <a:buSzPts val="3000"/>
              <a:buNone/>
              <a:defRPr sz="3000">
                <a:solidFill>
                  <a:schemeClr val="dk2"/>
                </a:solidFill>
              </a:defRPr>
            </a:lvl3pPr>
            <a:lvl4pPr lvl="3" rtl="0">
              <a:spcBef>
                <a:spcPts val="600"/>
              </a:spcBef>
              <a:spcAft>
                <a:spcPts val="0"/>
              </a:spcAft>
              <a:buClr>
                <a:schemeClr val="dk2"/>
              </a:buClr>
              <a:buSzPts val="3000"/>
              <a:buNone/>
              <a:defRPr sz="3000">
                <a:solidFill>
                  <a:schemeClr val="dk2"/>
                </a:solidFill>
              </a:defRPr>
            </a:lvl4pPr>
            <a:lvl5pPr lvl="4" rtl="0">
              <a:spcBef>
                <a:spcPts val="600"/>
              </a:spcBef>
              <a:spcAft>
                <a:spcPts val="0"/>
              </a:spcAft>
              <a:buClr>
                <a:schemeClr val="dk2"/>
              </a:buClr>
              <a:buSzPts val="3000"/>
              <a:buNone/>
              <a:defRPr sz="3000">
                <a:solidFill>
                  <a:schemeClr val="dk2"/>
                </a:solidFill>
              </a:defRPr>
            </a:lvl5pPr>
            <a:lvl6pPr lvl="5" rtl="0">
              <a:spcBef>
                <a:spcPts val="600"/>
              </a:spcBef>
              <a:spcAft>
                <a:spcPts val="0"/>
              </a:spcAft>
              <a:buClr>
                <a:schemeClr val="dk2"/>
              </a:buClr>
              <a:buSzPts val="3000"/>
              <a:buNone/>
              <a:defRPr sz="3000">
                <a:solidFill>
                  <a:schemeClr val="dk2"/>
                </a:solidFill>
              </a:defRPr>
            </a:lvl6pPr>
            <a:lvl7pPr lvl="6" rtl="0">
              <a:spcBef>
                <a:spcPts val="600"/>
              </a:spcBef>
              <a:spcAft>
                <a:spcPts val="0"/>
              </a:spcAft>
              <a:buClr>
                <a:schemeClr val="dk2"/>
              </a:buClr>
              <a:buSzPts val="3000"/>
              <a:buNone/>
              <a:defRPr sz="3000">
                <a:solidFill>
                  <a:schemeClr val="dk2"/>
                </a:solidFill>
              </a:defRPr>
            </a:lvl7pPr>
            <a:lvl8pPr lvl="7" rtl="0">
              <a:spcBef>
                <a:spcPts val="600"/>
              </a:spcBef>
              <a:spcAft>
                <a:spcPts val="0"/>
              </a:spcAft>
              <a:buClr>
                <a:schemeClr val="dk2"/>
              </a:buClr>
              <a:buSzPts val="3000"/>
              <a:buNone/>
              <a:defRPr sz="3000">
                <a:solidFill>
                  <a:schemeClr val="dk2"/>
                </a:solidFill>
              </a:defRPr>
            </a:lvl8pPr>
            <a:lvl9pPr lvl="8" rtl="0">
              <a:spcBef>
                <a:spcPts val="600"/>
              </a:spcBef>
              <a:spcAft>
                <a:spcPts val="6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4"/>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4"/>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txBox="1"/>
          <p:nvPr>
            <p:ph idx="1" type="body"/>
          </p:nvPr>
        </p:nvSpPr>
        <p:spPr>
          <a:xfrm>
            <a:off x="1351725" y="896325"/>
            <a:ext cx="6390000" cy="3484200"/>
          </a:xfrm>
          <a:prstGeom prst="rect">
            <a:avLst/>
          </a:prstGeom>
        </p:spPr>
        <p:txBody>
          <a:bodyPr anchorCtr="0" anchor="t" bIns="0" lIns="0" spcFirstLastPara="1" rIns="0" wrap="square" tIns="0">
            <a:noAutofit/>
          </a:bodyPr>
          <a:lstStyle>
            <a:lvl1pPr indent="-457200" lvl="0" marL="457200" rtl="0">
              <a:spcBef>
                <a:spcPts val="0"/>
              </a:spcBef>
              <a:spcAft>
                <a:spcPts val="0"/>
              </a:spcAft>
              <a:buSzPts val="3600"/>
              <a:buChar char="⊚"/>
              <a:defRPr sz="3600"/>
            </a:lvl1pPr>
            <a:lvl2pPr indent="-457200" lvl="1" marL="914400" rtl="0">
              <a:spcBef>
                <a:spcPts val="600"/>
              </a:spcBef>
              <a:spcAft>
                <a:spcPts val="0"/>
              </a:spcAft>
              <a:buSzPts val="3600"/>
              <a:buChar char="○"/>
              <a:defRPr sz="3600"/>
            </a:lvl2pPr>
            <a:lvl3pPr indent="-457200" lvl="2" marL="1371600" rtl="0">
              <a:spcBef>
                <a:spcPts val="600"/>
              </a:spcBef>
              <a:spcAft>
                <a:spcPts val="0"/>
              </a:spcAft>
              <a:buSzPts val="3600"/>
              <a:buChar char="■"/>
              <a:defRPr sz="3600"/>
            </a:lvl3pPr>
            <a:lvl4pPr indent="-457200" lvl="3" marL="1828800" rtl="0">
              <a:spcBef>
                <a:spcPts val="600"/>
              </a:spcBef>
              <a:spcAft>
                <a:spcPts val="0"/>
              </a:spcAft>
              <a:buSzPts val="3600"/>
              <a:buChar char="●"/>
              <a:defRPr sz="3600"/>
            </a:lvl4pPr>
            <a:lvl5pPr indent="-457200" lvl="4" marL="2286000" rtl="0">
              <a:spcBef>
                <a:spcPts val="600"/>
              </a:spcBef>
              <a:spcAft>
                <a:spcPts val="0"/>
              </a:spcAft>
              <a:buSzPts val="3600"/>
              <a:buChar char="○"/>
              <a:defRPr sz="3600"/>
            </a:lvl5pPr>
            <a:lvl6pPr indent="-457200" lvl="5" marL="2743200" rtl="0">
              <a:spcBef>
                <a:spcPts val="600"/>
              </a:spcBef>
              <a:spcAft>
                <a:spcPts val="0"/>
              </a:spcAft>
              <a:buSzPts val="3600"/>
              <a:buChar char="■"/>
              <a:defRPr sz="3600"/>
            </a:lvl6pPr>
            <a:lvl7pPr indent="-457200" lvl="6" marL="3200400" rtl="0">
              <a:spcBef>
                <a:spcPts val="600"/>
              </a:spcBef>
              <a:spcAft>
                <a:spcPts val="0"/>
              </a:spcAft>
              <a:buSzPts val="3600"/>
              <a:buChar char="●"/>
              <a:defRPr sz="3600"/>
            </a:lvl7pPr>
            <a:lvl8pPr indent="-457200" lvl="7" marL="3657600" rtl="0">
              <a:spcBef>
                <a:spcPts val="600"/>
              </a:spcBef>
              <a:spcAft>
                <a:spcPts val="0"/>
              </a:spcAft>
              <a:buSzPts val="3600"/>
              <a:buChar char="○"/>
              <a:defRPr sz="3600"/>
            </a:lvl8pPr>
            <a:lvl9pPr indent="-457200" lvl="8" marL="4114800" rtl="0">
              <a:spcBef>
                <a:spcPts val="600"/>
              </a:spcBef>
              <a:spcAft>
                <a:spcPts val="600"/>
              </a:spcAft>
              <a:buSzPts val="3600"/>
              <a:buChar char="■"/>
              <a:defRPr sz="3600"/>
            </a:lvl9pPr>
          </a:lstStyle>
          <a:p/>
        </p:txBody>
      </p:sp>
      <p:sp>
        <p:nvSpPr>
          <p:cNvPr id="25" name="Google Shape;25;p4"/>
          <p:cNvSpPr txBox="1"/>
          <p:nvPr/>
        </p:nvSpPr>
        <p:spPr>
          <a:xfrm>
            <a:off x="609600" y="459575"/>
            <a:ext cx="918000" cy="1110900"/>
          </a:xfrm>
          <a:prstGeom prst="rect">
            <a:avLst/>
          </a:prstGeom>
          <a:noFill/>
          <a:ln>
            <a:noFill/>
          </a:ln>
          <a:effectLst>
            <a:outerShdw blurRad="85725" rotWithShape="0" algn="bl" dir="5400000" dist="38100">
              <a:schemeClr val="lt1">
                <a:alpha val="35000"/>
              </a:schemeClr>
            </a:outerShdw>
          </a:effectLst>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dk1"/>
                </a:solidFill>
              </a:rPr>
              <a:t>“</a:t>
            </a:r>
            <a:endParaRPr b="1" sz="9600">
              <a:solidFill>
                <a:schemeClr val="dk1"/>
              </a:solidFill>
            </a:endParaRPr>
          </a:p>
        </p:txBody>
      </p:sp>
      <p:sp>
        <p:nvSpPr>
          <p:cNvPr id="26" name="Google Shape;26;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5"/>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5"/>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 name="Google Shape;32;p5"/>
          <p:cNvSpPr txBox="1"/>
          <p:nvPr>
            <p:ph idx="1" type="body"/>
          </p:nvPr>
        </p:nvSpPr>
        <p:spPr>
          <a:xfrm>
            <a:off x="855300" y="13539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3" name="Google Shape;33;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6"/>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6"/>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 name="Google Shape;39;p6"/>
          <p:cNvSpPr txBox="1"/>
          <p:nvPr>
            <p:ph idx="1" type="body"/>
          </p:nvPr>
        </p:nvSpPr>
        <p:spPr>
          <a:xfrm>
            <a:off x="855275"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0" name="Google Shape;40;p6"/>
          <p:cNvSpPr txBox="1"/>
          <p:nvPr>
            <p:ph idx="2" type="body"/>
          </p:nvPr>
        </p:nvSpPr>
        <p:spPr>
          <a:xfrm>
            <a:off x="4815597" y="1353950"/>
            <a:ext cx="34731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1" name="Google Shape;4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7"/>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7"/>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7"/>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7"/>
          <p:cNvSpPr txBox="1"/>
          <p:nvPr>
            <p:ph idx="1" type="body"/>
          </p:nvPr>
        </p:nvSpPr>
        <p:spPr>
          <a:xfrm>
            <a:off x="855300"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8" name="Google Shape;48;p7"/>
          <p:cNvSpPr txBox="1"/>
          <p:nvPr>
            <p:ph idx="2" type="body"/>
          </p:nvPr>
        </p:nvSpPr>
        <p:spPr>
          <a:xfrm>
            <a:off x="3414196"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49" name="Google Shape;49;p7"/>
          <p:cNvSpPr txBox="1"/>
          <p:nvPr>
            <p:ph idx="3" type="body"/>
          </p:nvPr>
        </p:nvSpPr>
        <p:spPr>
          <a:xfrm>
            <a:off x="5973091" y="1353950"/>
            <a:ext cx="23157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0" name="Google Shape;50;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8"/>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8"/>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9"/>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9"/>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9"/>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9"/>
          <p:cNvSpPr txBox="1"/>
          <p:nvPr>
            <p:ph idx="1" type="body"/>
          </p:nvPr>
        </p:nvSpPr>
        <p:spPr>
          <a:xfrm>
            <a:off x="855300" y="4177700"/>
            <a:ext cx="7433400" cy="343500"/>
          </a:xfrm>
          <a:prstGeom prst="rect">
            <a:avLst/>
          </a:prstGeom>
        </p:spPr>
        <p:txBody>
          <a:bodyPr anchorCtr="0" anchor="t" bIns="0" lIns="0" spcFirstLastPara="1" rIns="0" wrap="square" tIns="0">
            <a:noAutofit/>
          </a:bodyPr>
          <a:lstStyle>
            <a:lvl1pPr indent="-228600" lvl="0" marL="457200" rtl="0">
              <a:spcBef>
                <a:spcPts val="0"/>
              </a:spcBef>
              <a:spcAft>
                <a:spcPts val="600"/>
              </a:spcAft>
              <a:buSzPts val="1600"/>
              <a:buNone/>
              <a:defRPr sz="1600"/>
            </a:lvl1pPr>
          </a:lstStyle>
          <a:p/>
        </p:txBody>
      </p:sp>
      <p:sp>
        <p:nvSpPr>
          <p:cNvPr id="62" name="Google Shape;62;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0"/>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0"/>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3200"/>
              <a:buFont typeface="Red Hat Display Black"/>
              <a:buNone/>
              <a:defRPr sz="3200">
                <a:solidFill>
                  <a:schemeClr val="dk1"/>
                </a:solidFill>
                <a:latin typeface="Red Hat Display Black"/>
                <a:ea typeface="Red Hat Display Black"/>
                <a:cs typeface="Red Hat Display Black"/>
                <a:sym typeface="Red Hat Display Black"/>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dk2"/>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spcBef>
                <a:spcPts val="6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spcBef>
                <a:spcPts val="600"/>
              </a:spcBef>
              <a:spcAft>
                <a:spcPts val="6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Red Hat Text"/>
                <a:ea typeface="Red Hat Text"/>
                <a:cs typeface="Red Hat Text"/>
                <a:sym typeface="Red Hat Text"/>
              </a:defRPr>
            </a:lvl1pPr>
            <a:lvl2pPr lvl="1" rtl="0" algn="r">
              <a:buNone/>
              <a:defRPr sz="1300">
                <a:solidFill>
                  <a:schemeClr val="dk1"/>
                </a:solidFill>
                <a:latin typeface="Red Hat Text"/>
                <a:ea typeface="Red Hat Text"/>
                <a:cs typeface="Red Hat Text"/>
                <a:sym typeface="Red Hat Text"/>
              </a:defRPr>
            </a:lvl2pPr>
            <a:lvl3pPr lvl="2" rtl="0" algn="r">
              <a:buNone/>
              <a:defRPr sz="1300">
                <a:solidFill>
                  <a:schemeClr val="dk1"/>
                </a:solidFill>
                <a:latin typeface="Red Hat Text"/>
                <a:ea typeface="Red Hat Text"/>
                <a:cs typeface="Red Hat Text"/>
                <a:sym typeface="Red Hat Text"/>
              </a:defRPr>
            </a:lvl3pPr>
            <a:lvl4pPr lvl="3" rtl="0" algn="r">
              <a:buNone/>
              <a:defRPr sz="1300">
                <a:solidFill>
                  <a:schemeClr val="dk1"/>
                </a:solidFill>
                <a:latin typeface="Red Hat Text"/>
                <a:ea typeface="Red Hat Text"/>
                <a:cs typeface="Red Hat Text"/>
                <a:sym typeface="Red Hat Text"/>
              </a:defRPr>
            </a:lvl4pPr>
            <a:lvl5pPr lvl="4" rtl="0" algn="r">
              <a:buNone/>
              <a:defRPr sz="1300">
                <a:solidFill>
                  <a:schemeClr val="dk1"/>
                </a:solidFill>
                <a:latin typeface="Red Hat Text"/>
                <a:ea typeface="Red Hat Text"/>
                <a:cs typeface="Red Hat Text"/>
                <a:sym typeface="Red Hat Text"/>
              </a:defRPr>
            </a:lvl5pPr>
            <a:lvl6pPr lvl="5" rtl="0" algn="r">
              <a:buNone/>
              <a:defRPr sz="1300">
                <a:solidFill>
                  <a:schemeClr val="dk1"/>
                </a:solidFill>
                <a:latin typeface="Red Hat Text"/>
                <a:ea typeface="Red Hat Text"/>
                <a:cs typeface="Red Hat Text"/>
                <a:sym typeface="Red Hat Text"/>
              </a:defRPr>
            </a:lvl6pPr>
            <a:lvl7pPr lvl="6" rtl="0" algn="r">
              <a:buNone/>
              <a:defRPr sz="1300">
                <a:solidFill>
                  <a:schemeClr val="dk1"/>
                </a:solidFill>
                <a:latin typeface="Red Hat Text"/>
                <a:ea typeface="Red Hat Text"/>
                <a:cs typeface="Red Hat Text"/>
                <a:sym typeface="Red Hat Text"/>
              </a:defRPr>
            </a:lvl7pPr>
            <a:lvl8pPr lvl="7" rtl="0" algn="r">
              <a:buNone/>
              <a:defRPr sz="1300">
                <a:solidFill>
                  <a:schemeClr val="dk1"/>
                </a:solidFill>
                <a:latin typeface="Red Hat Text"/>
                <a:ea typeface="Red Hat Text"/>
                <a:cs typeface="Red Hat Text"/>
                <a:sym typeface="Red Hat Text"/>
              </a:defRPr>
            </a:lvl8pPr>
            <a:lvl9pPr lvl="8" rtl="0" algn="r">
              <a:buNone/>
              <a:defRPr sz="1300">
                <a:solidFill>
                  <a:schemeClr val="dk1"/>
                </a:solidFill>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esarrolloweb.com/articulos/que-es-una-sp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es.wikipedia.org/wiki/Document_Object_Model" TargetMode="External"/><Relationship Id="rId4" Type="http://schemas.openxmlformats.org/officeDocument/2006/relationships/hyperlink" Target="https://es.wikipedia.org/wiki/Dif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404275" y="1991850"/>
            <a:ext cx="3643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000"/>
              <a:t>React </a:t>
            </a:r>
            <a:endParaRPr sz="7000"/>
          </a:p>
        </p:txBody>
      </p:sp>
      <p:pic>
        <p:nvPicPr>
          <p:cNvPr id="81" name="Google Shape;81;p12"/>
          <p:cNvPicPr preferRelativeResize="0"/>
          <p:nvPr/>
        </p:nvPicPr>
        <p:blipFill>
          <a:blip r:embed="rId3">
            <a:alphaModFix/>
          </a:blip>
          <a:stretch>
            <a:fillRect/>
          </a:stretch>
        </p:blipFill>
        <p:spPr>
          <a:xfrm>
            <a:off x="4442931" y="1206825"/>
            <a:ext cx="3861002" cy="2729851"/>
          </a:xfrm>
          <a:prstGeom prst="rect">
            <a:avLst/>
          </a:prstGeom>
          <a:noFill/>
          <a:ln>
            <a:noFill/>
          </a:ln>
        </p:spPr>
      </p:pic>
      <p:sp>
        <p:nvSpPr>
          <p:cNvPr id="82" name="Google Shape;82;p12"/>
          <p:cNvSpPr txBox="1"/>
          <p:nvPr>
            <p:ph idx="4294967295" type="title"/>
          </p:nvPr>
        </p:nvSpPr>
        <p:spPr>
          <a:xfrm>
            <a:off x="1404275" y="37689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400"/>
              <a:t>MIRANDA ADRIAN</a:t>
            </a:r>
            <a:endParaRPr sz="1400"/>
          </a:p>
        </p:txBody>
      </p:sp>
      <p:sp>
        <p:nvSpPr>
          <p:cNvPr id="83" name="Google Shape;83;p12"/>
          <p:cNvSpPr txBox="1"/>
          <p:nvPr>
            <p:ph idx="4294967295" type="title"/>
          </p:nvPr>
        </p:nvSpPr>
        <p:spPr>
          <a:xfrm>
            <a:off x="1404275" y="402732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400"/>
              <a:t>https://github.com/adrianmircor/App-React-Tareas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855300" y="5312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¿QUÉ ES REACT?</a:t>
            </a:r>
            <a:endParaRPr/>
          </a:p>
        </p:txBody>
      </p:sp>
      <p:sp>
        <p:nvSpPr>
          <p:cNvPr id="89" name="Google Shape;89;p13"/>
          <p:cNvSpPr txBox="1"/>
          <p:nvPr>
            <p:ph idx="1" type="body"/>
          </p:nvPr>
        </p:nvSpPr>
        <p:spPr>
          <a:xfrm>
            <a:off x="855275" y="1353950"/>
            <a:ext cx="7713000" cy="2714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React es una librería de Javascript focalizada en el desarrollo de interfaces de usuario. </a:t>
            </a:r>
            <a:br>
              <a:rPr lang="en" sz="1500">
                <a:solidFill>
                  <a:srgbClr val="FFFFFF"/>
                </a:solidFill>
                <a:latin typeface="Red Hat Text Medium"/>
                <a:ea typeface="Red Hat Text Medium"/>
                <a:cs typeface="Red Hat Text Medium"/>
                <a:sym typeface="Red Hat Text Medium"/>
              </a:rPr>
            </a:br>
            <a:r>
              <a:rPr lang="en" sz="1500">
                <a:solidFill>
                  <a:srgbClr val="FFFFFF"/>
                </a:solidFill>
                <a:latin typeface="Red Hat Text Medium"/>
                <a:ea typeface="Red Hat Text Medium"/>
                <a:cs typeface="Red Hat Text Medium"/>
                <a:sym typeface="Red Hat Text Medium"/>
              </a:rPr>
              <a:t>Con React, se encuentra un excelente aliado para hacer todo tipo de aplicaciones web, </a:t>
            </a:r>
            <a:r>
              <a:rPr lang="en" sz="1500">
                <a:solidFill>
                  <a:srgbClr val="FFFFFF"/>
                </a:solidFill>
                <a:uFill>
                  <a:noFill/>
                </a:uFill>
                <a:latin typeface="Red Hat Text Medium"/>
                <a:ea typeface="Red Hat Text Medium"/>
                <a:cs typeface="Red Hat Text Medium"/>
                <a:sym typeface="Red Hat Text Medium"/>
                <a:hlinkClick r:id="rId3">
                  <a:extLst>
                    <a:ext uri="{A12FA001-AC4F-418D-AE19-62706E023703}">
                      <ahyp:hlinkClr val="tx"/>
                    </a:ext>
                  </a:extLst>
                </a:hlinkClick>
              </a:rPr>
              <a:t>SPA (Single Page Application)</a:t>
            </a:r>
            <a:r>
              <a:rPr lang="en" sz="1500">
                <a:solidFill>
                  <a:srgbClr val="FFFFFF"/>
                </a:solidFill>
                <a:latin typeface="Red Hat Text Medium"/>
                <a:ea typeface="Red Hat Text Medium"/>
                <a:cs typeface="Red Hat Text Medium"/>
                <a:sym typeface="Red Hat Text Medium"/>
              </a:rPr>
              <a:t> o incluso aplicaciones para móviles. </a:t>
            </a:r>
            <a:endParaRPr sz="15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Para ello, alrededor de React existe un completo ecosistema de módulos, herramientas y componentes capaces de ayudar al desarrollador a cubrir objetivos avanzados con relativamente poco esfuerzo. </a:t>
            </a:r>
            <a:endParaRPr sz="15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60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React representa una base sólida sobre la cual se puede construir casi cualquier cosa con Javascript. Además facilita mucho el desarrollo, ya que ofrece muchos componentes listos para ser usados, en las que no se necesita invertir tanto tiempo de trabajo. </a:t>
            </a:r>
            <a:endParaRPr sz="1500">
              <a:solidFill>
                <a:srgbClr val="FFFFFF"/>
              </a:solidFill>
              <a:latin typeface="Red Hat Text Medium"/>
              <a:ea typeface="Red Hat Text Medium"/>
              <a:cs typeface="Red Hat Text Medium"/>
              <a:sym typeface="Red Hat Text Medium"/>
            </a:endParaRPr>
          </a:p>
        </p:txBody>
      </p:sp>
      <p:sp>
        <p:nvSpPr>
          <p:cNvPr id="90" name="Google Shape;90;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55300" y="5312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HISTORIA DE REACT</a:t>
            </a:r>
            <a:endParaRPr/>
          </a:p>
        </p:txBody>
      </p:sp>
      <p:sp>
        <p:nvSpPr>
          <p:cNvPr id="96" name="Google Shape;96;p14"/>
          <p:cNvSpPr txBox="1"/>
          <p:nvPr>
            <p:ph idx="1" type="body"/>
          </p:nvPr>
        </p:nvSpPr>
        <p:spPr>
          <a:xfrm>
            <a:off x="855275" y="1353950"/>
            <a:ext cx="3626100" cy="33960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React fue creada por Jordan Walke, un ingeniero de software en Facebook, inspirado por los problemas que tenía la compañía con el mantenimiento del código de los anuncios dentro de su plataforma. </a:t>
            </a:r>
            <a:endParaRPr sz="15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600"/>
              </a:spcBef>
              <a:spcAft>
                <a:spcPts val="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Enfocado en la experiencia del usuario y la eficiencia para sus programadores, influenciado por XHP (un marco de componentes de HTML para PHP), nace el prototipo ReactJS.</a:t>
            </a:r>
            <a:endParaRPr sz="15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600"/>
              </a:spcBef>
              <a:spcAft>
                <a:spcPts val="600"/>
              </a:spcAft>
              <a:buClr>
                <a:schemeClr val="dk1"/>
              </a:buClr>
              <a:buSzPts val="1100"/>
              <a:buFont typeface="Arial"/>
              <a:buNone/>
            </a:pPr>
            <a:r>
              <a:rPr lang="en" sz="1500">
                <a:solidFill>
                  <a:srgbClr val="FFFFFF"/>
                </a:solidFill>
                <a:latin typeface="Red Hat Text Medium"/>
                <a:ea typeface="Red Hat Text Medium"/>
                <a:cs typeface="Red Hat Text Medium"/>
                <a:sym typeface="Red Hat Text Medium"/>
              </a:rPr>
              <a:t>React es lanzado el 29 de mayo de 2013.</a:t>
            </a:r>
            <a:endParaRPr sz="1500">
              <a:solidFill>
                <a:srgbClr val="FFFFFF"/>
              </a:solidFill>
              <a:latin typeface="Red Hat Text Medium"/>
              <a:ea typeface="Red Hat Text Medium"/>
              <a:cs typeface="Red Hat Text Medium"/>
              <a:sym typeface="Red Hat Text Medium"/>
            </a:endParaRPr>
          </a:p>
        </p:txBody>
      </p:sp>
      <p:sp>
        <p:nvSpPr>
          <p:cNvPr id="97" name="Google Shape;97;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4"/>
          <p:cNvPicPr preferRelativeResize="0"/>
          <p:nvPr/>
        </p:nvPicPr>
        <p:blipFill>
          <a:blip r:embed="rId3">
            <a:alphaModFix/>
          </a:blip>
          <a:stretch>
            <a:fillRect/>
          </a:stretch>
        </p:blipFill>
        <p:spPr>
          <a:xfrm>
            <a:off x="4893425" y="1670225"/>
            <a:ext cx="4002925" cy="2001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55300" y="5312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CARACTERÍSTICAS </a:t>
            </a:r>
            <a:r>
              <a:rPr lang="en"/>
              <a:t>DE REACT</a:t>
            </a:r>
            <a:endParaRPr/>
          </a:p>
        </p:txBody>
      </p:sp>
      <p:sp>
        <p:nvSpPr>
          <p:cNvPr id="104" name="Google Shape;104;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5"/>
          <p:cNvSpPr/>
          <p:nvPr/>
        </p:nvSpPr>
        <p:spPr>
          <a:xfrm rot="-2081266">
            <a:off x="3913420" y="2362389"/>
            <a:ext cx="1323660" cy="1321079"/>
          </a:xfrm>
          <a:prstGeom prst="ellipse">
            <a:avLst/>
          </a:prstGeom>
          <a:solidFill>
            <a:srgbClr val="1C4587"/>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106" name="Google Shape;106;p15"/>
          <p:cNvGrpSpPr/>
          <p:nvPr/>
        </p:nvGrpSpPr>
        <p:grpSpPr>
          <a:xfrm>
            <a:off x="1978637" y="1659268"/>
            <a:ext cx="2407147" cy="2190413"/>
            <a:chOff x="1978637" y="1202068"/>
            <a:chExt cx="2407147" cy="2190413"/>
          </a:xfrm>
        </p:grpSpPr>
        <p:sp>
          <p:nvSpPr>
            <p:cNvPr id="107" name="Google Shape;107;p15"/>
            <p:cNvSpPr/>
            <p:nvPr/>
          </p:nvSpPr>
          <p:spPr>
            <a:xfrm rot="-2081187">
              <a:off x="2278971" y="1519484"/>
              <a:ext cx="1601327" cy="1555582"/>
            </a:xfrm>
            <a:custGeom>
              <a:rect b="b" l="l" r="r" t="t"/>
              <a:pathLst>
                <a:path extrusionOk="0" h="240" w="246">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5"/>
            <p:cNvSpPr/>
            <p:nvPr/>
          </p:nvSpPr>
          <p:spPr>
            <a:xfrm rot="-2081188">
              <a:off x="2605674" y="1601249"/>
              <a:ext cx="1541190" cy="1320966"/>
            </a:xfrm>
            <a:custGeom>
              <a:rect b="b" l="l" r="r" t="t"/>
              <a:pathLst>
                <a:path extrusionOk="0" h="213" w="248">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C58D3"/>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5"/>
            <p:cNvSpPr txBox="1"/>
            <p:nvPr/>
          </p:nvSpPr>
          <p:spPr>
            <a:xfrm rot="-4432199">
              <a:off x="2798390" y="1964894"/>
              <a:ext cx="1304451" cy="56253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JSX</a:t>
              </a:r>
              <a:endParaRPr b="1" sz="1200">
                <a:solidFill>
                  <a:srgbClr val="FFFFFF"/>
                </a:solidFill>
                <a:latin typeface="Roboto"/>
                <a:ea typeface="Roboto"/>
                <a:cs typeface="Roboto"/>
                <a:sym typeface="Roboto"/>
              </a:endParaRPr>
            </a:p>
          </p:txBody>
        </p:sp>
      </p:grpSp>
      <p:grpSp>
        <p:nvGrpSpPr>
          <p:cNvPr id="110" name="Google Shape;110;p15"/>
          <p:cNvGrpSpPr/>
          <p:nvPr/>
        </p:nvGrpSpPr>
        <p:grpSpPr>
          <a:xfrm>
            <a:off x="2867112" y="3057127"/>
            <a:ext cx="2108006" cy="2437164"/>
            <a:chOff x="2867112" y="2599927"/>
            <a:chExt cx="2108006" cy="2437164"/>
          </a:xfrm>
        </p:grpSpPr>
        <p:sp>
          <p:nvSpPr>
            <p:cNvPr id="111" name="Google Shape;111;p15"/>
            <p:cNvSpPr/>
            <p:nvPr/>
          </p:nvSpPr>
          <p:spPr>
            <a:xfrm rot="-2081188">
              <a:off x="3325156" y="2966530"/>
              <a:ext cx="1061085" cy="1941128"/>
            </a:xfrm>
            <a:custGeom>
              <a:rect b="b" l="l" r="r" t="t"/>
              <a:pathLst>
                <a:path extrusionOk="0" h="300" w="163">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5"/>
            <p:cNvSpPr/>
            <p:nvPr/>
          </p:nvSpPr>
          <p:spPr>
            <a:xfrm rot="-2081187">
              <a:off x="3456358" y="2773799"/>
              <a:ext cx="1138968" cy="1690435"/>
            </a:xfrm>
            <a:custGeom>
              <a:rect b="b" l="l" r="r" t="t"/>
              <a:pathLst>
                <a:path extrusionOk="0" h="273" w="183">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D5DDF"/>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5"/>
            <p:cNvSpPr txBox="1"/>
            <p:nvPr/>
          </p:nvSpPr>
          <p:spPr>
            <a:xfrm rot="2156063">
              <a:off x="3231785" y="3231412"/>
              <a:ext cx="1304574" cy="56288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CICLO DE VIDA</a:t>
              </a:r>
              <a:endParaRPr b="1" sz="1200">
                <a:solidFill>
                  <a:srgbClr val="FFFFFF"/>
                </a:solidFill>
                <a:latin typeface="Roboto"/>
                <a:ea typeface="Roboto"/>
                <a:cs typeface="Roboto"/>
                <a:sym typeface="Roboto"/>
              </a:endParaRPr>
            </a:p>
          </p:txBody>
        </p:sp>
      </p:grpSp>
      <p:grpSp>
        <p:nvGrpSpPr>
          <p:cNvPr id="114" name="Google Shape;114;p15"/>
          <p:cNvGrpSpPr/>
          <p:nvPr/>
        </p:nvGrpSpPr>
        <p:grpSpPr>
          <a:xfrm>
            <a:off x="4337515" y="2921614"/>
            <a:ext cx="2424506" cy="2097542"/>
            <a:chOff x="4337515" y="2464414"/>
            <a:chExt cx="2424506" cy="2097542"/>
          </a:xfrm>
        </p:grpSpPr>
        <p:sp>
          <p:nvSpPr>
            <p:cNvPr id="115" name="Google Shape;115;p15"/>
            <p:cNvSpPr/>
            <p:nvPr/>
          </p:nvSpPr>
          <p:spPr>
            <a:xfrm rot="-2081187">
              <a:off x="4648818" y="3375680"/>
              <a:ext cx="2119401" cy="640096"/>
            </a:xfrm>
            <a:custGeom>
              <a:rect b="b" l="l" r="r" t="t"/>
              <a:pathLst>
                <a:path extrusionOk="0" h="99" w="326">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5"/>
            <p:cNvSpPr/>
            <p:nvPr/>
          </p:nvSpPr>
          <p:spPr>
            <a:xfrm rot="-2081187">
              <a:off x="4457034" y="2893418"/>
              <a:ext cx="1815979" cy="987157"/>
            </a:xfrm>
            <a:custGeom>
              <a:rect b="b" l="l" r="r" t="t"/>
              <a:pathLst>
                <a:path extrusionOk="0" h="159" w="292">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0E65F0"/>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5"/>
            <p:cNvSpPr txBox="1"/>
            <p:nvPr/>
          </p:nvSpPr>
          <p:spPr>
            <a:xfrm rot="-2245873">
              <a:off x="4639442" y="3207930"/>
              <a:ext cx="1304523" cy="56306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ESTADO</a:t>
              </a:r>
              <a:endParaRPr b="1" sz="1200">
                <a:solidFill>
                  <a:srgbClr val="FFFFFF"/>
                </a:solidFill>
                <a:latin typeface="Roboto"/>
                <a:ea typeface="Roboto"/>
                <a:cs typeface="Roboto"/>
                <a:sym typeface="Roboto"/>
              </a:endParaRPr>
            </a:p>
          </p:txBody>
        </p:sp>
      </p:grpSp>
      <p:grpSp>
        <p:nvGrpSpPr>
          <p:cNvPr id="118" name="Google Shape;118;p15"/>
          <p:cNvGrpSpPr/>
          <p:nvPr/>
        </p:nvGrpSpPr>
        <p:grpSpPr>
          <a:xfrm>
            <a:off x="3263096" y="528533"/>
            <a:ext cx="2344104" cy="2370669"/>
            <a:chOff x="3263096" y="71333"/>
            <a:chExt cx="2344104" cy="2370669"/>
          </a:xfrm>
        </p:grpSpPr>
        <p:sp>
          <p:nvSpPr>
            <p:cNvPr id="119" name="Google Shape;119;p15"/>
            <p:cNvSpPr/>
            <p:nvPr/>
          </p:nvSpPr>
          <p:spPr>
            <a:xfrm rot="-2081187">
              <a:off x="3407226" y="525393"/>
              <a:ext cx="1943480" cy="1113468"/>
            </a:xfrm>
            <a:custGeom>
              <a:rect b="b" l="l" r="r" t="t"/>
              <a:pathLst>
                <a:path extrusionOk="0" h="172" w="299">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5"/>
            <p:cNvSpPr/>
            <p:nvPr/>
          </p:nvSpPr>
          <p:spPr>
            <a:xfrm rot="-2081187">
              <a:off x="3761328" y="760580"/>
              <a:ext cx="1606237" cy="1343790"/>
            </a:xfrm>
            <a:custGeom>
              <a:rect b="b" l="l" r="r" t="t"/>
              <a:pathLst>
                <a:path extrusionOk="0" h="217" w="258">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944A1"/>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5"/>
            <p:cNvSpPr txBox="1"/>
            <p:nvPr/>
          </p:nvSpPr>
          <p:spPr>
            <a:xfrm>
              <a:off x="3919788" y="1123225"/>
              <a:ext cx="13044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VIRTUAL DOM</a:t>
              </a:r>
              <a:endParaRPr b="1" sz="1200">
                <a:solidFill>
                  <a:srgbClr val="FFFFFF"/>
                </a:solidFill>
                <a:latin typeface="Roboto"/>
                <a:ea typeface="Roboto"/>
                <a:cs typeface="Roboto"/>
                <a:sym typeface="Roboto"/>
              </a:endParaRPr>
            </a:p>
          </p:txBody>
        </p:sp>
      </p:grpSp>
      <p:grpSp>
        <p:nvGrpSpPr>
          <p:cNvPr id="122" name="Google Shape;122;p15"/>
          <p:cNvGrpSpPr/>
          <p:nvPr/>
        </p:nvGrpSpPr>
        <p:grpSpPr>
          <a:xfrm>
            <a:off x="4593307" y="1261576"/>
            <a:ext cx="2268741" cy="2444000"/>
            <a:chOff x="4593307" y="804376"/>
            <a:chExt cx="2268741" cy="2444000"/>
          </a:xfrm>
        </p:grpSpPr>
        <p:sp>
          <p:nvSpPr>
            <p:cNvPr id="123" name="Google Shape;123;p15"/>
            <p:cNvSpPr/>
            <p:nvPr/>
          </p:nvSpPr>
          <p:spPr>
            <a:xfrm rot="-2081188">
              <a:off x="5623193" y="814800"/>
              <a:ext cx="698156" cy="2118270"/>
            </a:xfrm>
            <a:custGeom>
              <a:rect b="b" l="l" r="r" t="t"/>
              <a:pathLst>
                <a:path extrusionOk="0" h="328" w="107">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5"/>
            <p:cNvSpPr/>
            <p:nvPr/>
          </p:nvSpPr>
          <p:spPr>
            <a:xfrm rot="-2081187">
              <a:off x="5001092" y="1289142"/>
              <a:ext cx="1148261" cy="1791718"/>
            </a:xfrm>
            <a:custGeom>
              <a:rect b="b" l="l" r="r" t="t"/>
              <a:pathLst>
                <a:path extrusionOk="0" h="289" w="184">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307BF3"/>
            </a:solidFill>
            <a:ln cap="flat" cmpd="sng" w="1270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5"/>
            <p:cNvSpPr txBox="1"/>
            <p:nvPr/>
          </p:nvSpPr>
          <p:spPr>
            <a:xfrm rot="4352156">
              <a:off x="5032997" y="1939707"/>
              <a:ext cx="1304532" cy="56293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PROPIEDADES</a:t>
              </a:r>
              <a:endParaRPr b="1" sz="1200">
                <a:solidFill>
                  <a:srgbClr val="FFFFFF"/>
                </a:solidFill>
                <a:latin typeface="Roboto"/>
                <a:ea typeface="Roboto"/>
                <a:cs typeface="Roboto"/>
                <a:sym typeface="Roboto"/>
              </a:endParaRPr>
            </a:p>
          </p:txBody>
        </p:sp>
      </p:grpSp>
      <p:pic>
        <p:nvPicPr>
          <p:cNvPr id="126" name="Google Shape;126;p15"/>
          <p:cNvPicPr preferRelativeResize="0"/>
          <p:nvPr/>
        </p:nvPicPr>
        <p:blipFill>
          <a:blip r:embed="rId3">
            <a:alphaModFix/>
          </a:blip>
          <a:stretch>
            <a:fillRect/>
          </a:stretch>
        </p:blipFill>
        <p:spPr>
          <a:xfrm>
            <a:off x="3606353" y="2337876"/>
            <a:ext cx="1937782" cy="137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32" name="Google Shape;132;p16"/>
          <p:cNvGrpSpPr/>
          <p:nvPr/>
        </p:nvGrpSpPr>
        <p:grpSpPr>
          <a:xfrm>
            <a:off x="1488019" y="194866"/>
            <a:ext cx="3083850" cy="4001500"/>
            <a:chOff x="2744034" y="1146343"/>
            <a:chExt cx="1827900" cy="2399700"/>
          </a:xfrm>
        </p:grpSpPr>
        <p:sp>
          <p:nvSpPr>
            <p:cNvPr id="133" name="Google Shape;133;p16"/>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flipH="1">
              <a:off x="2832600"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rgbClr val="FFFFFF"/>
                  </a:solidFill>
                  <a:latin typeface="Red Hat Text"/>
                  <a:ea typeface="Red Hat Text"/>
                  <a:cs typeface="Red Hat Text"/>
                  <a:sym typeface="Red Hat Text"/>
                </a:rPr>
                <a:t>Virtual DOM</a:t>
              </a:r>
              <a:endParaRPr b="1" sz="1000" u="sng">
                <a:solidFill>
                  <a:srgbClr val="FFFFFF"/>
                </a:solidFill>
                <a:latin typeface="Red Hat Text"/>
                <a:ea typeface="Red Hat Text"/>
                <a:cs typeface="Red Hat Text"/>
                <a:sym typeface="Red Hat Text"/>
              </a:endParaRPr>
            </a:p>
            <a:p>
              <a:pPr indent="0" lvl="0" marL="0" rtl="0" algn="just">
                <a:lnSpc>
                  <a:spcPct val="115000"/>
                </a:lnSpc>
                <a:spcBef>
                  <a:spcPts val="500"/>
                </a:spcBef>
                <a:spcAft>
                  <a:spcPts val="0"/>
                </a:spcAft>
                <a:buNone/>
              </a:pPr>
              <a:br>
                <a:rPr lang="en" sz="1000">
                  <a:solidFill>
                    <a:srgbClr val="FFFFFF"/>
                  </a:solidFill>
                  <a:latin typeface="Red Hat Text Medium"/>
                  <a:ea typeface="Red Hat Text Medium"/>
                  <a:cs typeface="Red Hat Text Medium"/>
                  <a:sym typeface="Red Hat Text Medium"/>
                </a:rPr>
              </a:br>
              <a:r>
                <a:rPr lang="en" sz="1000">
                  <a:solidFill>
                    <a:srgbClr val="FFFFFF"/>
                  </a:solidFill>
                  <a:latin typeface="Red Hat Text Medium"/>
                  <a:ea typeface="Red Hat Text Medium"/>
                  <a:cs typeface="Red Hat Text Medium"/>
                  <a:sym typeface="Red Hat Text Medium"/>
                </a:rPr>
                <a:t>React mantiene un virtual </a:t>
              </a:r>
              <a:r>
                <a:rPr lang="en" sz="1000">
                  <a:solidFill>
                    <a:srgbClr val="FFFFFF"/>
                  </a:solidFill>
                  <a:uFill>
                    <a:noFill/>
                  </a:uFill>
                  <a:latin typeface="Red Hat Text Medium"/>
                  <a:ea typeface="Red Hat Text Medium"/>
                  <a:cs typeface="Red Hat Text Medium"/>
                  <a:sym typeface="Red Hat Text Medium"/>
                  <a:hlinkClick r:id="rId3">
                    <a:extLst>
                      <a:ext uri="{A12FA001-AC4F-418D-AE19-62706E023703}">
                        <ahyp:hlinkClr val="tx"/>
                      </a:ext>
                    </a:extLst>
                  </a:hlinkClick>
                </a:rPr>
                <a:t>DOM</a:t>
              </a:r>
              <a:r>
                <a:rPr lang="en" sz="1000">
                  <a:solidFill>
                    <a:srgbClr val="FFFFFF"/>
                  </a:solidFill>
                  <a:latin typeface="Red Hat Text Medium"/>
                  <a:ea typeface="Red Hat Text Medium"/>
                  <a:cs typeface="Red Hat Text Medium"/>
                  <a:sym typeface="Red Hat Text Medium"/>
                </a:rPr>
                <a:t> propio, en lugar de confiar solamente en el DOM del navegador. Esto deja a la biblioteca determinar qué partes del DOM han cambiado </a:t>
              </a:r>
              <a:r>
                <a:rPr lang="en" sz="1000">
                  <a:solidFill>
                    <a:srgbClr val="FFFFFF"/>
                  </a:solidFill>
                  <a:uFill>
                    <a:noFill/>
                  </a:uFill>
                  <a:latin typeface="Red Hat Text Medium"/>
                  <a:ea typeface="Red Hat Text Medium"/>
                  <a:cs typeface="Red Hat Text Medium"/>
                  <a:sym typeface="Red Hat Text Medium"/>
                  <a:hlinkClick r:id="rId4">
                    <a:extLst>
                      <a:ext uri="{A12FA001-AC4F-418D-AE19-62706E023703}">
                        <ahyp:hlinkClr val="tx"/>
                      </a:ext>
                    </a:extLst>
                  </a:hlinkClick>
                </a:rPr>
                <a:t>comparando contenidos</a:t>
              </a:r>
              <a:r>
                <a:rPr lang="en" sz="1000">
                  <a:solidFill>
                    <a:srgbClr val="FFFFFF"/>
                  </a:solidFill>
                  <a:latin typeface="Red Hat Text Medium"/>
                  <a:ea typeface="Red Hat Text Medium"/>
                  <a:cs typeface="Red Hat Text Medium"/>
                  <a:sym typeface="Red Hat Text Medium"/>
                </a:rPr>
                <a:t> entre la versión nueva y la almacenada en el virtual DOM, y utilizando el resultado para determinar cómo actualizar eficientemente el DOM del navegador.</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Clr>
                  <a:schemeClr val="dk1"/>
                </a:buClr>
                <a:buSzPts val="1100"/>
                <a:buFont typeface="Arial"/>
                <a:buNone/>
              </a:pPr>
              <a:r>
                <a:t/>
              </a:r>
              <a:endParaRPr sz="10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None/>
              </a:pPr>
              <a:r>
                <a:t/>
              </a:r>
              <a:endParaRPr sz="1000">
                <a:solidFill>
                  <a:srgbClr val="FFFFFF"/>
                </a:solidFill>
                <a:latin typeface="Roboto"/>
                <a:ea typeface="Roboto"/>
                <a:cs typeface="Roboto"/>
                <a:sym typeface="Roboto"/>
              </a:endParaRPr>
            </a:p>
          </p:txBody>
        </p:sp>
      </p:grpSp>
      <p:grpSp>
        <p:nvGrpSpPr>
          <p:cNvPr id="136" name="Google Shape;136;p16"/>
          <p:cNvGrpSpPr/>
          <p:nvPr/>
        </p:nvGrpSpPr>
        <p:grpSpPr>
          <a:xfrm>
            <a:off x="4572121" y="947119"/>
            <a:ext cx="3083850" cy="4001500"/>
            <a:chOff x="4572084" y="1597469"/>
            <a:chExt cx="1827900" cy="2399700"/>
          </a:xfrm>
        </p:grpSpPr>
        <p:sp>
          <p:nvSpPr>
            <p:cNvPr id="137" name="Google Shape;137;p16"/>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rot="10800000">
              <a:off x="4662018" y="1687411"/>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nvSpPr>
        <p:spPr>
          <a:xfrm>
            <a:off x="4947357" y="1264945"/>
            <a:ext cx="2333400" cy="24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rgbClr val="FFFFFF"/>
                </a:solidFill>
                <a:latin typeface="Red Hat Text"/>
                <a:ea typeface="Red Hat Text"/>
                <a:cs typeface="Red Hat Text"/>
                <a:sym typeface="Red Hat Text"/>
              </a:rPr>
              <a:t>Las Propiedades</a:t>
            </a:r>
            <a:endParaRPr b="1" sz="1000" u="sng">
              <a:solidFill>
                <a:srgbClr val="FFFFFF"/>
              </a:solidFill>
              <a:latin typeface="Red Hat Text"/>
              <a:ea typeface="Red Hat Text"/>
              <a:cs typeface="Red Hat Text"/>
              <a:sym typeface="Red Hat Text"/>
            </a:endParaRPr>
          </a:p>
          <a:p>
            <a:pPr indent="0" lvl="0" marL="0" rtl="0" algn="just">
              <a:lnSpc>
                <a:spcPct val="115000"/>
              </a:lnSpc>
              <a:spcBef>
                <a:spcPts val="500"/>
              </a:spcBef>
              <a:spcAft>
                <a:spcPts val="0"/>
              </a:spcAft>
              <a:buNone/>
            </a:pPr>
            <a:br>
              <a:rPr lang="en" sz="1000">
                <a:solidFill>
                  <a:srgbClr val="FFFFFF"/>
                </a:solidFill>
                <a:latin typeface="Red Hat Text Medium"/>
                <a:ea typeface="Red Hat Text Medium"/>
                <a:cs typeface="Red Hat Text Medium"/>
                <a:sym typeface="Red Hat Text Medium"/>
              </a:rPr>
            </a:br>
            <a:r>
              <a:rPr lang="en" sz="1000">
                <a:solidFill>
                  <a:srgbClr val="FFFFFF"/>
                </a:solidFill>
                <a:latin typeface="Red Hat Text Medium"/>
                <a:ea typeface="Red Hat Text Medium"/>
                <a:cs typeface="Red Hat Text Medium"/>
                <a:sym typeface="Red Hat Text Medium"/>
              </a:rPr>
              <a:t>Las propiedades (también conocidas como 'props') pueden definirse como los atributos de configuración para dicho componente. Éstas son recibidas desde un nivel superior, normalmente al realizar la instancia del componente y por definición son inmutables.</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None/>
            </a:pPr>
            <a:r>
              <a:t/>
            </a:r>
            <a:endParaRPr sz="10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None/>
            </a:pPr>
            <a:r>
              <a:t/>
            </a:r>
            <a:endParaRPr sz="10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45" name="Google Shape;145;p17"/>
          <p:cNvGrpSpPr/>
          <p:nvPr/>
        </p:nvGrpSpPr>
        <p:grpSpPr>
          <a:xfrm>
            <a:off x="1488019" y="194866"/>
            <a:ext cx="3083850" cy="4001500"/>
            <a:chOff x="2744034" y="1146343"/>
            <a:chExt cx="1827900" cy="2399700"/>
          </a:xfrm>
        </p:grpSpPr>
        <p:sp>
          <p:nvSpPr>
            <p:cNvPr id="146" name="Google Shape;146;p17"/>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flipH="1">
              <a:off x="2832600"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rgbClr val="FFFFFF"/>
                  </a:solidFill>
                  <a:latin typeface="Red Hat Text"/>
                  <a:ea typeface="Red Hat Text"/>
                  <a:cs typeface="Red Hat Text"/>
                  <a:sym typeface="Red Hat Text"/>
                </a:rPr>
                <a:t>El Estado</a:t>
              </a:r>
              <a:endParaRPr b="1" sz="1000" u="sng">
                <a:solidFill>
                  <a:srgbClr val="FFFFFF"/>
                </a:solidFill>
                <a:latin typeface="Red Hat Text"/>
                <a:ea typeface="Red Hat Text"/>
                <a:cs typeface="Red Hat Text"/>
                <a:sym typeface="Red Hat Text"/>
              </a:endParaRPr>
            </a:p>
            <a:p>
              <a:pPr indent="0" lvl="0" marL="0" rtl="0" algn="just">
                <a:lnSpc>
                  <a:spcPct val="115000"/>
                </a:lnSpc>
                <a:spcBef>
                  <a:spcPts val="500"/>
                </a:spcBef>
                <a:spcAft>
                  <a:spcPts val="0"/>
                </a:spcAft>
                <a:buNone/>
              </a:pPr>
              <a:br>
                <a:rPr lang="en" sz="1000">
                  <a:solidFill>
                    <a:srgbClr val="FFFFFF"/>
                  </a:solidFill>
                  <a:latin typeface="Red Hat Text Medium"/>
                  <a:ea typeface="Red Hat Text Medium"/>
                  <a:cs typeface="Red Hat Text Medium"/>
                  <a:sym typeface="Red Hat Text Medium"/>
                </a:rPr>
              </a:br>
              <a:r>
                <a:rPr lang="en" sz="1000">
                  <a:solidFill>
                    <a:srgbClr val="FFFFFF"/>
                  </a:solidFill>
                  <a:latin typeface="Red Hat Text Medium"/>
                  <a:ea typeface="Red Hat Text Medium"/>
                  <a:cs typeface="Red Hat Text Medium"/>
                  <a:sym typeface="Red Hat Text Medium"/>
                </a:rPr>
                <a:t>El estado de un componente se define como una representación del mismo en un momento concreto, es decir, una instantánea del propio componente. Existen dos tipos de componentes con y sin estado, denominados statefull y stateless.</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None/>
              </a:pPr>
              <a:r>
                <a:t/>
              </a:r>
              <a:endParaRPr sz="10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None/>
              </a:pPr>
              <a:r>
                <a:t/>
              </a:r>
              <a:endParaRPr sz="1000">
                <a:solidFill>
                  <a:srgbClr val="FFFFFF"/>
                </a:solidFill>
                <a:latin typeface="Roboto"/>
                <a:ea typeface="Roboto"/>
                <a:cs typeface="Roboto"/>
                <a:sym typeface="Roboto"/>
              </a:endParaRPr>
            </a:p>
          </p:txBody>
        </p:sp>
      </p:grpSp>
      <p:grpSp>
        <p:nvGrpSpPr>
          <p:cNvPr id="149" name="Google Shape;149;p17"/>
          <p:cNvGrpSpPr/>
          <p:nvPr/>
        </p:nvGrpSpPr>
        <p:grpSpPr>
          <a:xfrm>
            <a:off x="4572121" y="947119"/>
            <a:ext cx="3083850" cy="4001500"/>
            <a:chOff x="4572084" y="1597469"/>
            <a:chExt cx="1827900" cy="2399700"/>
          </a:xfrm>
        </p:grpSpPr>
        <p:sp>
          <p:nvSpPr>
            <p:cNvPr id="150" name="Google Shape;150;p17"/>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rot="10800000">
              <a:off x="4662018" y="1687411"/>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7"/>
          <p:cNvSpPr txBox="1"/>
          <p:nvPr/>
        </p:nvSpPr>
        <p:spPr>
          <a:xfrm>
            <a:off x="4947357" y="1264945"/>
            <a:ext cx="2333400" cy="24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rgbClr val="FFFFFF"/>
                </a:solidFill>
                <a:latin typeface="Red Hat Text"/>
                <a:ea typeface="Red Hat Text"/>
                <a:cs typeface="Red Hat Text"/>
                <a:sym typeface="Red Hat Text"/>
              </a:rPr>
              <a:t>Ciclo de Vida</a:t>
            </a:r>
            <a:endParaRPr b="1" sz="1000" u="sng">
              <a:solidFill>
                <a:srgbClr val="FFFFFF"/>
              </a:solidFill>
              <a:latin typeface="Red Hat Text"/>
              <a:ea typeface="Red Hat Text"/>
              <a:cs typeface="Red Hat Text"/>
              <a:sym typeface="Red Hat Text"/>
            </a:endParaRPr>
          </a:p>
          <a:p>
            <a:pPr indent="0" lvl="0" marL="0" rtl="0" algn="just">
              <a:lnSpc>
                <a:spcPct val="115000"/>
              </a:lnSpc>
              <a:spcBef>
                <a:spcPts val="500"/>
              </a:spcBef>
              <a:spcAft>
                <a:spcPts val="0"/>
              </a:spcAft>
              <a:buNone/>
            </a:pPr>
            <a:br>
              <a:rPr lang="en" sz="1000">
                <a:solidFill>
                  <a:srgbClr val="FFFFFF"/>
                </a:solidFill>
                <a:latin typeface="Red Hat Text Medium"/>
                <a:ea typeface="Red Hat Text Medium"/>
                <a:cs typeface="Red Hat Text Medium"/>
                <a:sym typeface="Red Hat Text Medium"/>
              </a:rPr>
            </a:br>
            <a:r>
              <a:rPr lang="en" sz="1000">
                <a:solidFill>
                  <a:srgbClr val="FFFFFF"/>
                </a:solidFill>
                <a:latin typeface="Red Hat Text Medium"/>
                <a:ea typeface="Red Hat Text Medium"/>
                <a:cs typeface="Red Hat Text Medium"/>
                <a:sym typeface="Red Hat Text Medium"/>
              </a:rPr>
              <a:t>El ciclo de vida es una serie de estados por los cuales pasan los componentes statefull a lo largo de su existencia. Se pueden clasificar en tres etapas de montaje o inicialización, actualización y destrucción. </a:t>
            </a:r>
            <a:endParaRPr sz="1000">
              <a:solidFill>
                <a:srgbClr val="FFFFFF"/>
              </a:solidFill>
              <a:latin typeface="Red Hat Text Medium"/>
              <a:ea typeface="Red Hat Text Medium"/>
              <a:cs typeface="Red Hat Text Medium"/>
              <a:sym typeface="Red Hat Text Medium"/>
            </a:endParaRPr>
          </a:p>
          <a:p>
            <a:pPr indent="-292100" lvl="0" marL="457200" rtl="0" algn="just">
              <a:lnSpc>
                <a:spcPct val="100000"/>
              </a:lnSpc>
              <a:spcBef>
                <a:spcPts val="500"/>
              </a:spcBef>
              <a:spcAft>
                <a:spcPts val="0"/>
              </a:spcAft>
              <a:buClr>
                <a:srgbClr val="FFFFFF"/>
              </a:buClr>
              <a:buSzPts val="1000"/>
              <a:buFont typeface="Red Hat Text Medium"/>
              <a:buChar char="●"/>
            </a:pPr>
            <a:r>
              <a:rPr lang="en" sz="1000">
                <a:solidFill>
                  <a:srgbClr val="FFFFFF"/>
                </a:solidFill>
                <a:latin typeface="Red Hat Text Medium"/>
                <a:ea typeface="Red Hat Text Medium"/>
                <a:cs typeface="Red Hat Text Medium"/>
                <a:sym typeface="Red Hat Text Medium"/>
              </a:rPr>
              <a:t>shouldComponentUpdate</a:t>
            </a:r>
            <a:endParaRPr sz="1000">
              <a:solidFill>
                <a:srgbClr val="FFFFFF"/>
              </a:solidFill>
              <a:latin typeface="Red Hat Text Medium"/>
              <a:ea typeface="Red Hat Text Medium"/>
              <a:cs typeface="Red Hat Text Medium"/>
              <a:sym typeface="Red Hat Text Medium"/>
            </a:endParaRPr>
          </a:p>
          <a:p>
            <a:pPr indent="-292100" lvl="0" marL="457200" rtl="0" algn="just">
              <a:lnSpc>
                <a:spcPct val="100000"/>
              </a:lnSpc>
              <a:spcBef>
                <a:spcPts val="0"/>
              </a:spcBef>
              <a:spcAft>
                <a:spcPts val="0"/>
              </a:spcAft>
              <a:buClr>
                <a:srgbClr val="FFFFFF"/>
              </a:buClr>
              <a:buSzPts val="1000"/>
              <a:buFont typeface="Red Hat Text Medium"/>
              <a:buChar char="●"/>
            </a:pPr>
            <a:r>
              <a:rPr lang="en" sz="1000">
                <a:solidFill>
                  <a:srgbClr val="FFFFFF"/>
                </a:solidFill>
                <a:latin typeface="Red Hat Text Medium"/>
                <a:ea typeface="Red Hat Text Medium"/>
                <a:cs typeface="Red Hat Text Medium"/>
                <a:sym typeface="Red Hat Text Medium"/>
              </a:rPr>
              <a:t>componentDidMount</a:t>
            </a:r>
            <a:endParaRPr sz="1000">
              <a:solidFill>
                <a:srgbClr val="FFFFFF"/>
              </a:solidFill>
              <a:latin typeface="Red Hat Text Medium"/>
              <a:ea typeface="Red Hat Text Medium"/>
              <a:cs typeface="Red Hat Text Medium"/>
              <a:sym typeface="Red Hat Text Medium"/>
            </a:endParaRPr>
          </a:p>
          <a:p>
            <a:pPr indent="-292100" lvl="0" marL="457200" rtl="0" algn="just">
              <a:lnSpc>
                <a:spcPct val="100000"/>
              </a:lnSpc>
              <a:spcBef>
                <a:spcPts val="0"/>
              </a:spcBef>
              <a:spcAft>
                <a:spcPts val="0"/>
              </a:spcAft>
              <a:buClr>
                <a:srgbClr val="FFFFFF"/>
              </a:buClr>
              <a:buSzPts val="1000"/>
              <a:buFont typeface="Red Hat Text Medium"/>
              <a:buChar char="●"/>
            </a:pPr>
            <a:r>
              <a:rPr lang="en" sz="1000">
                <a:solidFill>
                  <a:srgbClr val="FFFFFF"/>
                </a:solidFill>
                <a:latin typeface="Red Hat Text Medium"/>
                <a:ea typeface="Red Hat Text Medium"/>
                <a:cs typeface="Red Hat Text Medium"/>
                <a:sym typeface="Red Hat Text Medium"/>
              </a:rPr>
              <a:t>componentWillUnmount</a:t>
            </a:r>
            <a:endParaRPr sz="1000">
              <a:solidFill>
                <a:srgbClr val="FFFFFF"/>
              </a:solidFill>
              <a:latin typeface="Red Hat Text Medium"/>
              <a:ea typeface="Red Hat Text Medium"/>
              <a:cs typeface="Red Hat Text Medium"/>
              <a:sym typeface="Red Hat Text Medium"/>
            </a:endParaRPr>
          </a:p>
          <a:p>
            <a:pPr indent="-292100" lvl="0" marL="457200" rtl="0" algn="just">
              <a:lnSpc>
                <a:spcPct val="100000"/>
              </a:lnSpc>
              <a:spcBef>
                <a:spcPts val="0"/>
              </a:spcBef>
              <a:spcAft>
                <a:spcPts val="0"/>
              </a:spcAft>
              <a:buClr>
                <a:srgbClr val="FFFFFF"/>
              </a:buClr>
              <a:buSzPts val="1000"/>
              <a:buFont typeface="Red Hat Text Medium"/>
              <a:buChar char="●"/>
            </a:pPr>
            <a:r>
              <a:rPr lang="en" sz="1000">
                <a:solidFill>
                  <a:srgbClr val="FFFFFF"/>
                </a:solidFill>
                <a:latin typeface="Red Hat Text Medium"/>
                <a:ea typeface="Red Hat Text Medium"/>
                <a:cs typeface="Red Hat Text Medium"/>
                <a:sym typeface="Red Hat Text Medium"/>
              </a:rPr>
              <a:t>render</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None/>
            </a:pPr>
            <a:r>
              <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None/>
            </a:pPr>
            <a:r>
              <a:t/>
            </a:r>
            <a:endParaRPr sz="10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None/>
            </a:pPr>
            <a:r>
              <a:t/>
            </a:r>
            <a:endParaRPr sz="10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58" name="Google Shape;158;p18"/>
          <p:cNvGrpSpPr/>
          <p:nvPr/>
        </p:nvGrpSpPr>
        <p:grpSpPr>
          <a:xfrm>
            <a:off x="268819" y="347266"/>
            <a:ext cx="3083850" cy="4001500"/>
            <a:chOff x="2744034" y="1146343"/>
            <a:chExt cx="1827900" cy="2399700"/>
          </a:xfrm>
        </p:grpSpPr>
        <p:sp>
          <p:nvSpPr>
            <p:cNvPr id="159" name="Google Shape;159;p18"/>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flipH="1">
              <a:off x="2832600"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u="sng">
                  <a:solidFill>
                    <a:srgbClr val="FFFFFF"/>
                  </a:solidFill>
                  <a:latin typeface="Red Hat Text"/>
                  <a:ea typeface="Red Hat Text"/>
                  <a:cs typeface="Red Hat Text"/>
                  <a:sym typeface="Red Hat Text"/>
                </a:rPr>
                <a:t>JSX</a:t>
              </a:r>
              <a:endParaRPr b="1" sz="1000" u="sng">
                <a:solidFill>
                  <a:srgbClr val="FFFFFF"/>
                </a:solidFill>
                <a:latin typeface="Red Hat Text"/>
                <a:ea typeface="Red Hat Text"/>
                <a:cs typeface="Red Hat Text"/>
                <a:sym typeface="Red Hat Text"/>
              </a:endParaRPr>
            </a:p>
            <a:p>
              <a:pPr indent="0" lvl="0" marL="0" rtl="0" algn="just">
                <a:lnSpc>
                  <a:spcPct val="115000"/>
                </a:lnSpc>
                <a:spcBef>
                  <a:spcPts val="500"/>
                </a:spcBef>
                <a:spcAft>
                  <a:spcPts val="0"/>
                </a:spcAft>
                <a:buNone/>
              </a:pPr>
              <a:br>
                <a:rPr lang="en" sz="1000">
                  <a:solidFill>
                    <a:srgbClr val="FFFFFF"/>
                  </a:solidFill>
                  <a:latin typeface="Red Hat Text Medium"/>
                  <a:ea typeface="Red Hat Text Medium"/>
                  <a:cs typeface="Red Hat Text Medium"/>
                  <a:sym typeface="Red Hat Text Medium"/>
                </a:rPr>
              </a:br>
              <a:r>
                <a:rPr lang="en" sz="1000">
                  <a:solidFill>
                    <a:srgbClr val="FFFFFF"/>
                  </a:solidFill>
                  <a:latin typeface="Red Hat Text Medium"/>
                  <a:ea typeface="Red Hat Text Medium"/>
                  <a:cs typeface="Red Hat Text Medium"/>
                  <a:sym typeface="Red Hat Text Medium"/>
                </a:rPr>
                <a:t>React utiliza una sintaxis parecida a HTML, llamada JSX. No es necesaria para utilizar React, sin embargo, hace el código más legible, y escribirlo es una experiencia similar a HTML. </a:t>
              </a:r>
              <a:endParaRPr sz="1000">
                <a:solidFill>
                  <a:srgbClr val="FFFFFF"/>
                </a:solidFill>
                <a:latin typeface="Red Hat Text Medium"/>
                <a:ea typeface="Red Hat Text Medium"/>
                <a:cs typeface="Red Hat Text Medium"/>
                <a:sym typeface="Red Hat Text Medium"/>
              </a:endParaRPr>
            </a:p>
            <a:p>
              <a:pPr indent="0" lvl="0" marL="0" rtl="0" algn="just">
                <a:lnSpc>
                  <a:spcPct val="115000"/>
                </a:lnSpc>
                <a:spcBef>
                  <a:spcPts val="500"/>
                </a:spcBef>
                <a:spcAft>
                  <a:spcPts val="0"/>
                </a:spcAft>
                <a:buNone/>
              </a:pPr>
              <a:r>
                <a:t/>
              </a:r>
              <a:endParaRPr sz="1000">
                <a:solidFill>
                  <a:srgbClr val="FFFFFF"/>
                </a:solidFill>
                <a:latin typeface="Red Hat Text Medium"/>
                <a:ea typeface="Red Hat Text Medium"/>
                <a:cs typeface="Red Hat Text Medium"/>
                <a:sym typeface="Red Hat Text Medium"/>
              </a:endParaRPr>
            </a:p>
            <a:p>
              <a:pPr indent="0" lvl="0" marL="0" rtl="0" algn="l">
                <a:lnSpc>
                  <a:spcPct val="115000"/>
                </a:lnSpc>
                <a:spcBef>
                  <a:spcPts val="600"/>
                </a:spcBef>
                <a:spcAft>
                  <a:spcPts val="0"/>
                </a:spcAft>
                <a:buNone/>
              </a:pPr>
              <a:r>
                <a:t/>
              </a:r>
              <a:endParaRPr sz="1000">
                <a:solidFill>
                  <a:srgbClr val="FFFFFF"/>
                </a:solidFill>
                <a:latin typeface="Roboto"/>
                <a:ea typeface="Roboto"/>
                <a:cs typeface="Roboto"/>
                <a:sym typeface="Roboto"/>
              </a:endParaRPr>
            </a:p>
          </p:txBody>
        </p:sp>
      </p:grpSp>
      <p:pic>
        <p:nvPicPr>
          <p:cNvPr id="162" name="Google Shape;162;p18"/>
          <p:cNvPicPr preferRelativeResize="0"/>
          <p:nvPr/>
        </p:nvPicPr>
        <p:blipFill>
          <a:blip r:embed="rId3">
            <a:alphaModFix/>
          </a:blip>
          <a:stretch>
            <a:fillRect/>
          </a:stretch>
        </p:blipFill>
        <p:spPr>
          <a:xfrm>
            <a:off x="3466775" y="1715375"/>
            <a:ext cx="5509476" cy="201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55300" y="5312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VENTAJAS DE </a:t>
            </a:r>
            <a:r>
              <a:rPr lang="en"/>
              <a:t>REACT</a:t>
            </a:r>
            <a:endParaRPr/>
          </a:p>
        </p:txBody>
      </p:sp>
      <p:sp>
        <p:nvSpPr>
          <p:cNvPr id="168" name="Google Shape;168;p19"/>
          <p:cNvSpPr txBox="1"/>
          <p:nvPr>
            <p:ph idx="1" type="body"/>
          </p:nvPr>
        </p:nvSpPr>
        <p:spPr>
          <a:xfrm>
            <a:off x="855275" y="1353950"/>
            <a:ext cx="3626100" cy="3396000"/>
          </a:xfrm>
          <a:prstGeom prst="rect">
            <a:avLst/>
          </a:prstGeom>
        </p:spPr>
        <p:txBody>
          <a:bodyPr anchorCtr="0" anchor="t" bIns="0" lIns="0" spcFirstLastPara="1" rIns="0" wrap="square" tIns="0">
            <a:noAutofit/>
          </a:bodyPr>
          <a:lstStyle/>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JAVASCRIPT PURO</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CURVA DE APRENDIZAJE</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FLEXIBILIDAD</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RENDIMIENTO</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SOPORTE</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REACT NATIVE</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REACT 360-VR</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COMUNIDAD</a:t>
            </a:r>
            <a:endParaRPr sz="1500">
              <a:solidFill>
                <a:srgbClr val="FFFFFF"/>
              </a:solidFill>
              <a:latin typeface="Red Hat Text Medium"/>
              <a:ea typeface="Red Hat Text Medium"/>
              <a:cs typeface="Red Hat Text Medium"/>
              <a:sym typeface="Red Hat Text Medium"/>
            </a:endParaRPr>
          </a:p>
          <a:p>
            <a:pPr indent="-323850" lvl="0" marL="457200" rtl="0" algn="just">
              <a:lnSpc>
                <a:spcPct val="150000"/>
              </a:lnSpc>
              <a:spcBef>
                <a:spcPts val="0"/>
              </a:spcBef>
              <a:spcAft>
                <a:spcPts val="0"/>
              </a:spcAft>
              <a:buClr>
                <a:srgbClr val="FFFFFF"/>
              </a:buClr>
              <a:buSzPts val="1500"/>
              <a:buFont typeface="Red Hat Text Medium"/>
              <a:buChar char="➔"/>
            </a:pPr>
            <a:r>
              <a:rPr lang="en" sz="1500">
                <a:solidFill>
                  <a:srgbClr val="FFFFFF"/>
                </a:solidFill>
                <a:latin typeface="Red Hat Text Medium"/>
                <a:ea typeface="Red Hat Text Medium"/>
                <a:cs typeface="Red Hat Text Medium"/>
                <a:sym typeface="Red Hat Text Medium"/>
              </a:rPr>
              <a:t>OPEN SOURCE</a:t>
            </a:r>
            <a:endParaRPr sz="1500">
              <a:solidFill>
                <a:srgbClr val="FFFFFF"/>
              </a:solidFill>
              <a:latin typeface="Red Hat Text Medium"/>
              <a:ea typeface="Red Hat Text Medium"/>
              <a:cs typeface="Red Hat Text Medium"/>
              <a:sym typeface="Red Hat Text Medium"/>
            </a:endParaRPr>
          </a:p>
        </p:txBody>
      </p:sp>
      <p:sp>
        <p:nvSpPr>
          <p:cNvPr id="169" name="Google Shape;16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19"/>
          <p:cNvPicPr preferRelativeResize="0"/>
          <p:nvPr/>
        </p:nvPicPr>
        <p:blipFill>
          <a:blip r:embed="rId3">
            <a:alphaModFix/>
          </a:blip>
          <a:stretch>
            <a:fillRect/>
          </a:stretch>
        </p:blipFill>
        <p:spPr>
          <a:xfrm>
            <a:off x="4290450" y="1545287"/>
            <a:ext cx="4357824" cy="2451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rgilia template">
  <a:themeElements>
    <a:clrScheme name="Custom 347">
      <a:dk1>
        <a:srgbClr val="FFFFFF"/>
      </a:dk1>
      <a:lt1>
        <a:srgbClr val="01050E"/>
      </a:lt1>
      <a:dk2>
        <a:srgbClr val="DDE0EB"/>
      </a:dk2>
      <a:lt2>
        <a:srgbClr val="777FA0"/>
      </a:lt2>
      <a:accent1>
        <a:srgbClr val="0342A9"/>
      </a:accent1>
      <a:accent2>
        <a:srgbClr val="0F9EC5"/>
      </a:accent2>
      <a:accent3>
        <a:srgbClr val="023290"/>
      </a:accent3>
      <a:accent4>
        <a:srgbClr val="027190"/>
      </a:accent4>
      <a:accent5>
        <a:srgbClr val="022376"/>
      </a:accent5>
      <a:accent6>
        <a:srgbClr val="01135D"/>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