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dvent Pro SemiBold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Condensed Medium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Share Tec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Condensed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CondensedMedium-italic.fntdata"/><Relationship Id="rId23" Type="http://schemas.openxmlformats.org/officeDocument/2006/relationships/font" Target="fonts/FiraSans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FiraSansCondensedMedium-boldItalic.fntdata"/><Relationship Id="rId28" Type="http://schemas.openxmlformats.org/officeDocument/2006/relationships/font" Target="fonts/ShareTech-regular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dventProSemiBold-bold.fntdata"/><Relationship Id="rId12" Type="http://schemas.openxmlformats.org/officeDocument/2006/relationships/font" Target="fonts/AdventProSemiBold-regular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1f0cf65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1f0cf65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31f0cf651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31f0cf651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3a79d7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3a79d7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uru99.es/java-reflection-ap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867600" y="3272425"/>
            <a:ext cx="38562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Zanabria Roman Ronaldo David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Maria del Rosario Huaroto Cardenas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Hurtado Yalico Brayam Alex</a:t>
            </a:r>
            <a:endParaRPr sz="1500"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r>
              <a:rPr lang="en">
                <a:solidFill>
                  <a:schemeClr val="accent2"/>
                </a:solidFill>
              </a:rPr>
              <a:t>JAVA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36" name="Google Shape;436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39" name="Google Shape;43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3" name="Google Shape;443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/>
          <p:nvPr>
            <p:ph idx="1" type="body"/>
          </p:nvPr>
        </p:nvSpPr>
        <p:spPr>
          <a:xfrm>
            <a:off x="618825" y="1948650"/>
            <a:ext cx="3534300" cy="25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Reflection es una API que se utiliza para examinar o modificar 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todas las capacidades de una clase en tiempo de ejecución</a:t>
            </a:r>
            <a:r>
              <a:rPr lang="en" sz="1450">
                <a:latin typeface="Roboto"/>
                <a:ea typeface="Roboto"/>
                <a:cs typeface="Roboto"/>
                <a:sym typeface="Roboto"/>
              </a:rPr>
              <a:t>.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Se utiliza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para manipular clases y sus miembros, que incluyen campos, métodos, constructores, etc. en tiempo de ejecución.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4"/>
          <p:cNvSpPr txBox="1"/>
          <p:nvPr>
            <p:ph type="ctrTitle"/>
          </p:nvPr>
        </p:nvSpPr>
        <p:spPr>
          <a:xfrm>
            <a:off x="618825" y="653525"/>
            <a:ext cx="3425700" cy="9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Qué</a:t>
            </a:r>
            <a:r>
              <a:rPr lang="en"/>
              <a:t> es la reflexión en Java?</a:t>
            </a:r>
            <a:endParaRPr/>
          </a:p>
        </p:txBody>
      </p:sp>
      <p:grpSp>
        <p:nvGrpSpPr>
          <p:cNvPr id="451" name="Google Shape;451;p24"/>
          <p:cNvGrpSpPr/>
          <p:nvPr/>
        </p:nvGrpSpPr>
        <p:grpSpPr>
          <a:xfrm>
            <a:off x="8422504" y="-498900"/>
            <a:ext cx="2291257" cy="2922300"/>
            <a:chOff x="4882900" y="-64350"/>
            <a:chExt cx="2493750" cy="2922300"/>
          </a:xfrm>
        </p:grpSpPr>
        <p:sp>
          <p:nvSpPr>
            <p:cNvPr id="452" name="Google Shape;452;p24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4"/>
          <p:cNvGrpSpPr/>
          <p:nvPr/>
        </p:nvGrpSpPr>
        <p:grpSpPr>
          <a:xfrm>
            <a:off x="4748796" y="964756"/>
            <a:ext cx="3673693" cy="3213988"/>
            <a:chOff x="2501950" y="1507050"/>
            <a:chExt cx="2392350" cy="2696525"/>
          </a:xfrm>
        </p:grpSpPr>
        <p:sp>
          <p:nvSpPr>
            <p:cNvPr id="458" name="Google Shape;458;p24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7" name="Google Shape;4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425" y="1432513"/>
            <a:ext cx="2854975" cy="22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4"/>
          <p:cNvSpPr txBox="1"/>
          <p:nvPr/>
        </p:nvSpPr>
        <p:spPr>
          <a:xfrm>
            <a:off x="5274900" y="42371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</a:rPr>
              <a:t>T</a:t>
            </a:r>
            <a:r>
              <a:rPr lang="en" sz="1350">
                <a:solidFill>
                  <a:schemeClr val="lt1"/>
                </a:solidFill>
              </a:rPr>
              <a:t>ambién puede manipular miembros privados de la clase.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/>
          <p:nvPr>
            <p:ph type="ctrTitle"/>
          </p:nvPr>
        </p:nvSpPr>
        <p:spPr>
          <a:xfrm>
            <a:off x="618850" y="504025"/>
            <a:ext cx="54990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El paquete java.lang.reflect</a:t>
            </a:r>
            <a:endParaRPr/>
          </a:p>
        </p:txBody>
      </p:sp>
      <p:sp>
        <p:nvSpPr>
          <p:cNvPr id="484" name="Google Shape;484;p25"/>
          <p:cNvSpPr txBox="1"/>
          <p:nvPr>
            <p:ph idx="4294967295" type="ctrTitle"/>
          </p:nvPr>
        </p:nvSpPr>
        <p:spPr>
          <a:xfrm>
            <a:off x="1479100" y="1218700"/>
            <a:ext cx="5868600" cy="13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latin typeface="Arial"/>
                <a:ea typeface="Arial"/>
                <a:cs typeface="Arial"/>
                <a:sym typeface="Arial"/>
              </a:rPr>
              <a:t>proporciona muchas clases para implementar la reflexión java. Los métodos de la clase java.lang.Class se utilizan para recopilar los metadatos completos de una clase en particular.</a:t>
            </a:r>
            <a:endParaRPr sz="2100"/>
          </a:p>
        </p:txBody>
      </p:sp>
      <p:sp>
        <p:nvSpPr>
          <p:cNvPr id="485" name="Google Shape;485;p25"/>
          <p:cNvSpPr/>
          <p:nvPr/>
        </p:nvSpPr>
        <p:spPr>
          <a:xfrm>
            <a:off x="1270763" y="1598348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/>
        </p:nvSpPr>
        <p:spPr>
          <a:xfrm>
            <a:off x="906350" y="2786850"/>
            <a:ext cx="75114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FCC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Clase:</a:t>
            </a:r>
            <a:r>
              <a:rPr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 El método </a:t>
            </a:r>
            <a:r>
              <a:rPr lang="en" sz="145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getClass()</a:t>
            </a:r>
            <a:r>
              <a:rPr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 se utiliza para obtener el nombre de la clase a la que pertenece un objeto.</a:t>
            </a:r>
            <a:endParaRPr sz="1450">
              <a:solidFill>
                <a:srgbClr val="00CF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FCC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Constructores</a:t>
            </a:r>
            <a:r>
              <a:rPr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El método </a:t>
            </a:r>
            <a:r>
              <a:rPr lang="en" sz="145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getConstructors()</a:t>
            </a:r>
            <a:r>
              <a:rPr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 se utiliza para obtener los constructores públicos de la clase a la que pertenece un objeto.</a:t>
            </a:r>
            <a:endParaRPr sz="1450">
              <a:solidFill>
                <a:srgbClr val="00CF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FCC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Métodos:</a:t>
            </a:r>
            <a:r>
              <a:rPr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 El método </a:t>
            </a:r>
            <a:r>
              <a:rPr lang="en" sz="145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getMethods()</a:t>
            </a:r>
            <a:r>
              <a:rPr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 se utiliza para obtener los métodos públicos de la clase a la que pertenece un objeto.</a:t>
            </a:r>
            <a:endParaRPr sz="1450">
              <a:solidFill>
                <a:srgbClr val="00CF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FCC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Campos</a:t>
            </a:r>
            <a:r>
              <a:rPr lang="en" sz="1450">
                <a:solidFill>
                  <a:srgbClr val="00CFC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50">
                <a:solidFill>
                  <a:srgbClr val="00CFCC"/>
                </a:solidFill>
              </a:rPr>
              <a:t> el método </a:t>
            </a:r>
            <a:r>
              <a:rPr b="1" lang="en" sz="1350">
                <a:solidFill>
                  <a:schemeClr val="accent1"/>
                </a:solidFill>
              </a:rPr>
              <a:t>getFields ()</a:t>
            </a:r>
            <a:r>
              <a:rPr lang="en" sz="1350">
                <a:solidFill>
                  <a:schemeClr val="accent1"/>
                </a:solidFill>
              </a:rPr>
              <a:t> </a:t>
            </a:r>
            <a:r>
              <a:rPr lang="en" sz="1350">
                <a:solidFill>
                  <a:srgbClr val="00CFCC"/>
                </a:solidFill>
              </a:rPr>
              <a:t> se utiliza para recopilar información declarativa, como tipo de datos, modificador de acceso, nombre y valor de una variable.</a:t>
            </a:r>
            <a:endParaRPr sz="1450">
              <a:solidFill>
                <a:srgbClr val="00CF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/>
          <p:nvPr>
            <p:ph type="ctrTitle"/>
          </p:nvPr>
        </p:nvSpPr>
        <p:spPr>
          <a:xfrm>
            <a:off x="618825" y="411675"/>
            <a:ext cx="4819200" cy="15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3846"/>
              </a:lnSpc>
              <a:spcBef>
                <a:spcPts val="1800"/>
              </a:spcBef>
              <a:spcAft>
                <a:spcPts val="900"/>
              </a:spcAft>
              <a:buNone/>
            </a:pPr>
            <a:r>
              <a:rPr b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utilizados en java.lang.Class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527400" y="2387900"/>
            <a:ext cx="82188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accent3"/>
                </a:solidFill>
              </a:rPr>
              <a:t>Public String getName ()</a:t>
            </a:r>
            <a:r>
              <a:rPr lang="en" sz="1350">
                <a:solidFill>
                  <a:schemeClr val="accent1"/>
                </a:solidFill>
              </a:rPr>
              <a:t> </a:t>
            </a:r>
            <a:r>
              <a:rPr lang="en" sz="1350">
                <a:solidFill>
                  <a:schemeClr val="lt1"/>
                </a:solidFill>
              </a:rPr>
              <a:t>: devuelve el nombre de la clase.</a:t>
            </a:r>
            <a:endParaRPr sz="1350">
              <a:solidFill>
                <a:schemeClr val="lt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accent3"/>
                </a:solidFill>
              </a:rPr>
              <a:t>public Class getSuperclass ()</a:t>
            </a:r>
            <a:r>
              <a:rPr lang="en" sz="1350">
                <a:solidFill>
                  <a:schemeClr val="lt1"/>
                </a:solidFill>
              </a:rPr>
              <a:t> : devuelve la referencia de </a:t>
            </a:r>
            <a:r>
              <a:rPr b="1" lang="en" sz="1350">
                <a:solidFill>
                  <a:schemeClr val="lt1"/>
                </a:solidFill>
              </a:rPr>
              <a:t>superclase</a:t>
            </a:r>
            <a:endParaRPr b="1" sz="1350">
              <a:solidFill>
                <a:schemeClr val="lt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accent3"/>
                </a:solidFill>
              </a:rPr>
              <a:t>Public Class [] getInterfaces ()</a:t>
            </a:r>
            <a:r>
              <a:rPr lang="en" sz="1350">
                <a:solidFill>
                  <a:schemeClr val="lt1"/>
                </a:solidFill>
              </a:rPr>
              <a:t> : devuelve una matriz de interfaces implementadas por la clase especificada</a:t>
            </a:r>
            <a:endParaRPr sz="1350">
              <a:solidFill>
                <a:schemeClr val="lt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accent3"/>
                </a:solidFill>
              </a:rPr>
              <a:t>Public in getModifiers</a:t>
            </a:r>
            <a:r>
              <a:rPr b="1" lang="en" sz="1350">
                <a:solidFill>
                  <a:schemeClr val="lt1"/>
                </a:solidFill>
              </a:rPr>
              <a:t> ():</a:t>
            </a:r>
            <a:r>
              <a:rPr lang="en" sz="1350">
                <a:solidFill>
                  <a:schemeClr val="lt1"/>
                </a:solidFill>
              </a:rPr>
              <a:t> devuelve un valor entero que representa los modificadores de la clase especificada que debe pasarse como un parámetro al método ” </a:t>
            </a:r>
            <a:r>
              <a:rPr b="1" lang="en" sz="1350">
                <a:solidFill>
                  <a:schemeClr val="lt1"/>
                </a:solidFill>
              </a:rPr>
              <a:t>public static String toString (int i)”</a:t>
            </a:r>
            <a:r>
              <a:rPr lang="en" sz="1350">
                <a:solidFill>
                  <a:schemeClr val="lt1"/>
                </a:solidFill>
              </a:rPr>
              <a:t> que devuelve el especificador de acceso para la clase determinada.</a:t>
            </a:r>
            <a:endParaRPr sz="13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498" name="Google Shape;498;p27"/>
          <p:cNvSpPr txBox="1"/>
          <p:nvPr>
            <p:ph type="ctrTitle"/>
          </p:nvPr>
        </p:nvSpPr>
        <p:spPr>
          <a:xfrm>
            <a:off x="931206" y="1196025"/>
            <a:ext cx="3147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latin typeface="Roboto"/>
                <a:ea typeface="Roboto"/>
                <a:cs typeface="Roboto"/>
                <a:sym typeface="Roboto"/>
              </a:rPr>
              <a:t>Ventajas de usar Reflection:</a:t>
            </a:r>
            <a:endParaRPr/>
          </a:p>
        </p:txBody>
      </p:sp>
      <p:sp>
        <p:nvSpPr>
          <p:cNvPr id="499" name="Google Shape;499;p27"/>
          <p:cNvSpPr txBox="1"/>
          <p:nvPr>
            <p:ph idx="1" type="subTitle"/>
          </p:nvPr>
        </p:nvSpPr>
        <p:spPr>
          <a:xfrm>
            <a:off x="931251" y="1684100"/>
            <a:ext cx="3509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Roboto"/>
              <a:buChar char="●"/>
            </a:pPr>
            <a:r>
              <a:rPr b="1" lang="en" sz="145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Funciones de extensibilidad:</a:t>
            </a:r>
            <a:r>
              <a:rPr lang="en" sz="145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una aplicación puede hacer uso de clases externas definidas por el usuario creando instancias de objetos de extensibilidad utilizando sus nombres completos.</a:t>
            </a:r>
            <a:endParaRPr sz="145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Roboto"/>
              <a:buChar char="●"/>
            </a:pPr>
            <a:r>
              <a:rPr b="1" lang="en" sz="145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Herramientas de depuración y prueba</a:t>
            </a:r>
            <a:r>
              <a:rPr lang="en" sz="145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los depuradores utilizan la propiedad de reflexión para examinar miembros privados en clases.</a:t>
            </a:r>
            <a:endParaRPr sz="145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0" name="Google Shape;500;p27"/>
          <p:cNvSpPr txBox="1"/>
          <p:nvPr>
            <p:ph idx="2" type="ctrTitle"/>
          </p:nvPr>
        </p:nvSpPr>
        <p:spPr>
          <a:xfrm>
            <a:off x="5653421" y="1047888"/>
            <a:ext cx="253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latin typeface="Roboto"/>
                <a:ea typeface="Roboto"/>
                <a:cs typeface="Roboto"/>
                <a:sym typeface="Roboto"/>
              </a:rPr>
              <a:t>Inconvenientes:</a:t>
            </a:r>
            <a:endParaRPr/>
          </a:p>
        </p:txBody>
      </p:sp>
      <p:sp>
        <p:nvSpPr>
          <p:cNvPr id="501" name="Google Shape;501;p27"/>
          <p:cNvSpPr txBox="1"/>
          <p:nvPr>
            <p:ph idx="3" type="subTitle"/>
          </p:nvPr>
        </p:nvSpPr>
        <p:spPr>
          <a:xfrm>
            <a:off x="4516413" y="1684100"/>
            <a:ext cx="36714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Roboto"/>
              <a:buChar char="●"/>
            </a:pPr>
            <a:r>
              <a:rPr b="1" lang="en" sz="145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Sobrecarga de rendimiento: las</a:t>
            </a:r>
            <a:r>
              <a:rPr lang="en" sz="145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operaciones reflectantes tienen un rendimiento más lento que sus contrapartes no reflectantes y deben evitarse en secciones de código que se llaman con frecuencia en aplicaciones sensibles al rendimiento.</a:t>
            </a:r>
            <a:endParaRPr sz="145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Roboto"/>
              <a:buChar char="●"/>
            </a:pPr>
            <a:r>
              <a:rPr b="1" lang="en" sz="145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Exposición de elementos internos: el</a:t>
            </a:r>
            <a:r>
              <a:rPr lang="en" sz="145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código reflectante rompe las abstracciones y, por lo tanto, puede cambiar el comportamiento con las actualizaciones de la plataforma.</a:t>
            </a:r>
            <a:endParaRPr sz="145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502" name="Google Shape;502;p27"/>
          <p:cNvCxnSpPr>
            <a:stCxn id="498" idx="1"/>
          </p:cNvCxnSpPr>
          <p:nvPr/>
        </p:nvCxnSpPr>
        <p:spPr>
          <a:xfrm>
            <a:off x="931206" y="1484925"/>
            <a:ext cx="3249300" cy="3545400"/>
          </a:xfrm>
          <a:prstGeom prst="bentConnector4">
            <a:avLst>
              <a:gd fmla="val -7329" name="adj1"/>
              <a:gd fmla="val 99677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7"/>
          <p:cNvCxnSpPr>
            <a:stCxn id="500" idx="3"/>
          </p:cNvCxnSpPr>
          <p:nvPr/>
        </p:nvCxnSpPr>
        <p:spPr>
          <a:xfrm flipH="1">
            <a:off x="4905821" y="1336788"/>
            <a:ext cx="3282000" cy="3477300"/>
          </a:xfrm>
          <a:prstGeom prst="bentConnector4">
            <a:avLst>
              <a:gd fmla="val -7255" name="adj1"/>
              <a:gd fmla="val 101303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7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idx="4" type="ctrTitle"/>
          </p:nvPr>
        </p:nvSpPr>
        <p:spPr>
          <a:xfrm>
            <a:off x="2262900" y="1503000"/>
            <a:ext cx="4618200" cy="21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EJEMPLO</a:t>
            </a:r>
            <a:endParaRPr sz="4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idx="3" type="subTitle"/>
          </p:nvPr>
        </p:nvSpPr>
        <p:spPr>
          <a:xfrm>
            <a:off x="618825" y="1212950"/>
            <a:ext cx="74808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Tutorial de API Reflection de Java con un ejemplo:</a:t>
            </a:r>
            <a:endParaRPr b="1" sz="23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https://guru99.es/java-reflection-api/</a:t>
            </a:r>
            <a:endParaRPr b="1" sz="23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Java Reflection API</a:t>
            </a:r>
            <a:endParaRPr sz="2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851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50">
                <a:latin typeface="Arial"/>
                <a:ea typeface="Arial"/>
                <a:cs typeface="Arial"/>
                <a:sym typeface="Arial"/>
              </a:rPr>
              <a:t>https://www.javatpoint.com/java-reflection</a:t>
            </a:r>
            <a:endParaRPr b="1"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5" name="Google Shape;515;p29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