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162700c0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162700c0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162700c0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162700c0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162700c0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162700c0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162700c0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162700c0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162700c0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162700c0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162700c0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162700c0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936788" y="1842600"/>
            <a:ext cx="6516174" cy="2752725"/>
          </a:xfrm>
          <a:prstGeom prst="rect">
            <a:avLst/>
          </a:prstGeom>
          <a:noFill/>
          <a:ln>
            <a:noFill/>
          </a:ln>
        </p:spPr>
      </p:pic>
      <p:sp>
        <p:nvSpPr>
          <p:cNvPr id="135" name="Google Shape;135;p13"/>
          <p:cNvSpPr txBox="1"/>
          <p:nvPr/>
        </p:nvSpPr>
        <p:spPr>
          <a:xfrm>
            <a:off x="872150" y="173850"/>
            <a:ext cx="803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4200">
                <a:solidFill>
                  <a:schemeClr val="dk2"/>
                </a:solidFill>
                <a:latin typeface="Raleway"/>
                <a:ea typeface="Raleway"/>
                <a:cs typeface="Raleway"/>
                <a:sym typeface="Raleway"/>
              </a:rPr>
              <a:t>Tema: </a:t>
            </a:r>
            <a:r>
              <a:rPr b="1" lang="es-419" sz="2400">
                <a:solidFill>
                  <a:schemeClr val="dk2"/>
                </a:solidFill>
                <a:latin typeface="Raleway"/>
                <a:ea typeface="Raleway"/>
                <a:cs typeface="Raleway"/>
                <a:sym typeface="Raleway"/>
              </a:rPr>
              <a:t>Asociación</a:t>
            </a:r>
            <a:r>
              <a:rPr b="1" lang="es-419" sz="2400">
                <a:solidFill>
                  <a:schemeClr val="dk2"/>
                </a:solidFill>
                <a:latin typeface="Raleway"/>
                <a:ea typeface="Raleway"/>
                <a:cs typeface="Raleway"/>
                <a:sym typeface="Raleway"/>
              </a:rPr>
              <a:t>,</a:t>
            </a:r>
            <a:r>
              <a:rPr b="1" lang="es-419" sz="2400">
                <a:solidFill>
                  <a:schemeClr val="dk2"/>
                </a:solidFill>
                <a:latin typeface="Raleway"/>
                <a:ea typeface="Raleway"/>
                <a:cs typeface="Raleway"/>
                <a:sym typeface="Raleway"/>
              </a:rPr>
              <a:t>Agregación</a:t>
            </a:r>
            <a:r>
              <a:rPr b="1" lang="es-419" sz="2400">
                <a:solidFill>
                  <a:schemeClr val="dk2"/>
                </a:solidFill>
                <a:latin typeface="Raleway"/>
                <a:ea typeface="Raleway"/>
                <a:cs typeface="Raleway"/>
                <a:sym typeface="Raleway"/>
              </a:rPr>
              <a:t> ,</a:t>
            </a:r>
            <a:r>
              <a:rPr b="1" lang="es-419" sz="2400">
                <a:solidFill>
                  <a:schemeClr val="dk2"/>
                </a:solidFill>
                <a:latin typeface="Raleway"/>
                <a:ea typeface="Raleway"/>
                <a:cs typeface="Raleway"/>
                <a:sym typeface="Raleway"/>
              </a:rPr>
              <a:t>Composición</a:t>
            </a:r>
            <a:endParaRPr sz="2400"/>
          </a:p>
        </p:txBody>
      </p:sp>
      <p:sp>
        <p:nvSpPr>
          <p:cNvPr id="136" name="Google Shape;136;p13"/>
          <p:cNvSpPr txBox="1"/>
          <p:nvPr/>
        </p:nvSpPr>
        <p:spPr>
          <a:xfrm>
            <a:off x="1158025" y="10680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lt1"/>
                </a:solidFill>
              </a:rPr>
              <a:t>Tipos de relación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4"/>
          <p:cNvPicPr preferRelativeResize="0"/>
          <p:nvPr/>
        </p:nvPicPr>
        <p:blipFill>
          <a:blip r:embed="rId3">
            <a:alphaModFix/>
          </a:blip>
          <a:stretch>
            <a:fillRect/>
          </a:stretch>
        </p:blipFill>
        <p:spPr>
          <a:xfrm>
            <a:off x="1091750" y="1683875"/>
            <a:ext cx="7135000" cy="2260325"/>
          </a:xfrm>
          <a:prstGeom prst="rect">
            <a:avLst/>
          </a:prstGeom>
          <a:noFill/>
          <a:ln>
            <a:noFill/>
          </a:ln>
        </p:spPr>
      </p:pic>
      <p:sp>
        <p:nvSpPr>
          <p:cNvPr id="142" name="Google Shape;142;p14"/>
          <p:cNvSpPr txBox="1"/>
          <p:nvPr>
            <p:ph type="title"/>
          </p:nvPr>
        </p:nvSpPr>
        <p:spPr>
          <a:xfrm>
            <a:off x="1052550" y="1151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800"/>
              <a:t>Multiplicidad</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5"/>
          <p:cNvPicPr preferRelativeResize="0"/>
          <p:nvPr/>
        </p:nvPicPr>
        <p:blipFill>
          <a:blip r:embed="rId3">
            <a:alphaModFix/>
          </a:blip>
          <a:stretch>
            <a:fillRect/>
          </a:stretch>
        </p:blipFill>
        <p:spPr>
          <a:xfrm>
            <a:off x="372000" y="1000550"/>
            <a:ext cx="8143651" cy="3770025"/>
          </a:xfrm>
          <a:prstGeom prst="rect">
            <a:avLst/>
          </a:prstGeom>
          <a:noFill/>
          <a:ln>
            <a:noFill/>
          </a:ln>
        </p:spPr>
      </p:pic>
      <p:sp>
        <p:nvSpPr>
          <p:cNvPr id="148" name="Google Shape;148;p15"/>
          <p:cNvSpPr txBox="1"/>
          <p:nvPr>
            <p:ph type="title"/>
          </p:nvPr>
        </p:nvSpPr>
        <p:spPr>
          <a:xfrm>
            <a:off x="839500" y="3233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800"/>
              <a:t>Asociación dirigida</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052550" y="252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800"/>
              <a:t>Asociación reflexiva</a:t>
            </a:r>
            <a:endParaRPr sz="1800"/>
          </a:p>
        </p:txBody>
      </p:sp>
      <p:pic>
        <p:nvPicPr>
          <p:cNvPr id="154" name="Google Shape;154;p16"/>
          <p:cNvPicPr preferRelativeResize="0"/>
          <p:nvPr/>
        </p:nvPicPr>
        <p:blipFill>
          <a:blip r:embed="rId3">
            <a:alphaModFix/>
          </a:blip>
          <a:stretch>
            <a:fillRect/>
          </a:stretch>
        </p:blipFill>
        <p:spPr>
          <a:xfrm>
            <a:off x="2060925" y="1003525"/>
            <a:ext cx="4869225" cy="3843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7"/>
          <p:cNvPicPr preferRelativeResize="0"/>
          <p:nvPr/>
        </p:nvPicPr>
        <p:blipFill>
          <a:blip r:embed="rId3">
            <a:alphaModFix/>
          </a:blip>
          <a:stretch>
            <a:fillRect/>
          </a:stretch>
        </p:blipFill>
        <p:spPr>
          <a:xfrm>
            <a:off x="454400" y="1685275"/>
            <a:ext cx="4346400" cy="2583650"/>
          </a:xfrm>
          <a:prstGeom prst="rect">
            <a:avLst/>
          </a:prstGeom>
          <a:noFill/>
          <a:ln>
            <a:noFill/>
          </a:ln>
        </p:spPr>
      </p:pic>
      <p:sp>
        <p:nvSpPr>
          <p:cNvPr id="160" name="Google Shape;160;p17"/>
          <p:cNvSpPr txBox="1"/>
          <p:nvPr/>
        </p:nvSpPr>
        <p:spPr>
          <a:xfrm>
            <a:off x="5347175" y="1444350"/>
            <a:ext cx="30000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chemeClr val="lt1"/>
                </a:solidFill>
              </a:rPr>
              <a:t>Es un tipo especial de asociación entre clases conocido como: “contiene a” o “es contenido en”.</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a:solidFill>
                <a:schemeClr val="lt1"/>
              </a:solidFill>
            </a:endParaRPr>
          </a:p>
        </p:txBody>
      </p:sp>
      <p:sp>
        <p:nvSpPr>
          <p:cNvPr id="161" name="Google Shape;161;p17"/>
          <p:cNvSpPr txBox="1"/>
          <p:nvPr>
            <p:ph type="title"/>
          </p:nvPr>
        </p:nvSpPr>
        <p:spPr>
          <a:xfrm>
            <a:off x="1145775" y="228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Agregación</a:t>
            </a:r>
            <a:endParaRPr sz="1300">
              <a:solidFill>
                <a:srgbClr val="25A48D"/>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8"/>
          <p:cNvPicPr preferRelativeResize="0"/>
          <p:nvPr/>
        </p:nvPicPr>
        <p:blipFill>
          <a:blip r:embed="rId3">
            <a:alphaModFix/>
          </a:blip>
          <a:stretch>
            <a:fillRect/>
          </a:stretch>
        </p:blipFill>
        <p:spPr>
          <a:xfrm>
            <a:off x="923925" y="1695775"/>
            <a:ext cx="4197650" cy="2914650"/>
          </a:xfrm>
          <a:prstGeom prst="rect">
            <a:avLst/>
          </a:prstGeom>
          <a:noFill/>
          <a:ln>
            <a:noFill/>
          </a:ln>
        </p:spPr>
      </p:pic>
      <p:sp>
        <p:nvSpPr>
          <p:cNvPr id="167" name="Google Shape;167;p18"/>
          <p:cNvSpPr txBox="1"/>
          <p:nvPr/>
        </p:nvSpPr>
        <p:spPr>
          <a:xfrm>
            <a:off x="5789500" y="2263150"/>
            <a:ext cx="3000000" cy="22011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chemeClr val="lt1"/>
                </a:solidFill>
              </a:rPr>
              <a:t>Tipo especial de agregación. Conocida como "es parte de" o "es un todo de". En este caso las dos partes necesitan de ellas para existir (una no existe sin la otra), de manera que existe una clase (todo) que utiliza características de otra (parte) para la ejecución de alguna tarea.</a:t>
            </a:r>
            <a:endParaRPr sz="12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200">
                <a:solidFill>
                  <a:schemeClr val="lt1"/>
                </a:solidFill>
              </a:rPr>
              <a:t>Se representa con un rombo relleno, que </a:t>
            </a:r>
            <a:r>
              <a:rPr lang="es-419" sz="1200">
                <a:solidFill>
                  <a:schemeClr val="lt1"/>
                </a:solidFill>
              </a:rPr>
              <a:t>está</a:t>
            </a:r>
            <a:r>
              <a:rPr lang="es-419" sz="1200">
                <a:solidFill>
                  <a:schemeClr val="lt1"/>
                </a:solidFill>
              </a:rPr>
              <a:t> junto al "todo" y al otro extremo la "parte".</a:t>
            </a:r>
            <a:endParaRPr>
              <a:solidFill>
                <a:schemeClr val="lt1"/>
              </a:solidFill>
            </a:endParaRPr>
          </a:p>
        </p:txBody>
      </p:sp>
      <p:sp>
        <p:nvSpPr>
          <p:cNvPr id="168" name="Google Shape;168;p18"/>
          <p:cNvSpPr txBox="1"/>
          <p:nvPr>
            <p:ph type="title"/>
          </p:nvPr>
        </p:nvSpPr>
        <p:spPr>
          <a:xfrm>
            <a:off x="584775" y="59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Composición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