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1CB5D-1AB2-07E7-9BFB-B6CD8D7C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AF204-5D4E-7AB3-5B74-32AF25BA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BD78B-9F6C-E270-E2F2-7EDDB19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6E48-E8E0-49B6-8D57-33C3DDCF09DB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7248BF-C1F5-FE27-BF1D-2038DE38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00C1D-2AF8-68D2-CDEB-0DD292F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A5FB-1D6E-4A66-BABE-36064A4644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39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2669" y="976692"/>
            <a:ext cx="8689976" cy="885066"/>
          </a:xfrm>
        </p:spPr>
        <p:txBody>
          <a:bodyPr/>
          <a:lstStyle/>
          <a:p>
            <a:r>
              <a:rPr lang="es-E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 Genéricos</a:t>
            </a:r>
            <a:r>
              <a:rPr lang="es-ES" b="1" cap="none" dirty="0">
                <a:ln/>
                <a:solidFill>
                  <a:srgbClr val="FF0000"/>
                </a:solidFill>
                <a:latin typeface="Bahnschrift" panose="020B0502040204020203" pitchFamily="34" charset="0"/>
              </a:rPr>
              <a:t>&lt;&gt;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303" y="2490652"/>
            <a:ext cx="6400800" cy="3219993"/>
          </a:xfrm>
        </p:spPr>
        <p:txBody>
          <a:bodyPr/>
          <a:lstStyle/>
          <a:p>
            <a:r>
              <a:rPr lang="es-PE" b="1" dirty="0">
                <a:solidFill>
                  <a:schemeClr val="tx1"/>
                </a:solidFill>
                <a:latin typeface="+mj-lt"/>
              </a:rPr>
              <a:t>Integrantes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b="1" dirty="0">
                <a:solidFill>
                  <a:schemeClr val="tx1"/>
                </a:solidFill>
                <a:latin typeface="+mj-lt"/>
              </a:rPr>
              <a:t>Mogrovejo Tucto Isaac Duberli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b="1" dirty="0">
                <a:solidFill>
                  <a:schemeClr val="tx1"/>
                </a:solidFill>
                <a:latin typeface="+mj-lt"/>
              </a:rPr>
              <a:t>Ventura Retuerto Jorge Gudberto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b="1" dirty="0">
                <a:solidFill>
                  <a:schemeClr val="tx1"/>
                </a:solidFill>
                <a:latin typeface="+mj-lt"/>
              </a:rPr>
              <a:t>Vilca Yarasca Juan Jesús</a:t>
            </a:r>
            <a:endParaRPr lang="es-PE" sz="2400" b="1" dirty="0">
              <a:solidFill>
                <a:schemeClr val="tx1"/>
              </a:solidFill>
              <a:latin typeface="+mj-lt"/>
            </a:endParaRP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5" y="0"/>
            <a:ext cx="180022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ángulo: esquinas redondeadas 1">
            <a:extLst>
              <a:ext uri="{FF2B5EF4-FFF2-40B4-BE49-F238E27FC236}">
                <a16:creationId xmlns:a16="http://schemas.microsoft.com/office/drawing/2014/main" id="{FA7B0652-BF65-C7EF-410E-56BBF211CC1C}"/>
              </a:ext>
            </a:extLst>
          </p:cNvPr>
          <p:cNvSpPr txBox="1">
            <a:spLocks/>
          </p:cNvSpPr>
          <p:nvPr/>
        </p:nvSpPr>
        <p:spPr>
          <a:xfrm>
            <a:off x="6246495" y="2315197"/>
            <a:ext cx="4377962" cy="29447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4000" dirty="0">
                <a:solidFill>
                  <a:srgbClr val="002060"/>
                </a:solidFill>
              </a:rPr>
              <a:t>public class </a:t>
            </a:r>
            <a:r>
              <a:rPr lang="es-ES" sz="4000" dirty="0">
                <a:solidFill>
                  <a:schemeClr val="tx1"/>
                </a:solidFill>
              </a:rPr>
              <a:t>ClaseGenerica&lt;T&gt;</a:t>
            </a:r>
            <a:r>
              <a:rPr lang="es-ES" sz="4000" dirty="0">
                <a:solidFill>
                  <a:srgbClr val="002060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4000" dirty="0">
                <a:solidFill>
                  <a:srgbClr val="002060"/>
                </a:solidFill>
              </a:rPr>
              <a:t>      private T </a:t>
            </a:r>
            <a:r>
              <a:rPr lang="es-ES" sz="4000" dirty="0">
                <a:solidFill>
                  <a:srgbClr val="00B050"/>
                </a:solidFill>
              </a:rPr>
              <a:t>objeto</a:t>
            </a:r>
            <a:r>
              <a:rPr lang="es-ES" sz="4000" dirty="0">
                <a:solidFill>
                  <a:srgbClr val="002060"/>
                </a:solidFill>
              </a:rPr>
              <a:t>;</a:t>
            </a:r>
          </a:p>
          <a:p>
            <a:endParaRPr lang="es-ES" sz="40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4000" dirty="0">
                <a:solidFill>
                  <a:srgbClr val="002060"/>
                </a:solidFill>
              </a:rPr>
              <a:t>   public </a:t>
            </a:r>
            <a:r>
              <a:rPr lang="es-ES" sz="4000" dirty="0">
                <a:solidFill>
                  <a:schemeClr val="tx1"/>
                </a:solidFill>
              </a:rPr>
              <a:t>ClaseGenerica(T objeto)</a:t>
            </a:r>
            <a:r>
              <a:rPr lang="es-ES" sz="4000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4000" dirty="0">
                <a:solidFill>
                  <a:srgbClr val="002060"/>
                </a:solidFill>
              </a:rPr>
              <a:t>	this.</a:t>
            </a:r>
            <a:r>
              <a:rPr lang="es-ES" sz="4000" dirty="0">
                <a:solidFill>
                  <a:srgbClr val="00B050"/>
                </a:solidFill>
              </a:rPr>
              <a:t>objeto</a:t>
            </a:r>
            <a:r>
              <a:rPr lang="es-ES" sz="4000" dirty="0">
                <a:solidFill>
                  <a:srgbClr val="002060"/>
                </a:solidFill>
              </a:rPr>
              <a:t> = objeto;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4000" dirty="0">
                <a:solidFill>
                  <a:srgbClr val="002060"/>
                </a:solidFill>
              </a:rPr>
              <a:t>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4000" dirty="0">
                <a:solidFill>
                  <a:srgbClr val="002060"/>
                </a:solidFill>
              </a:rPr>
              <a:t> }</a:t>
            </a:r>
            <a:endParaRPr lang="es-PE" sz="40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1099756"/>
            <a:ext cx="1524003" cy="15240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148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06BEB3-F9E9-F2C5-D00C-21A7A9B4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04" y="996490"/>
            <a:ext cx="6510456" cy="8402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ES" sz="5400" b="1" dirty="0">
                <a:solidFill>
                  <a:srgbClr val="333333"/>
                </a:solidFill>
                <a:latin typeface="Roboto" panose="02000000000000000000" pitchFamily="2" charset="0"/>
              </a:rPr>
              <a:t>Los genéricos </a:t>
            </a:r>
            <a:r>
              <a:rPr lang="es-ES" sz="5400" b="1" cap="none" spc="0" dirty="0">
                <a:ln/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&lt;&gt;</a:t>
            </a:r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ES" cap="none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significan </a:t>
            </a:r>
            <a:r>
              <a:rPr lang="es-ES" b="1" cap="none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parametrizados</a:t>
            </a:r>
            <a:r>
              <a:rPr lang="es-ES" cap="none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la idea es permitir que el tipo (</a:t>
            </a:r>
            <a:r>
              <a:rPr lang="es-ES" cap="none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cap="none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cap="none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cap="none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 tipos definidos por el usuario) sea un parámetro para métodos, clases e interfaces. usando genéricos, es posible crear clases que funcionen con diferentes tipos de datos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cap="none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Interfaz o método que opera en un tipo parametrizado se denomina </a:t>
            </a:r>
            <a:r>
              <a:rPr lang="es-ES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 genérica</a:t>
            </a:r>
            <a:endParaRPr lang="es-PE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br>
              <a:rPr lang="es-ES" dirty="0"/>
            </a:b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5" y="286877"/>
            <a:ext cx="180022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44" y="4255785"/>
            <a:ext cx="4916556" cy="2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2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29" y="4196443"/>
            <a:ext cx="3312228" cy="23524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333333"/>
                </a:solidFill>
                <a:latin typeface="Roboto" panose="02000000000000000000" pitchFamily="2" charset="0"/>
              </a:rPr>
              <a:t>¿Por qué genéricos?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 es la superclase de todas las demás clases y la referencia a object puede referirse a </a:t>
            </a:r>
            <a:r>
              <a:rPr lang="es-ES" b="1" cap="none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cualquier tipo de objeto.</a:t>
            </a:r>
          </a:p>
          <a:p>
            <a:pPr marL="0" indent="0">
              <a:buNone/>
            </a:pPr>
            <a:endParaRPr lang="es-ES" b="1" cap="non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Estas características carecen de seguridad de tipo. los genéricos agregan ese tipo de característica de seguridad. </a:t>
            </a:r>
            <a:endParaRPr lang="es-PE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b="1" cap="non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487" y="391885"/>
            <a:ext cx="180022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686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u="sng" cap="none" dirty="0">
                <a:ln w="0"/>
                <a:solidFill>
                  <a:schemeClr val="accent4">
                    <a:lumMod val="75000"/>
                  </a:schemeClr>
                </a:solidFill>
              </a:rPr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B687BD-9A3B-24E5-E23D-9680DE57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459" y="2557424"/>
            <a:ext cx="3338513" cy="2098117"/>
          </a:xfrm>
          <a:prstGeom prst="rect">
            <a:avLst/>
          </a:prstGeom>
        </p:spPr>
      </p:pic>
      <p:sp>
        <p:nvSpPr>
          <p:cNvPr id="5" name="Hexágono 4">
            <a:extLst>
              <a:ext uri="{FF2B5EF4-FFF2-40B4-BE49-F238E27FC236}">
                <a16:creationId xmlns:a16="http://schemas.microsoft.com/office/drawing/2014/main" id="{92359829-FA3D-D88A-C712-B7E60327F665}"/>
              </a:ext>
            </a:extLst>
          </p:cNvPr>
          <p:cNvSpPr/>
          <p:nvPr/>
        </p:nvSpPr>
        <p:spPr>
          <a:xfrm>
            <a:off x="609601" y="1768385"/>
            <a:ext cx="662609" cy="6187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</a:t>
            </a:r>
            <a:endParaRPr lang="es-PE" b="1" dirty="0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0B986F45-0B07-49E6-E12E-A1976DFD54F5}"/>
              </a:ext>
            </a:extLst>
          </p:cNvPr>
          <p:cNvSpPr/>
          <p:nvPr/>
        </p:nvSpPr>
        <p:spPr>
          <a:xfrm>
            <a:off x="609601" y="2810289"/>
            <a:ext cx="662609" cy="6187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K</a:t>
            </a:r>
            <a:endParaRPr lang="es-PE" b="1" dirty="0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AFF13605-E387-187B-620A-D8EB46878A0C}"/>
              </a:ext>
            </a:extLst>
          </p:cNvPr>
          <p:cNvSpPr/>
          <p:nvPr/>
        </p:nvSpPr>
        <p:spPr>
          <a:xfrm>
            <a:off x="609600" y="3890962"/>
            <a:ext cx="662609" cy="6187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</a:t>
            </a:r>
            <a:endParaRPr lang="es-PE" b="1" dirty="0"/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015EFA65-BC6D-D51C-98A8-B938C8C4D69E}"/>
              </a:ext>
            </a:extLst>
          </p:cNvPr>
          <p:cNvSpPr/>
          <p:nvPr/>
        </p:nvSpPr>
        <p:spPr>
          <a:xfrm>
            <a:off x="609600" y="4840220"/>
            <a:ext cx="662609" cy="6187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N</a:t>
            </a:r>
            <a:endParaRPr lang="es-PE" b="1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A74FEFF-F085-5495-B174-CD51C4CEB9D4}"/>
              </a:ext>
            </a:extLst>
          </p:cNvPr>
          <p:cNvSpPr/>
          <p:nvPr/>
        </p:nvSpPr>
        <p:spPr>
          <a:xfrm>
            <a:off x="609600" y="5836519"/>
            <a:ext cx="662609" cy="6187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</a:t>
            </a:r>
            <a:endParaRPr lang="es-PE" b="1" dirty="0"/>
          </a:p>
        </p:txBody>
      </p:sp>
      <p:sp>
        <p:nvSpPr>
          <p:cNvPr id="10" name="Rectángulo: esquinas redondeadas 13">
            <a:extLst>
              <a:ext uri="{FF2B5EF4-FFF2-40B4-BE49-F238E27FC236}">
                <a16:creationId xmlns:a16="http://schemas.microsoft.com/office/drawing/2014/main" id="{B45F422C-7154-15C4-B3D6-9191CB94742C}"/>
              </a:ext>
            </a:extLst>
          </p:cNvPr>
          <p:cNvSpPr/>
          <p:nvPr/>
        </p:nvSpPr>
        <p:spPr>
          <a:xfrm>
            <a:off x="3221315" y="1768384"/>
            <a:ext cx="2662652" cy="618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Element se utiliza en las colecciones de java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4FE4AF-60A6-1DA6-2038-8CB35B45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13" y="466319"/>
            <a:ext cx="3415157" cy="2021970"/>
          </a:xfrm>
          <a:prstGeom prst="rect">
            <a:avLst/>
          </a:prstGeom>
        </p:spPr>
      </p:pic>
      <p:sp>
        <p:nvSpPr>
          <p:cNvPr id="12" name="Rectángulo: esquinas redondeadas 17">
            <a:extLst>
              <a:ext uri="{FF2B5EF4-FFF2-40B4-BE49-F238E27FC236}">
                <a16:creationId xmlns:a16="http://schemas.microsoft.com/office/drawing/2014/main" id="{524A7F99-15D7-C842-B686-022FB7886FBD}"/>
              </a:ext>
            </a:extLst>
          </p:cNvPr>
          <p:cNvSpPr/>
          <p:nvPr/>
        </p:nvSpPr>
        <p:spPr>
          <a:xfrm>
            <a:off x="3221315" y="3908148"/>
            <a:ext cx="2662652" cy="618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Value(valor, utilizado en mapas)</a:t>
            </a:r>
            <a:endParaRPr lang="es-PE" dirty="0"/>
          </a:p>
        </p:txBody>
      </p:sp>
      <p:sp>
        <p:nvSpPr>
          <p:cNvPr id="13" name="Rectángulo: esquinas redondeadas 18">
            <a:extLst>
              <a:ext uri="{FF2B5EF4-FFF2-40B4-BE49-F238E27FC236}">
                <a16:creationId xmlns:a16="http://schemas.microsoft.com/office/drawing/2014/main" id="{170CF3F1-4A59-9675-C440-8E8550CCF4AA}"/>
              </a:ext>
            </a:extLst>
          </p:cNvPr>
          <p:cNvSpPr/>
          <p:nvPr/>
        </p:nvSpPr>
        <p:spPr>
          <a:xfrm>
            <a:off x="3221315" y="4872334"/>
            <a:ext cx="2662652" cy="618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Number (utilizado para números)</a:t>
            </a:r>
            <a:endParaRPr lang="es-PE" dirty="0"/>
          </a:p>
        </p:txBody>
      </p:sp>
      <p:sp>
        <p:nvSpPr>
          <p:cNvPr id="14" name="Rectángulo: esquinas redondeadas 21">
            <a:extLst>
              <a:ext uri="{FF2B5EF4-FFF2-40B4-BE49-F238E27FC236}">
                <a16:creationId xmlns:a16="http://schemas.microsoft.com/office/drawing/2014/main" id="{2FDF424C-B826-35BA-3668-B4F442311BE5}"/>
              </a:ext>
            </a:extLst>
          </p:cNvPr>
          <p:cNvSpPr/>
          <p:nvPr/>
        </p:nvSpPr>
        <p:spPr>
          <a:xfrm>
            <a:off x="3221315" y="5836520"/>
            <a:ext cx="2662652" cy="618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Type (representa un tipo, es decir una clase)</a:t>
            </a:r>
            <a:endParaRPr lang="es-PE" dirty="0"/>
          </a:p>
        </p:txBody>
      </p:sp>
      <p:sp>
        <p:nvSpPr>
          <p:cNvPr id="15" name="Rectángulo: esquinas redondeadas 23">
            <a:extLst>
              <a:ext uri="{FF2B5EF4-FFF2-40B4-BE49-F238E27FC236}">
                <a16:creationId xmlns:a16="http://schemas.microsoft.com/office/drawing/2014/main" id="{3BA3F975-468E-09CF-12AD-8DF248744D5B}"/>
              </a:ext>
            </a:extLst>
          </p:cNvPr>
          <p:cNvSpPr/>
          <p:nvPr/>
        </p:nvSpPr>
        <p:spPr>
          <a:xfrm>
            <a:off x="3221315" y="2937674"/>
            <a:ext cx="2662652" cy="618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Element se utiliza en las Key (llave, utilizado en mapas)</a:t>
            </a:r>
            <a:endParaRPr lang="es-PE" dirty="0"/>
          </a:p>
          <a:p>
            <a:r>
              <a:rPr lang="es-ES" dirty="0"/>
              <a:t>es de java</a:t>
            </a:r>
            <a:endParaRPr lang="es-PE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60D6255-EEE6-F8EA-4954-9D61EF8E99F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883967" y="1477304"/>
            <a:ext cx="866246" cy="600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AA3EF07-22AA-D6F5-646F-C867E8E080B8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5883967" y="3247030"/>
            <a:ext cx="1732492" cy="359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490AD66-56CB-DA01-6050-89457764127F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5883967" y="3606483"/>
            <a:ext cx="1732492" cy="611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D829BBC5-91DE-8B28-5772-C15C13340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459" y="4869959"/>
            <a:ext cx="3661767" cy="1238739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BB6F94B-0CA6-2E20-D33B-0B83E612FAD1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5883967" y="5489329"/>
            <a:ext cx="1732492" cy="656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: a la derecha 47">
            <a:extLst>
              <a:ext uri="{FF2B5EF4-FFF2-40B4-BE49-F238E27FC236}">
                <a16:creationId xmlns:a16="http://schemas.microsoft.com/office/drawing/2014/main" id="{C0F2FE2D-5CE1-0FEE-8549-CB5C15F52870}"/>
              </a:ext>
            </a:extLst>
          </p:cNvPr>
          <p:cNvSpPr/>
          <p:nvPr/>
        </p:nvSpPr>
        <p:spPr>
          <a:xfrm>
            <a:off x="1496459" y="1941133"/>
            <a:ext cx="1457740" cy="30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Flecha: a la derecha 48">
            <a:extLst>
              <a:ext uri="{FF2B5EF4-FFF2-40B4-BE49-F238E27FC236}">
                <a16:creationId xmlns:a16="http://schemas.microsoft.com/office/drawing/2014/main" id="{F8DB847B-1577-612B-F7EB-0F68DC5BB5D5}"/>
              </a:ext>
            </a:extLst>
          </p:cNvPr>
          <p:cNvSpPr/>
          <p:nvPr/>
        </p:nvSpPr>
        <p:spPr>
          <a:xfrm>
            <a:off x="1517892" y="2992158"/>
            <a:ext cx="1457740" cy="30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Flecha: a la derecha 49">
            <a:extLst>
              <a:ext uri="{FF2B5EF4-FFF2-40B4-BE49-F238E27FC236}">
                <a16:creationId xmlns:a16="http://schemas.microsoft.com/office/drawing/2014/main" id="{A5B2EEEE-F11B-3FC0-0B86-99A3283C129C}"/>
              </a:ext>
            </a:extLst>
          </p:cNvPr>
          <p:cNvSpPr/>
          <p:nvPr/>
        </p:nvSpPr>
        <p:spPr>
          <a:xfrm>
            <a:off x="1517892" y="4055813"/>
            <a:ext cx="1457740" cy="30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Flecha: a la derecha 50">
            <a:extLst>
              <a:ext uri="{FF2B5EF4-FFF2-40B4-BE49-F238E27FC236}">
                <a16:creationId xmlns:a16="http://schemas.microsoft.com/office/drawing/2014/main" id="{93BA914A-27A9-0D43-821C-EE1D370D1275}"/>
              </a:ext>
            </a:extLst>
          </p:cNvPr>
          <p:cNvSpPr/>
          <p:nvPr/>
        </p:nvSpPr>
        <p:spPr>
          <a:xfrm>
            <a:off x="1517892" y="4964790"/>
            <a:ext cx="1457740" cy="30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Flecha: a la derecha 53">
            <a:extLst>
              <a:ext uri="{FF2B5EF4-FFF2-40B4-BE49-F238E27FC236}">
                <a16:creationId xmlns:a16="http://schemas.microsoft.com/office/drawing/2014/main" id="{5E2C8F84-48EF-14E9-A725-27CF1E688596}"/>
              </a:ext>
            </a:extLst>
          </p:cNvPr>
          <p:cNvSpPr/>
          <p:nvPr/>
        </p:nvSpPr>
        <p:spPr>
          <a:xfrm>
            <a:off x="1517892" y="5980870"/>
            <a:ext cx="1457740" cy="30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48761C7-1490-A51B-E6ED-54CAC6C545CA}"/>
              </a:ext>
            </a:extLst>
          </p:cNvPr>
          <p:cNvSpPr/>
          <p:nvPr/>
        </p:nvSpPr>
        <p:spPr>
          <a:xfrm>
            <a:off x="609600" y="367344"/>
            <a:ext cx="4192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u="sng" cap="none" spc="0" dirty="0">
                <a:ln w="0"/>
                <a:solidFill>
                  <a:schemeClr val="accent4">
                    <a:lumMod val="75000"/>
                  </a:schemeClr>
                </a:solidFill>
                <a:effectLst/>
              </a:rPr>
              <a:t>Nomenclatura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5" y="0"/>
            <a:ext cx="180022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002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0B7D60-4F36-D1CB-CE97-68AACBB66D5A}"/>
              </a:ext>
            </a:extLst>
          </p:cNvPr>
          <p:cNvSpPr/>
          <p:nvPr/>
        </p:nvSpPr>
        <p:spPr>
          <a:xfrm>
            <a:off x="838200" y="759414"/>
            <a:ext cx="3395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u="sng" cap="none" spc="0" dirty="0">
                <a:ln w="0"/>
                <a:solidFill>
                  <a:schemeClr val="accent4">
                    <a:lumMod val="75000"/>
                  </a:schemeClr>
                </a:solidFill>
                <a:effectLst/>
              </a:rPr>
              <a:t>Beneficios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37" y="4248150"/>
            <a:ext cx="5512526" cy="260985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D4A5912-428B-EAB7-2A6A-4874559E9E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s-PE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Reutilización de código</a:t>
            </a:r>
          </a:p>
          <a:p>
            <a:r>
              <a:rPr lang="es-PE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Seguridad de tipos</a:t>
            </a:r>
            <a:endParaRPr lang="es-PE" b="1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La conversión de tipos individuales no es necesaria</a:t>
            </a:r>
          </a:p>
          <a:p>
            <a:r>
              <a:rPr lang="es-PE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Implementación de algoritmos genéricos</a:t>
            </a:r>
          </a:p>
          <a:p>
            <a:r>
              <a:rPr lang="es-PE" b="1" dirty="0">
                <a:solidFill>
                  <a:srgbClr val="333333"/>
                </a:solidFill>
                <a:latin typeface="Roboto" panose="02000000000000000000" pitchFamily="2" charset="0"/>
              </a:rPr>
              <a:t>Java proporciona métodos genéricos(</a:t>
            </a:r>
            <a:r>
              <a:rPr lang="es-PE" b="1" dirty="0" err="1">
                <a:solidFill>
                  <a:srgbClr val="333333"/>
                </a:solidFill>
                <a:latin typeface="Roboto" panose="02000000000000000000" pitchFamily="2" charset="0"/>
              </a:rPr>
              <a:t>arraylist</a:t>
            </a:r>
            <a:r>
              <a:rPr lang="es-PE" b="1" dirty="0">
                <a:solidFill>
                  <a:srgbClr val="333333"/>
                </a:solidFill>
                <a:latin typeface="Roboto" panose="02000000000000000000" pitchFamily="2" charset="0"/>
              </a:rPr>
              <a:t> , set </a:t>
            </a:r>
            <a:r>
              <a:rPr lang="es-PE" b="1" dirty="0" err="1">
                <a:solidFill>
                  <a:srgbClr val="333333"/>
                </a:solidFill>
                <a:latin typeface="Roboto" panose="02000000000000000000" pitchFamily="2" charset="0"/>
              </a:rPr>
              <a:t>collections</a:t>
            </a:r>
            <a:r>
              <a:rPr lang="es-PE" b="1" dirty="0">
                <a:solidFill>
                  <a:srgbClr val="333333"/>
                </a:solidFill>
                <a:latin typeface="Roboto" panose="02000000000000000000" pitchFamily="2" charset="0"/>
              </a:rPr>
              <a:t> hashmap)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5" y="344400"/>
            <a:ext cx="180022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93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31D86-88AA-2F08-C89F-7B4E9E64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676539"/>
            <a:ext cx="5085522" cy="11456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U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samos 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&lt;&gt;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para especificar tipos de parámetros en la creación de clases genéricas. </a:t>
            </a:r>
            <a:endParaRPr lang="es-P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1BFD01-036B-EF56-8542-7C0A5A4B5946}"/>
              </a:ext>
            </a:extLst>
          </p:cNvPr>
          <p:cNvSpPr/>
          <p:nvPr/>
        </p:nvSpPr>
        <p:spPr>
          <a:xfrm>
            <a:off x="718930" y="638909"/>
            <a:ext cx="432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u="sng" cap="none" spc="0" dirty="0">
                <a:ln w="0"/>
                <a:solidFill>
                  <a:schemeClr val="accent4">
                    <a:lumMod val="75000"/>
                  </a:schemeClr>
                </a:solidFill>
                <a:effectLst/>
              </a:rPr>
              <a:t>Clase Genérica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5352D0-522E-8AC9-ADD2-78980B2A30D6}"/>
              </a:ext>
            </a:extLst>
          </p:cNvPr>
          <p:cNvSpPr txBox="1"/>
          <p:nvPr/>
        </p:nvSpPr>
        <p:spPr>
          <a:xfrm>
            <a:off x="1160608" y="5627709"/>
            <a:ext cx="8858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Nota: </a:t>
            </a: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No se permite usar tipos primitivos como </a:t>
            </a:r>
            <a:r>
              <a:rPr lang="es-ES" sz="2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int, char, double</a:t>
            </a:r>
            <a:endParaRPr lang="es-PE" sz="24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D51034-4591-0E95-CD2D-430FBAEE38B4}"/>
              </a:ext>
            </a:extLst>
          </p:cNvPr>
          <p:cNvSpPr txBox="1"/>
          <p:nvPr/>
        </p:nvSpPr>
        <p:spPr>
          <a:xfrm>
            <a:off x="6387550" y="1662157"/>
            <a:ext cx="5377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class </a:t>
            </a:r>
            <a:r>
              <a:rPr lang="es-PE" sz="2400" dirty="0">
                <a:latin typeface="Roboto" panose="02000000000000000000" pitchFamily="2" charset="0"/>
                <a:ea typeface="Roboto" panose="02000000000000000000" pitchFamily="2" charset="0"/>
              </a:rPr>
              <a:t>ClaseGenerica&lt;T&gt; {</a:t>
            </a:r>
          </a:p>
          <a:p>
            <a:endParaRPr lang="es-PE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PE" sz="2400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F3D8111-81FF-06D4-1560-AB2AD1F5DCBC}"/>
              </a:ext>
            </a:extLst>
          </p:cNvPr>
          <p:cNvSpPr/>
          <p:nvPr/>
        </p:nvSpPr>
        <p:spPr>
          <a:xfrm>
            <a:off x="427380" y="3250979"/>
            <a:ext cx="37205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75000"/>
                  </a:schemeClr>
                </a:solidFill>
              </a:rPr>
              <a:t>¿Cómo crear un objeto de una clase genérica?</a:t>
            </a:r>
            <a:endParaRPr lang="es-ES" sz="3200" b="0" cap="none" spc="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08D00E5F-E05F-ECE7-4890-AA0518B84E83}"/>
              </a:ext>
            </a:extLst>
          </p:cNvPr>
          <p:cNvSpPr txBox="1">
            <a:spLocks/>
          </p:cNvSpPr>
          <p:nvPr/>
        </p:nvSpPr>
        <p:spPr>
          <a:xfrm>
            <a:off x="4147930" y="3794501"/>
            <a:ext cx="8407672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ClaseGenerica</a:t>
            </a:r>
            <a:r>
              <a:rPr lang="es-E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&lt;Integer&gt; </a:t>
            </a:r>
            <a:r>
              <a:rPr lang="es-ES" sz="2000" dirty="0">
                <a:latin typeface="Roboto" panose="02000000000000000000" pitchFamily="2" charset="0"/>
                <a:ea typeface="Roboto" panose="02000000000000000000" pitchFamily="2" charset="0"/>
              </a:rPr>
              <a:t>objetoInt = </a:t>
            </a:r>
            <a:r>
              <a:rPr lang="es-ES" sz="2000" b="1" dirty="0"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es-E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ClaseGenerica</a:t>
            </a:r>
            <a:r>
              <a:rPr lang="es-E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&lt;&gt;</a:t>
            </a:r>
            <a:r>
              <a:rPr lang="es-ES" sz="2000" dirty="0">
                <a:latin typeface="Roboto" panose="02000000000000000000" pitchFamily="2" charset="0"/>
                <a:ea typeface="Roboto" panose="02000000000000000000" pitchFamily="2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EC32C5F9-9E8F-B5DE-ED40-3FDB56D8C550}"/>
              </a:ext>
            </a:extLst>
          </p:cNvPr>
          <p:cNvSpPr/>
          <p:nvPr/>
        </p:nvSpPr>
        <p:spPr>
          <a:xfrm>
            <a:off x="5002015" y="4232530"/>
            <a:ext cx="201318" cy="477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50056E5-87CC-27B5-F7BB-A046FF6DF8F1}"/>
              </a:ext>
            </a:extLst>
          </p:cNvPr>
          <p:cNvSpPr txBox="1"/>
          <p:nvPr/>
        </p:nvSpPr>
        <p:spPr>
          <a:xfrm>
            <a:off x="4147930" y="4778305"/>
            <a:ext cx="20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Nombre de la clase</a:t>
            </a:r>
            <a:endParaRPr lang="es-PE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01337F6-64C3-5318-4784-FDA636CBE1A8}"/>
              </a:ext>
            </a:extLst>
          </p:cNvPr>
          <p:cNvSpPr txBox="1"/>
          <p:nvPr/>
        </p:nvSpPr>
        <p:spPr>
          <a:xfrm>
            <a:off x="6694469" y="4778305"/>
            <a:ext cx="21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Nombre del objeto</a:t>
            </a:r>
            <a:endParaRPr lang="es-PE" b="1" dirty="0"/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BB4E4881-2093-956A-D787-CF99F953C24F}"/>
              </a:ext>
            </a:extLst>
          </p:cNvPr>
          <p:cNvSpPr/>
          <p:nvPr/>
        </p:nvSpPr>
        <p:spPr>
          <a:xfrm>
            <a:off x="7548554" y="4182733"/>
            <a:ext cx="201318" cy="477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Flecha: doblada 35">
            <a:extLst>
              <a:ext uri="{FF2B5EF4-FFF2-40B4-BE49-F238E27FC236}">
                <a16:creationId xmlns:a16="http://schemas.microsoft.com/office/drawing/2014/main" id="{4934084E-477B-D7CD-7A16-8128E0DD50C5}"/>
              </a:ext>
            </a:extLst>
          </p:cNvPr>
          <p:cNvSpPr/>
          <p:nvPr/>
        </p:nvSpPr>
        <p:spPr>
          <a:xfrm>
            <a:off x="6175637" y="3342558"/>
            <a:ext cx="423826" cy="5168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EF0229D-41B4-A7B4-B66F-DC0CD6E8DBF9}"/>
              </a:ext>
            </a:extLst>
          </p:cNvPr>
          <p:cNvSpPr txBox="1"/>
          <p:nvPr/>
        </p:nvSpPr>
        <p:spPr>
          <a:xfrm>
            <a:off x="6680337" y="3298947"/>
            <a:ext cx="6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Tipo</a:t>
            </a:r>
            <a:endParaRPr lang="es-PE" b="1" dirty="0"/>
          </a:p>
        </p:txBody>
      </p:sp>
      <p:sp>
        <p:nvSpPr>
          <p:cNvPr id="38" name="Flecha: doblada 37">
            <a:extLst>
              <a:ext uri="{FF2B5EF4-FFF2-40B4-BE49-F238E27FC236}">
                <a16:creationId xmlns:a16="http://schemas.microsoft.com/office/drawing/2014/main" id="{B012AC6F-D26F-8914-D3E6-0A57BEC3AFC6}"/>
              </a:ext>
            </a:extLst>
          </p:cNvPr>
          <p:cNvSpPr/>
          <p:nvPr/>
        </p:nvSpPr>
        <p:spPr>
          <a:xfrm>
            <a:off x="8351766" y="3343205"/>
            <a:ext cx="423826" cy="5168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3D3496D-D504-BCC0-A64F-03432EC0B4A3}"/>
              </a:ext>
            </a:extLst>
          </p:cNvPr>
          <p:cNvSpPr txBox="1"/>
          <p:nvPr/>
        </p:nvSpPr>
        <p:spPr>
          <a:xfrm>
            <a:off x="8775592" y="3261537"/>
            <a:ext cx="117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Operador</a:t>
            </a:r>
            <a:endParaRPr lang="es-PE" b="1" dirty="0"/>
          </a:p>
        </p:txBody>
      </p:sp>
      <p:sp>
        <p:nvSpPr>
          <p:cNvPr id="40" name="Flecha: doblada 39">
            <a:extLst>
              <a:ext uri="{FF2B5EF4-FFF2-40B4-BE49-F238E27FC236}">
                <a16:creationId xmlns:a16="http://schemas.microsoft.com/office/drawing/2014/main" id="{0DA8838C-9BCB-4627-6F37-0318B3E9E75E}"/>
              </a:ext>
            </a:extLst>
          </p:cNvPr>
          <p:cNvSpPr/>
          <p:nvPr/>
        </p:nvSpPr>
        <p:spPr>
          <a:xfrm rot="10800000" flipH="1">
            <a:off x="9028189" y="4197775"/>
            <a:ext cx="518066" cy="47707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C877E78-0A27-3117-405D-F1B8DD443505}"/>
              </a:ext>
            </a:extLst>
          </p:cNvPr>
          <p:cNvSpPr txBox="1"/>
          <p:nvPr/>
        </p:nvSpPr>
        <p:spPr>
          <a:xfrm>
            <a:off x="9595953" y="4408973"/>
            <a:ext cx="20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Constructor con &lt;&gt;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3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31" grpId="0"/>
      <p:bldP spid="32" grpId="0" animBg="1"/>
      <p:bldP spid="33" grpId="0"/>
      <p:bldP spid="34" grpId="0"/>
      <p:bldP spid="35" grpId="0" animBg="1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FB86D6F-0B0D-8E68-097B-6A39C19385EA}"/>
              </a:ext>
            </a:extLst>
          </p:cNvPr>
          <p:cNvSpPr/>
          <p:nvPr/>
        </p:nvSpPr>
        <p:spPr>
          <a:xfrm>
            <a:off x="1364559" y="546143"/>
            <a:ext cx="5681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u="sng" dirty="0">
                <a:ln w="0"/>
                <a:solidFill>
                  <a:schemeClr val="accent4">
                    <a:lumMod val="75000"/>
                  </a:schemeClr>
                </a:solidFill>
              </a:rPr>
              <a:t>Métodos </a:t>
            </a:r>
            <a:r>
              <a:rPr lang="es-ES" sz="5400" b="0" u="sng" cap="none" spc="0" dirty="0">
                <a:ln w="0"/>
                <a:solidFill>
                  <a:schemeClr val="accent4">
                    <a:lumMod val="75000"/>
                  </a:schemeClr>
                </a:solidFill>
                <a:effectLst/>
              </a:rPr>
              <a:t>Genéricos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5DCAC17-0543-C4FB-44E2-399A25C5F2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4006" y="1919248"/>
            <a:ext cx="8601076" cy="19223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400" b="0" i="0" cap="none" dirty="0">
                <a:effectLst/>
                <a:latin typeface="Roboto" panose="02000000000000000000" pitchFamily="2" charset="0"/>
              </a:rPr>
              <a:t>permite escribir </a:t>
            </a:r>
            <a:r>
              <a:rPr lang="es-ES" sz="2400" b="0" i="0" cap="non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una única declaración </a:t>
            </a:r>
            <a:r>
              <a:rPr lang="es-ES" sz="2400" b="0" i="0" cap="none" dirty="0">
                <a:effectLst/>
                <a:latin typeface="Roboto" panose="02000000000000000000" pitchFamily="2" charset="0"/>
              </a:rPr>
              <a:t>de método genérico que se puede llamar con argumentos de </a:t>
            </a:r>
            <a:r>
              <a:rPr lang="es-ES" sz="2400" b="0" i="0" cap="none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diferentes tipos</a:t>
            </a:r>
            <a:r>
              <a:rPr lang="es-ES" sz="2400" b="0" i="0" cap="none" dirty="0">
                <a:effectLst/>
                <a:latin typeface="Roboto" panose="02000000000000000000" pitchFamily="2" charset="0"/>
              </a:rPr>
              <a:t>. en función de los tipos de argumentos pasados ​​al método genérico, </a:t>
            </a:r>
            <a:r>
              <a:rPr lang="es-ES" sz="2400" b="0" i="0" cap="none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el compilador maneja </a:t>
            </a:r>
            <a:r>
              <a:rPr lang="es-ES" sz="2400" b="0" i="0" cap="none" dirty="0">
                <a:effectLst/>
                <a:latin typeface="Roboto" panose="02000000000000000000" pitchFamily="2" charset="0"/>
              </a:rPr>
              <a:t>cada llamada de método de manera apropiada</a:t>
            </a:r>
            <a:endParaRPr lang="es-PE" sz="2400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807EDE-1B54-1038-FEA9-44AFFE21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06" y="4817969"/>
            <a:ext cx="9140411" cy="14991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5" y="370526"/>
            <a:ext cx="180022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71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FB86D6F-0B0D-8E68-097B-6A39C19385EA}"/>
              </a:ext>
            </a:extLst>
          </p:cNvPr>
          <p:cNvSpPr/>
          <p:nvPr/>
        </p:nvSpPr>
        <p:spPr>
          <a:xfrm>
            <a:off x="826183" y="866421"/>
            <a:ext cx="7738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u="sng" cap="none" spc="0" dirty="0">
                <a:ln w="0"/>
                <a:solidFill>
                  <a:schemeClr val="accent4">
                    <a:lumMod val="75000"/>
                  </a:schemeClr>
                </a:solidFill>
                <a:effectLst/>
              </a:rPr>
              <a:t>Herencia en tipos genéricos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5DCAC17-0543-C4FB-44E2-399A25C5F2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4006" y="1919248"/>
            <a:ext cx="8601076" cy="19223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MX" sz="2400" cap="none" dirty="0">
                <a:latin typeface="Arial" panose="020B0604020202020204" pitchFamily="34" charset="0"/>
                <a:cs typeface="Arial" panose="020B0604020202020204" pitchFamily="34" charset="0"/>
              </a:rPr>
              <a:t>Los genéricos se pueden </a:t>
            </a:r>
            <a:r>
              <a:rPr lang="es-MX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heredar</a:t>
            </a:r>
            <a:r>
              <a:rPr lang="es-MX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como cualquier otra clase o interfaz. Las reglas de extensión son las mismas que se aplican en la herencia 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PE" sz="2400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5" y="370526"/>
            <a:ext cx="180022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0A8CEC3-4492-B85B-A308-85CD801D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75" y="3429000"/>
            <a:ext cx="7217743" cy="16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4137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616</TotalTime>
  <Words>387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Roboto</vt:lpstr>
      <vt:lpstr>Tw Cen MT</vt:lpstr>
      <vt:lpstr>Wingdings</vt:lpstr>
      <vt:lpstr>Gota</vt:lpstr>
      <vt:lpstr>Datos Genéricos&lt;&gt;</vt:lpstr>
      <vt:lpstr>Los genéricos &lt;&gt;</vt:lpstr>
      <vt:lpstr>¿Por qué genéricos?</vt:lpstr>
      <vt:lpstr>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VILCA</dc:creator>
  <cp:lastModifiedBy>51946451098</cp:lastModifiedBy>
  <cp:revision>18</cp:revision>
  <dcterms:created xsi:type="dcterms:W3CDTF">2022-06-07T04:01:14Z</dcterms:created>
  <dcterms:modified xsi:type="dcterms:W3CDTF">2022-06-07T23:15:06Z</dcterms:modified>
</cp:coreProperties>
</file>