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PT Sans Narrow"/>
      <p:regular r:id="rId31"/>
      <p:bold r:id="rId32"/>
    </p:embeddedFont>
    <p:embeddedFont>
      <p:font typeface="Open Sans"/>
      <p:regular r:id="rId33"/>
      <p:bold r:id="rId34"/>
      <p:italic r:id="rId35"/>
      <p:bold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schemas.openxmlformats.org/officeDocument/2006/relationships/font" Target="fonts/CenturyGothic-regular.fnt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39" Type="http://schemas.openxmlformats.org/officeDocument/2006/relationships/font" Target="fonts/CenturyGothic-italic.fntdata"/><Relationship Id="rId16" Type="http://schemas.openxmlformats.org/officeDocument/2006/relationships/slide" Target="slides/slide11.xml"/><Relationship Id="rId38" Type="http://schemas.openxmlformats.org/officeDocument/2006/relationships/font" Target="fonts/CenturyGothi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1fec005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31fec005b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1fec005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31fec005b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12f79d30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12f79d3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1fec005b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1fec005b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1fec005b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1fec005b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12f79d30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12f79d3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d141c03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d141c03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d141c03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d141c03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d141c03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d141c03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12f79d30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12f79d30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12f79d30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12f79d30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1fec005b1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1fec005b1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1fec005b1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1fec005b1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1fec005b1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1fec005b1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12f79d30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12f79d30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d141c038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d141c03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12f79d30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12f79d3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14009b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14009b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1fec005b1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1fec005b1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1fec005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31fec005b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1fec005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31fec005b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1fec005b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31fec005b1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
    <p:spTree>
      <p:nvGrpSpPr>
        <p:cNvPr id="62"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064550" y="736275"/>
            <a:ext cx="1784100" cy="4407300"/>
          </a:xfrm>
          <a:prstGeom prst="rect">
            <a:avLst/>
          </a:prstGeom>
          <a:solidFill>
            <a:srgbClr val="FFFFFF">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335550" y="736275"/>
            <a:ext cx="1792500" cy="4407300"/>
          </a:xfrm>
          <a:prstGeom prst="rect">
            <a:avLst/>
          </a:prstGeom>
          <a:solidFill>
            <a:srgbClr val="FFFFFF">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204244" y="736275"/>
            <a:ext cx="1784100" cy="4407300"/>
          </a:xfrm>
          <a:prstGeom prst="rect">
            <a:avLst/>
          </a:prstGeom>
          <a:solidFill>
            <a:srgbClr val="FFFFFF">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0" y="0"/>
            <a:ext cx="3048000" cy="5143500"/>
          </a:xfrm>
          <a:prstGeom prst="rect">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type="title"/>
          </p:nvPr>
        </p:nvSpPr>
        <p:spPr>
          <a:xfrm>
            <a:off x="348300" y="736275"/>
            <a:ext cx="2351400" cy="3671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200"/>
              <a:buNone/>
              <a:defRPr b="1" sz="22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69" name="Google Shape;69;p13"/>
          <p:cNvSpPr txBox="1"/>
          <p:nvPr>
            <p:ph idx="1" type="body"/>
          </p:nvPr>
        </p:nvSpPr>
        <p:spPr>
          <a:xfrm>
            <a:off x="3396425" y="858375"/>
            <a:ext cx="1670100" cy="36714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70" name="Google Shape;70;p13"/>
          <p:cNvSpPr txBox="1"/>
          <p:nvPr>
            <p:ph idx="2" type="body"/>
          </p:nvPr>
        </p:nvSpPr>
        <p:spPr>
          <a:xfrm>
            <a:off x="5261250" y="858375"/>
            <a:ext cx="1670100" cy="36714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71" name="Google Shape;71;p13"/>
          <p:cNvSpPr txBox="1"/>
          <p:nvPr>
            <p:ph idx="3" type="body"/>
          </p:nvPr>
        </p:nvSpPr>
        <p:spPr>
          <a:xfrm>
            <a:off x="7126075" y="858375"/>
            <a:ext cx="1670100" cy="36714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72" name="Google Shape;7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3" name="Shape 73"/>
        <p:cNvGrpSpPr/>
        <p:nvPr/>
      </p:nvGrpSpPr>
      <p:grpSpPr>
        <a:xfrm>
          <a:off x="0" y="0"/>
          <a:ext cx="0" cy="0"/>
          <a:chOff x="0" y="0"/>
          <a:chExt cx="0" cy="0"/>
        </a:xfrm>
      </p:grpSpPr>
      <p:sp>
        <p:nvSpPr>
          <p:cNvPr id="74" name="Google Shape;74;p14"/>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Google Shape;75;p14"/>
          <p:cNvSpPr txBox="1"/>
          <p:nvPr>
            <p:ph idx="1" type="body"/>
          </p:nvPr>
        </p:nvSpPr>
        <p:spPr>
          <a:xfrm>
            <a:off x="514350" y="1645920"/>
            <a:ext cx="8115300" cy="3018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1200"/>
              </a:spcBef>
              <a:spcAft>
                <a:spcPts val="0"/>
              </a:spcAft>
              <a:buClr>
                <a:schemeClr val="lt1"/>
              </a:buClr>
              <a:buSzPts val="1400"/>
              <a:buChar char="○"/>
              <a:defRPr/>
            </a:lvl2pPr>
            <a:lvl3pPr indent="-317500" lvl="2" marL="1371600" rtl="0" algn="l">
              <a:lnSpc>
                <a:spcPct val="90000"/>
              </a:lnSpc>
              <a:spcBef>
                <a:spcPts val="1200"/>
              </a:spcBef>
              <a:spcAft>
                <a:spcPts val="0"/>
              </a:spcAft>
              <a:buClr>
                <a:schemeClr val="lt1"/>
              </a:buClr>
              <a:buSzPts val="1400"/>
              <a:buChar char="■"/>
              <a:defRPr/>
            </a:lvl3pPr>
            <a:lvl4pPr indent="-317500" lvl="3" marL="1828800" rtl="0" algn="l">
              <a:lnSpc>
                <a:spcPct val="90000"/>
              </a:lnSpc>
              <a:spcBef>
                <a:spcPts val="1200"/>
              </a:spcBef>
              <a:spcAft>
                <a:spcPts val="0"/>
              </a:spcAft>
              <a:buClr>
                <a:schemeClr val="lt1"/>
              </a:buClr>
              <a:buSzPts val="1400"/>
              <a:buChar char="●"/>
              <a:defRPr/>
            </a:lvl4pPr>
            <a:lvl5pPr indent="-317500" lvl="4" marL="2286000" rtl="0" algn="l">
              <a:lnSpc>
                <a:spcPct val="90000"/>
              </a:lnSpc>
              <a:spcBef>
                <a:spcPts val="1200"/>
              </a:spcBef>
              <a:spcAft>
                <a:spcPts val="0"/>
              </a:spcAft>
              <a:buClr>
                <a:schemeClr val="lt1"/>
              </a:buClr>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76" name="Google Shape;76;p14"/>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7" name="Google Shape;77;p14"/>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8" name="Google Shape;78;p14"/>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jpg"/><Relationship Id="rId5" Type="http://schemas.openxmlformats.org/officeDocument/2006/relationships/image" Target="../media/image6.jpg"/><Relationship Id="rId6"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jp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ctrTitle"/>
          </p:nvPr>
        </p:nvSpPr>
        <p:spPr>
          <a:xfrm>
            <a:off x="1004125" y="1399339"/>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Principios </a:t>
            </a:r>
            <a:r>
              <a:rPr lang="en-GB">
                <a:solidFill>
                  <a:schemeClr val="dk2"/>
                </a:solidFill>
              </a:rPr>
              <a:t>SOLID</a:t>
            </a:r>
            <a:endParaRPr>
              <a:solidFill>
                <a:schemeClr val="dk2"/>
              </a:solidFill>
            </a:endParaRPr>
          </a:p>
        </p:txBody>
      </p:sp>
      <p:sp>
        <p:nvSpPr>
          <p:cNvPr id="84" name="Google Shape;84;p15"/>
          <p:cNvSpPr txBox="1"/>
          <p:nvPr>
            <p:ph idx="1" type="subTitle"/>
          </p:nvPr>
        </p:nvSpPr>
        <p:spPr>
          <a:xfrm>
            <a:off x="2136750" y="232616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Equipo 4</a:t>
            </a:r>
            <a:endParaRPr/>
          </a:p>
        </p:txBody>
      </p:sp>
      <p:sp>
        <p:nvSpPr>
          <p:cNvPr id="85" name="Google Shape;85;p15"/>
          <p:cNvSpPr txBox="1"/>
          <p:nvPr/>
        </p:nvSpPr>
        <p:spPr>
          <a:xfrm>
            <a:off x="2619375" y="2743200"/>
            <a:ext cx="40197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1200">
                <a:latin typeface="Calibri"/>
                <a:ea typeface="Calibri"/>
                <a:cs typeface="Calibri"/>
                <a:sym typeface="Calibri"/>
              </a:rPr>
              <a:t>Abad Mendizabal, Alessandra Angela</a:t>
            </a:r>
            <a:endParaRPr sz="1200">
              <a:latin typeface="Calibri"/>
              <a:ea typeface="Calibri"/>
              <a:cs typeface="Calibri"/>
              <a:sym typeface="Calibri"/>
            </a:endParaRPr>
          </a:p>
          <a:p>
            <a:pPr indent="0" lvl="0" marL="0" rtl="0" algn="ctr">
              <a:lnSpc>
                <a:spcPct val="115000"/>
              </a:lnSpc>
              <a:spcBef>
                <a:spcPts val="0"/>
              </a:spcBef>
              <a:spcAft>
                <a:spcPts val="0"/>
              </a:spcAft>
              <a:buNone/>
            </a:pPr>
            <a:r>
              <a:rPr lang="en-GB" sz="1200">
                <a:latin typeface="Calibri"/>
                <a:ea typeface="Calibri"/>
                <a:cs typeface="Calibri"/>
                <a:sym typeface="Calibri"/>
              </a:rPr>
              <a:t>Benavente Valdez, Percy Justo</a:t>
            </a:r>
            <a:endParaRPr sz="1200">
              <a:latin typeface="Calibri"/>
              <a:ea typeface="Calibri"/>
              <a:cs typeface="Calibri"/>
              <a:sym typeface="Calibri"/>
            </a:endParaRPr>
          </a:p>
          <a:p>
            <a:pPr indent="0" lvl="0" marL="0" rtl="0" algn="ctr">
              <a:lnSpc>
                <a:spcPct val="115000"/>
              </a:lnSpc>
              <a:spcBef>
                <a:spcPts val="0"/>
              </a:spcBef>
              <a:spcAft>
                <a:spcPts val="0"/>
              </a:spcAft>
              <a:buNone/>
            </a:pPr>
            <a:r>
              <a:rPr lang="en-GB" sz="1200">
                <a:latin typeface="Calibri"/>
                <a:ea typeface="Calibri"/>
                <a:cs typeface="Calibri"/>
                <a:sym typeface="Calibri"/>
              </a:rPr>
              <a:t>Cuizano Cautivo, Silvia Yulisa</a:t>
            </a:r>
            <a:endParaRPr sz="1200">
              <a:latin typeface="Calibri"/>
              <a:ea typeface="Calibri"/>
              <a:cs typeface="Calibri"/>
              <a:sym typeface="Calibri"/>
            </a:endParaRPr>
          </a:p>
          <a:p>
            <a:pPr indent="0" lvl="0" marL="0" rtl="0" algn="ctr">
              <a:lnSpc>
                <a:spcPct val="115000"/>
              </a:lnSpc>
              <a:spcBef>
                <a:spcPts val="0"/>
              </a:spcBef>
              <a:spcAft>
                <a:spcPts val="0"/>
              </a:spcAft>
              <a:buNone/>
            </a:pPr>
            <a:r>
              <a:rPr lang="en-GB" sz="1200">
                <a:latin typeface="Calibri"/>
                <a:ea typeface="Calibri"/>
                <a:cs typeface="Calibri"/>
                <a:sym typeface="Calibri"/>
              </a:rPr>
              <a:t>Huaylinos Suárez, Bruno Antonio</a:t>
            </a:r>
            <a:endParaRPr sz="1200">
              <a:latin typeface="Calibri"/>
              <a:ea typeface="Calibri"/>
              <a:cs typeface="Calibri"/>
              <a:sym typeface="Calibri"/>
            </a:endParaRPr>
          </a:p>
          <a:p>
            <a:pPr indent="0" lvl="0" marL="0" rtl="0" algn="ctr">
              <a:lnSpc>
                <a:spcPct val="115000"/>
              </a:lnSpc>
              <a:spcBef>
                <a:spcPts val="0"/>
              </a:spcBef>
              <a:spcAft>
                <a:spcPts val="0"/>
              </a:spcAft>
              <a:buNone/>
            </a:pPr>
            <a:r>
              <a:rPr lang="en-GB" sz="1200">
                <a:latin typeface="Calibri"/>
                <a:ea typeface="Calibri"/>
                <a:cs typeface="Calibri"/>
                <a:sym typeface="Calibri"/>
              </a:rPr>
              <a:t>León Sánchez, Fransua Mijail</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4"/>
          <p:cNvPicPr preferRelativeResize="0"/>
          <p:nvPr/>
        </p:nvPicPr>
        <p:blipFill rotWithShape="1">
          <a:blip r:embed="rId3">
            <a:alphaModFix/>
          </a:blip>
          <a:srcRect b="15090" l="21621" r="45648" t="15623"/>
          <a:stretch/>
        </p:blipFill>
        <p:spPr>
          <a:xfrm>
            <a:off x="4428308" y="411479"/>
            <a:ext cx="3703318" cy="4407631"/>
          </a:xfrm>
          <a:prstGeom prst="rect">
            <a:avLst/>
          </a:prstGeom>
          <a:noFill/>
          <a:ln cap="flat" cmpd="sng" w="9525">
            <a:solidFill>
              <a:srgbClr val="7030A0"/>
            </a:solidFill>
            <a:prstDash val="solid"/>
            <a:round/>
            <a:headEnd len="sm" w="sm" type="none"/>
            <a:tailEnd len="sm" w="sm" type="none"/>
          </a:ln>
        </p:spPr>
      </p:pic>
      <p:sp>
        <p:nvSpPr>
          <p:cNvPr id="162" name="Google Shape;162;p24"/>
          <p:cNvSpPr/>
          <p:nvPr/>
        </p:nvSpPr>
        <p:spPr>
          <a:xfrm>
            <a:off x="797925" y="1664050"/>
            <a:ext cx="3212100" cy="2124000"/>
          </a:xfrm>
          <a:prstGeom prst="rect">
            <a:avLst/>
          </a:prstGeom>
          <a:noFill/>
          <a:ln cap="flat" cmpd="sng" w="9525">
            <a:solidFill>
              <a:srgbClr val="7030A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just">
              <a:lnSpc>
                <a:spcPct val="107000"/>
              </a:lnSpc>
              <a:spcBef>
                <a:spcPts val="0"/>
              </a:spcBef>
              <a:spcAft>
                <a:spcPts val="0"/>
              </a:spcAft>
              <a:buNone/>
            </a:pPr>
            <a:r>
              <a:rPr lang="en-GB" sz="1800">
                <a:solidFill>
                  <a:srgbClr val="565656"/>
                </a:solidFill>
                <a:latin typeface="Open Sans"/>
                <a:ea typeface="Open Sans"/>
                <a:cs typeface="Open Sans"/>
                <a:sym typeface="Open Sans"/>
              </a:rPr>
              <a:t>Si añadimos un nuevo coche, precioMedioCoche() no tendrá que ser modificado. Solo tendremos que añadir el nuevo coche al array, cumpliendo así el principio abierto/cerrado.</a:t>
            </a:r>
            <a:endParaRPr sz="1800">
              <a:solidFill>
                <a:srgbClr val="565656"/>
              </a:solidFill>
              <a:latin typeface="Open Sans"/>
              <a:ea typeface="Open Sans"/>
              <a:cs typeface="Open Sans"/>
              <a:sym typeface="Open Sans"/>
            </a:endParaRPr>
          </a:p>
        </p:txBody>
      </p:sp>
      <p:sp>
        <p:nvSpPr>
          <p:cNvPr id="163" name="Google Shape;163;p24"/>
          <p:cNvSpPr txBox="1"/>
          <p:nvPr>
            <p:ph type="title"/>
          </p:nvPr>
        </p:nvSpPr>
        <p:spPr>
          <a:xfrm>
            <a:off x="311700" y="445025"/>
            <a:ext cx="8520600" cy="70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O </a:t>
            </a:r>
            <a:r>
              <a:rPr lang="en-GB">
                <a:solidFill>
                  <a:schemeClr val="dk2"/>
                </a:solidFill>
              </a:rPr>
              <a:t>- Open-closed Principle</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Principios SOLID con ejemplos" id="168" name="Google Shape;168;p25"/>
          <p:cNvPicPr preferRelativeResize="0"/>
          <p:nvPr/>
        </p:nvPicPr>
        <p:blipFill rotWithShape="1">
          <a:blip r:embed="rId3">
            <a:alphaModFix/>
          </a:blip>
          <a:srcRect b="0" l="32625" r="32677" t="0"/>
          <a:stretch/>
        </p:blipFill>
        <p:spPr>
          <a:xfrm>
            <a:off x="8210006" y="4336481"/>
            <a:ext cx="825368" cy="679656"/>
          </a:xfrm>
          <a:prstGeom prst="rect">
            <a:avLst/>
          </a:prstGeom>
          <a:noFill/>
          <a:ln>
            <a:noFill/>
          </a:ln>
        </p:spPr>
      </p:pic>
      <p:cxnSp>
        <p:nvCxnSpPr>
          <p:cNvPr id="169" name="Google Shape;169;p25"/>
          <p:cNvCxnSpPr/>
          <p:nvPr/>
        </p:nvCxnSpPr>
        <p:spPr>
          <a:xfrm flipH="1" rot="10800000">
            <a:off x="2645228" y="969815"/>
            <a:ext cx="6489000" cy="9900"/>
          </a:xfrm>
          <a:prstGeom prst="straightConnector1">
            <a:avLst/>
          </a:prstGeom>
          <a:noFill/>
          <a:ln cap="flat" cmpd="sng" w="19050">
            <a:solidFill>
              <a:schemeClr val="accent3"/>
            </a:solidFill>
            <a:prstDash val="solid"/>
            <a:round/>
            <a:headEnd len="sm" w="sm" type="none"/>
            <a:tailEnd len="sm" w="sm" type="none"/>
          </a:ln>
        </p:spPr>
      </p:cxnSp>
      <p:sp>
        <p:nvSpPr>
          <p:cNvPr id="170" name="Google Shape;170;p25"/>
          <p:cNvSpPr/>
          <p:nvPr/>
        </p:nvSpPr>
        <p:spPr>
          <a:xfrm>
            <a:off x="6393784" y="439004"/>
            <a:ext cx="26415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900">
                <a:solidFill>
                  <a:schemeClr val="accent1"/>
                </a:solidFill>
                <a:latin typeface="PT Sans Narrow"/>
                <a:ea typeface="PT Sans Narrow"/>
                <a:cs typeface="PT Sans Narrow"/>
                <a:sym typeface="PT Sans Narrow"/>
              </a:rPr>
              <a:t>Conclusiones</a:t>
            </a:r>
            <a:endParaRPr b="1" sz="2900" cap="none">
              <a:solidFill>
                <a:schemeClr val="accent1"/>
              </a:solidFill>
              <a:latin typeface="PT Sans Narrow"/>
              <a:ea typeface="PT Sans Narrow"/>
              <a:cs typeface="PT Sans Narrow"/>
              <a:sym typeface="PT Sans Narrow"/>
            </a:endParaRPr>
          </a:p>
        </p:txBody>
      </p:sp>
      <p:sp>
        <p:nvSpPr>
          <p:cNvPr id="171" name="Google Shape;171;p25"/>
          <p:cNvSpPr/>
          <p:nvPr/>
        </p:nvSpPr>
        <p:spPr>
          <a:xfrm>
            <a:off x="468189" y="1683810"/>
            <a:ext cx="5640000" cy="2839200"/>
          </a:xfrm>
          <a:prstGeom prst="rect">
            <a:avLst/>
          </a:prstGeom>
          <a:noFill/>
          <a:ln cap="flat" cmpd="sng" w="9525">
            <a:solidFill>
              <a:srgbClr val="F2D88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just">
              <a:spcBef>
                <a:spcPts val="0"/>
              </a:spcBef>
              <a:spcAft>
                <a:spcPts val="0"/>
              </a:spcAft>
              <a:buNone/>
            </a:pPr>
            <a:r>
              <a:rPr lang="en-GB" sz="1500">
                <a:solidFill>
                  <a:srgbClr val="565656"/>
                </a:solidFill>
                <a:latin typeface="Open Sans"/>
                <a:ea typeface="Open Sans"/>
                <a:cs typeface="Open Sans"/>
                <a:sym typeface="Open Sans"/>
              </a:rPr>
              <a:t>Es una herramienta indispensable, para protegernos frente a cambios o modificaciones en parte del código, donde esas </a:t>
            </a:r>
            <a:r>
              <a:rPr lang="en-GB" sz="1500">
                <a:solidFill>
                  <a:srgbClr val="565656"/>
                </a:solidFill>
                <a:latin typeface="Open Sans"/>
                <a:ea typeface="Open Sans"/>
                <a:cs typeface="Open Sans"/>
                <a:sym typeface="Open Sans"/>
              </a:rPr>
              <a:t>modificaciones se</a:t>
            </a:r>
            <a:r>
              <a:rPr lang="en-GB" sz="1500">
                <a:solidFill>
                  <a:srgbClr val="565656"/>
                </a:solidFill>
                <a:latin typeface="Open Sans"/>
                <a:ea typeface="Open Sans"/>
                <a:cs typeface="Open Sans"/>
                <a:sym typeface="Open Sans"/>
              </a:rPr>
              <a:t> producen muy a menudo.</a:t>
            </a:r>
            <a:endParaRPr sz="1100">
              <a:solidFill>
                <a:srgbClr val="565656"/>
              </a:solidFill>
              <a:latin typeface="Open Sans"/>
              <a:ea typeface="Open Sans"/>
              <a:cs typeface="Open Sans"/>
              <a:sym typeface="Open Sans"/>
            </a:endParaRPr>
          </a:p>
          <a:p>
            <a:pPr indent="0" lvl="0" marL="0" marR="0" rtl="0" algn="just">
              <a:spcBef>
                <a:spcPts val="0"/>
              </a:spcBef>
              <a:spcAft>
                <a:spcPts val="0"/>
              </a:spcAft>
              <a:buNone/>
            </a:pPr>
            <a:r>
              <a:t/>
            </a:r>
            <a:endParaRPr sz="1500">
              <a:solidFill>
                <a:srgbClr val="565656"/>
              </a:solidFill>
              <a:latin typeface="Open Sans"/>
              <a:ea typeface="Open Sans"/>
              <a:cs typeface="Open Sans"/>
              <a:sym typeface="Open Sans"/>
            </a:endParaRPr>
          </a:p>
          <a:p>
            <a:pPr indent="0" lvl="0" marL="0" marR="0" rtl="0" algn="just">
              <a:spcBef>
                <a:spcPts val="0"/>
              </a:spcBef>
              <a:spcAft>
                <a:spcPts val="0"/>
              </a:spcAft>
              <a:buNone/>
            </a:pPr>
            <a:r>
              <a:rPr lang="en-GB" sz="1500">
                <a:solidFill>
                  <a:srgbClr val="565656"/>
                </a:solidFill>
                <a:latin typeface="Open Sans"/>
                <a:ea typeface="Open Sans"/>
                <a:cs typeface="Open Sans"/>
                <a:sym typeface="Open Sans"/>
              </a:rPr>
              <a:t>Tener el código abierto en extensión y cerrado en modificación nos da la máxima flexibilidad con el menor impacto posible.</a:t>
            </a:r>
            <a:endParaRPr sz="1500">
              <a:solidFill>
                <a:srgbClr val="565656"/>
              </a:solidFill>
              <a:latin typeface="Open Sans"/>
              <a:ea typeface="Open Sans"/>
              <a:cs typeface="Open Sans"/>
              <a:sym typeface="Open Sans"/>
            </a:endParaRPr>
          </a:p>
          <a:p>
            <a:pPr indent="0" lvl="0" marL="0" marR="0" rtl="0" algn="just">
              <a:spcBef>
                <a:spcPts val="0"/>
              </a:spcBef>
              <a:spcAft>
                <a:spcPts val="0"/>
              </a:spcAft>
              <a:buNone/>
            </a:pPr>
            <a:r>
              <a:t/>
            </a:r>
            <a:endParaRPr sz="1500">
              <a:solidFill>
                <a:srgbClr val="565656"/>
              </a:solidFill>
              <a:latin typeface="Open Sans"/>
              <a:ea typeface="Open Sans"/>
              <a:cs typeface="Open Sans"/>
              <a:sym typeface="Open Sans"/>
            </a:endParaRPr>
          </a:p>
          <a:p>
            <a:pPr indent="0" lvl="0" marL="0" marR="0" rtl="0" algn="just">
              <a:spcBef>
                <a:spcPts val="0"/>
              </a:spcBef>
              <a:spcAft>
                <a:spcPts val="0"/>
              </a:spcAft>
              <a:buNone/>
            </a:pPr>
            <a:r>
              <a:rPr lang="en-GB" sz="1500">
                <a:solidFill>
                  <a:srgbClr val="565656"/>
                </a:solidFill>
                <a:latin typeface="Open Sans"/>
                <a:ea typeface="Open Sans"/>
                <a:cs typeface="Open Sans"/>
                <a:sym typeface="Open Sans"/>
              </a:rPr>
              <a:t>Ayuda a que nuestros sistemas sean más manejables en el tiempo y soporten mejor los cambios. Sin embargo, un uso excesivo de interfaces reducirá la productividad y la legibilidad del código.</a:t>
            </a:r>
            <a:endParaRPr sz="1500">
              <a:solidFill>
                <a:srgbClr val="565656"/>
              </a:solidFill>
              <a:latin typeface="Open Sans"/>
              <a:ea typeface="Open Sans"/>
              <a:cs typeface="Open Sans"/>
              <a:sym typeface="Open Sans"/>
            </a:endParaRPr>
          </a:p>
        </p:txBody>
      </p:sp>
      <p:pic>
        <p:nvPicPr>
          <p:cNvPr descr="Conclusión: definición, tipos, características y ejemplos" id="172" name="Google Shape;172;p25"/>
          <p:cNvPicPr preferRelativeResize="0"/>
          <p:nvPr/>
        </p:nvPicPr>
        <p:blipFill rotWithShape="1">
          <a:blip r:embed="rId4">
            <a:alphaModFix/>
          </a:blip>
          <a:srcRect b="0" l="0" r="0" t="0"/>
          <a:stretch/>
        </p:blipFill>
        <p:spPr>
          <a:xfrm>
            <a:off x="6485709" y="3103430"/>
            <a:ext cx="1724297" cy="896634"/>
          </a:xfrm>
          <a:prstGeom prst="rect">
            <a:avLst/>
          </a:prstGeom>
          <a:noFill/>
          <a:ln>
            <a:noFill/>
          </a:ln>
        </p:spPr>
      </p:pic>
      <p:pic>
        <p:nvPicPr>
          <p:cNvPr descr="14.- CONCLUSIONES - DISEÑO DE UNA PAGINA WEB DE GRADO." id="173" name="Google Shape;173;p25"/>
          <p:cNvPicPr preferRelativeResize="0"/>
          <p:nvPr/>
        </p:nvPicPr>
        <p:blipFill rotWithShape="1">
          <a:blip r:embed="rId5">
            <a:alphaModFix/>
          </a:blip>
          <a:srcRect b="0" l="0" r="0" t="0"/>
          <a:stretch/>
        </p:blipFill>
        <p:spPr>
          <a:xfrm>
            <a:off x="6940654" y="1936706"/>
            <a:ext cx="1226133" cy="1226133"/>
          </a:xfrm>
          <a:prstGeom prst="rect">
            <a:avLst/>
          </a:prstGeom>
          <a:noFill/>
          <a:ln>
            <a:noFill/>
          </a:ln>
        </p:spPr>
      </p:pic>
      <p:pic>
        <p:nvPicPr>
          <p:cNvPr descr="https://1.bp.blogspot.com/-smHJcTSMnQg/XYSUKLhqHKI/AAAAAAAAqKA/VrWhVRwXmbk7ppw96Y6Rb2mL4tH6R0mzwCLcBGAsYHQ/s400/conclusion%2Bpic.jpg" id="174" name="Google Shape;174;p25"/>
          <p:cNvPicPr preferRelativeResize="0"/>
          <p:nvPr/>
        </p:nvPicPr>
        <p:blipFill rotWithShape="1">
          <a:blip r:embed="rId6">
            <a:alphaModFix/>
          </a:blip>
          <a:srcRect b="0" l="0" r="0" t="0"/>
          <a:stretch/>
        </p:blipFill>
        <p:spPr>
          <a:xfrm>
            <a:off x="7553720" y="2351145"/>
            <a:ext cx="990397" cy="1230306"/>
          </a:xfrm>
          <a:prstGeom prst="rect">
            <a:avLst/>
          </a:prstGeom>
          <a:noFill/>
          <a:ln>
            <a:noFill/>
          </a:ln>
        </p:spPr>
      </p:pic>
      <p:sp>
        <p:nvSpPr>
          <p:cNvPr id="175" name="Google Shape;175;p25"/>
          <p:cNvSpPr txBox="1"/>
          <p:nvPr>
            <p:ph type="title"/>
          </p:nvPr>
        </p:nvSpPr>
        <p:spPr>
          <a:xfrm>
            <a:off x="311700" y="445025"/>
            <a:ext cx="8520600" cy="70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O </a:t>
            </a:r>
            <a:r>
              <a:rPr lang="en-GB">
                <a:solidFill>
                  <a:schemeClr val="dk2"/>
                </a:solidFill>
              </a:rPr>
              <a:t>- Open-closed Principle</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 </a:t>
            </a:r>
            <a:r>
              <a:rPr lang="en-GB">
                <a:solidFill>
                  <a:schemeClr val="dk2"/>
                </a:solidFill>
              </a:rPr>
              <a:t>- Liskov Substitution Principle</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1" name="Google Shape;181;p26"/>
          <p:cNvSpPr txBox="1"/>
          <p:nvPr>
            <p:ph idx="1" type="body"/>
          </p:nvPr>
        </p:nvSpPr>
        <p:spPr>
          <a:xfrm>
            <a:off x="311700" y="1350500"/>
            <a:ext cx="5898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3"/>
              </a:buClr>
              <a:buSzPts val="1600"/>
              <a:buChar char="➔"/>
            </a:pPr>
            <a:r>
              <a:rPr lang="en-GB" sz="1600"/>
              <a:t>En español, el </a:t>
            </a:r>
            <a:r>
              <a:rPr b="1" lang="en-GB" sz="1600"/>
              <a:t>principio de sustitución de Liskov</a:t>
            </a:r>
            <a:r>
              <a:rPr lang="en-GB" sz="1600"/>
              <a:t>.</a:t>
            </a:r>
            <a:endParaRPr sz="1600"/>
          </a:p>
          <a:p>
            <a:pPr indent="-330200" lvl="0" marL="457200" rtl="0" algn="l">
              <a:spcBef>
                <a:spcPts val="0"/>
              </a:spcBef>
              <a:spcAft>
                <a:spcPts val="0"/>
              </a:spcAft>
              <a:buClr>
                <a:schemeClr val="accent3"/>
              </a:buClr>
              <a:buSzPts val="1600"/>
              <a:buChar char="➔"/>
            </a:pPr>
            <a:r>
              <a:rPr lang="en-GB" sz="1600"/>
              <a:t>Definida por la ingeniera Bárbara Liskov en 1988.</a:t>
            </a:r>
            <a:endParaRPr sz="1600"/>
          </a:p>
          <a:p>
            <a:pPr indent="-330200" lvl="0" marL="457200" rtl="0" algn="l">
              <a:spcBef>
                <a:spcPts val="0"/>
              </a:spcBef>
              <a:spcAft>
                <a:spcPts val="0"/>
              </a:spcAft>
              <a:buClr>
                <a:schemeClr val="accent3"/>
              </a:buClr>
              <a:buSzPts val="1600"/>
              <a:buChar char="➔"/>
            </a:pPr>
            <a:r>
              <a:rPr lang="en-GB" sz="1600"/>
              <a:t>Declara que </a:t>
            </a:r>
            <a:r>
              <a:rPr b="1" lang="en-GB" sz="1600"/>
              <a:t>una subclase debe ser sustituible por su superclase</a:t>
            </a:r>
            <a:r>
              <a:rPr lang="en-GB" sz="1600"/>
              <a:t>, sin alterar el correcto funcionamiento del sistema.</a:t>
            </a:r>
            <a:endParaRPr sz="1600"/>
          </a:p>
          <a:p>
            <a:pPr indent="-330200" lvl="0" marL="457200" rtl="0" algn="l">
              <a:spcBef>
                <a:spcPts val="0"/>
              </a:spcBef>
              <a:spcAft>
                <a:spcPts val="0"/>
              </a:spcAft>
              <a:buClr>
                <a:schemeClr val="accent3"/>
              </a:buClr>
              <a:buSzPts val="1600"/>
              <a:buChar char="➔"/>
            </a:pPr>
            <a:r>
              <a:rPr lang="en-GB" sz="1600"/>
              <a:t>Cumpliendo con este principio se confirmará que nuestro programa tiene una jerarquía de </a:t>
            </a:r>
            <a:r>
              <a:rPr b="1" lang="en-GB" sz="1600"/>
              <a:t>clases fácil de entender</a:t>
            </a:r>
            <a:r>
              <a:rPr lang="en-GB" sz="1600"/>
              <a:t> y un </a:t>
            </a:r>
            <a:r>
              <a:rPr b="1" lang="en-GB" sz="1600"/>
              <a:t>código reutilizable</a:t>
            </a:r>
            <a:r>
              <a:rPr lang="en-GB" sz="1600"/>
              <a:t>.</a:t>
            </a:r>
            <a:endParaRPr sz="1600"/>
          </a:p>
        </p:txBody>
      </p:sp>
      <p:pic>
        <p:nvPicPr>
          <p:cNvPr id="182" name="Google Shape;182;p26"/>
          <p:cNvPicPr preferRelativeResize="0"/>
          <p:nvPr/>
        </p:nvPicPr>
        <p:blipFill rotWithShape="1">
          <a:blip r:embed="rId3">
            <a:alphaModFix/>
          </a:blip>
          <a:srcRect b="3474" l="11893" r="14598" t="1855"/>
          <a:stretch/>
        </p:blipFill>
        <p:spPr>
          <a:xfrm>
            <a:off x="6505575" y="1350500"/>
            <a:ext cx="1790400" cy="23166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49557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 </a:t>
            </a:r>
            <a:r>
              <a:rPr lang="en-GB">
                <a:solidFill>
                  <a:schemeClr val="dk2"/>
                </a:solidFill>
              </a:rPr>
              <a:t>- Liskov Substitution Principle</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8" name="Google Shape;188;p27"/>
          <p:cNvPicPr preferRelativeResize="0"/>
          <p:nvPr/>
        </p:nvPicPr>
        <p:blipFill>
          <a:blip r:embed="rId3">
            <a:alphaModFix/>
          </a:blip>
          <a:stretch>
            <a:fillRect/>
          </a:stretch>
        </p:blipFill>
        <p:spPr>
          <a:xfrm>
            <a:off x="521250" y="1376313"/>
            <a:ext cx="3626450" cy="2053150"/>
          </a:xfrm>
          <a:prstGeom prst="rect">
            <a:avLst/>
          </a:prstGeom>
          <a:noFill/>
          <a:ln cap="flat" cmpd="sng" w="9525">
            <a:solidFill>
              <a:schemeClr val="lt2"/>
            </a:solidFill>
            <a:prstDash val="solid"/>
            <a:round/>
            <a:headEnd len="sm" w="sm" type="none"/>
            <a:tailEnd len="sm" w="sm" type="none"/>
          </a:ln>
        </p:spPr>
      </p:pic>
      <p:pic>
        <p:nvPicPr>
          <p:cNvPr id="189" name="Google Shape;189;p27"/>
          <p:cNvPicPr preferRelativeResize="0"/>
          <p:nvPr/>
        </p:nvPicPr>
        <p:blipFill>
          <a:blip r:embed="rId4">
            <a:alphaModFix/>
          </a:blip>
          <a:stretch>
            <a:fillRect/>
          </a:stretch>
        </p:blipFill>
        <p:spPr>
          <a:xfrm>
            <a:off x="4300100" y="1376324"/>
            <a:ext cx="3767575" cy="1532425"/>
          </a:xfrm>
          <a:prstGeom prst="rect">
            <a:avLst/>
          </a:prstGeom>
          <a:noFill/>
          <a:ln cap="flat" cmpd="sng" w="9525">
            <a:solidFill>
              <a:schemeClr val="lt2"/>
            </a:solidFill>
            <a:prstDash val="solid"/>
            <a:round/>
            <a:headEnd len="sm" w="sm" type="none"/>
            <a:tailEnd len="sm" w="sm" type="none"/>
          </a:ln>
        </p:spPr>
      </p:pic>
      <p:cxnSp>
        <p:nvCxnSpPr>
          <p:cNvPr id="190" name="Google Shape;190;p27"/>
          <p:cNvCxnSpPr/>
          <p:nvPr/>
        </p:nvCxnSpPr>
        <p:spPr>
          <a:xfrm flipH="1" rot="10800000">
            <a:off x="2655003" y="1142515"/>
            <a:ext cx="6489000" cy="9900"/>
          </a:xfrm>
          <a:prstGeom prst="straightConnector1">
            <a:avLst/>
          </a:prstGeom>
          <a:noFill/>
          <a:ln cap="flat" cmpd="sng" w="19050">
            <a:solidFill>
              <a:schemeClr val="accent3"/>
            </a:solidFill>
            <a:prstDash val="solid"/>
            <a:round/>
            <a:headEnd len="sm" w="sm" type="none"/>
            <a:tailEnd len="sm" w="sm" type="none"/>
          </a:ln>
        </p:spPr>
      </p:cxnSp>
      <p:sp>
        <p:nvSpPr>
          <p:cNvPr id="191" name="Google Shape;191;p27"/>
          <p:cNvSpPr/>
          <p:nvPr/>
        </p:nvSpPr>
        <p:spPr>
          <a:xfrm>
            <a:off x="6403559" y="611704"/>
            <a:ext cx="26415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900">
                <a:solidFill>
                  <a:schemeClr val="accent1"/>
                </a:solidFill>
                <a:latin typeface="PT Sans Narrow"/>
                <a:ea typeface="PT Sans Narrow"/>
                <a:cs typeface="PT Sans Narrow"/>
                <a:sym typeface="PT Sans Narrow"/>
              </a:rPr>
              <a:t>Ejemplo</a:t>
            </a:r>
            <a:endParaRPr b="1" sz="2900" cap="none">
              <a:solidFill>
                <a:schemeClr val="accent1"/>
              </a:solidFill>
              <a:latin typeface="PT Sans Narrow"/>
              <a:ea typeface="PT Sans Narrow"/>
              <a:cs typeface="PT Sans Narrow"/>
              <a:sym typeface="PT Sans Narrow"/>
            </a:endParaRPr>
          </a:p>
        </p:txBody>
      </p:sp>
      <p:pic>
        <p:nvPicPr>
          <p:cNvPr id="192" name="Google Shape;192;p27"/>
          <p:cNvPicPr preferRelativeResize="0"/>
          <p:nvPr/>
        </p:nvPicPr>
        <p:blipFill>
          <a:blip r:embed="rId5">
            <a:alphaModFix/>
          </a:blip>
          <a:stretch>
            <a:fillRect/>
          </a:stretch>
        </p:blipFill>
        <p:spPr>
          <a:xfrm>
            <a:off x="6445022" y="2628846"/>
            <a:ext cx="2256074" cy="251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45025"/>
            <a:ext cx="49557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 </a:t>
            </a:r>
            <a:r>
              <a:rPr lang="en-GB">
                <a:solidFill>
                  <a:schemeClr val="dk2"/>
                </a:solidFill>
              </a:rPr>
              <a:t>- Liskov Substitution Principle</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198" name="Google Shape;198;p28"/>
          <p:cNvCxnSpPr/>
          <p:nvPr/>
        </p:nvCxnSpPr>
        <p:spPr>
          <a:xfrm flipH="1" rot="10800000">
            <a:off x="2655003" y="1142515"/>
            <a:ext cx="6489000" cy="9900"/>
          </a:xfrm>
          <a:prstGeom prst="straightConnector1">
            <a:avLst/>
          </a:prstGeom>
          <a:noFill/>
          <a:ln cap="flat" cmpd="sng" w="19050">
            <a:solidFill>
              <a:schemeClr val="accent3"/>
            </a:solidFill>
            <a:prstDash val="solid"/>
            <a:round/>
            <a:headEnd len="sm" w="sm" type="none"/>
            <a:tailEnd len="sm" w="sm" type="none"/>
          </a:ln>
        </p:spPr>
      </p:cxnSp>
      <p:sp>
        <p:nvSpPr>
          <p:cNvPr id="199" name="Google Shape;199;p28"/>
          <p:cNvSpPr/>
          <p:nvPr/>
        </p:nvSpPr>
        <p:spPr>
          <a:xfrm>
            <a:off x="6403559" y="611704"/>
            <a:ext cx="26415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900">
                <a:solidFill>
                  <a:schemeClr val="accent1"/>
                </a:solidFill>
                <a:latin typeface="PT Sans Narrow"/>
                <a:ea typeface="PT Sans Narrow"/>
                <a:cs typeface="PT Sans Narrow"/>
                <a:sym typeface="PT Sans Narrow"/>
              </a:rPr>
              <a:t>Ejemplo</a:t>
            </a:r>
            <a:endParaRPr b="1" sz="2900" cap="none">
              <a:solidFill>
                <a:schemeClr val="accent1"/>
              </a:solidFill>
              <a:latin typeface="PT Sans Narrow"/>
              <a:ea typeface="PT Sans Narrow"/>
              <a:cs typeface="PT Sans Narrow"/>
              <a:sym typeface="PT Sans Narrow"/>
            </a:endParaRPr>
          </a:p>
        </p:txBody>
      </p:sp>
      <p:pic>
        <p:nvPicPr>
          <p:cNvPr id="200" name="Google Shape;200;p28"/>
          <p:cNvPicPr preferRelativeResize="0"/>
          <p:nvPr/>
        </p:nvPicPr>
        <p:blipFill>
          <a:blip r:embed="rId3">
            <a:alphaModFix/>
          </a:blip>
          <a:stretch>
            <a:fillRect/>
          </a:stretch>
        </p:blipFill>
        <p:spPr>
          <a:xfrm>
            <a:off x="352425" y="1476275"/>
            <a:ext cx="5476874" cy="1304400"/>
          </a:xfrm>
          <a:prstGeom prst="rect">
            <a:avLst/>
          </a:prstGeom>
          <a:noFill/>
          <a:ln cap="flat" cmpd="sng" w="9525">
            <a:solidFill>
              <a:schemeClr val="lt2"/>
            </a:solidFill>
            <a:prstDash val="solid"/>
            <a:round/>
            <a:headEnd len="sm" w="sm" type="none"/>
            <a:tailEnd len="sm" w="sm" type="none"/>
          </a:ln>
        </p:spPr>
      </p:pic>
      <p:pic>
        <p:nvPicPr>
          <p:cNvPr id="201" name="Google Shape;201;p28"/>
          <p:cNvPicPr preferRelativeResize="0"/>
          <p:nvPr/>
        </p:nvPicPr>
        <p:blipFill>
          <a:blip r:embed="rId4">
            <a:alphaModFix/>
          </a:blip>
          <a:stretch>
            <a:fillRect/>
          </a:stretch>
        </p:blipFill>
        <p:spPr>
          <a:xfrm>
            <a:off x="6282425" y="1614175"/>
            <a:ext cx="2466975" cy="695325"/>
          </a:xfrm>
          <a:prstGeom prst="rect">
            <a:avLst/>
          </a:prstGeom>
          <a:noFill/>
          <a:ln cap="flat" cmpd="sng" w="9525">
            <a:solidFill>
              <a:schemeClr val="lt2"/>
            </a:solidFill>
            <a:prstDash val="solid"/>
            <a:round/>
            <a:headEnd len="sm" w="sm" type="none"/>
            <a:tailEnd len="sm" w="sm" type="none"/>
          </a:ln>
        </p:spPr>
      </p:pic>
      <p:pic>
        <p:nvPicPr>
          <p:cNvPr id="202" name="Google Shape;202;p28"/>
          <p:cNvPicPr preferRelativeResize="0"/>
          <p:nvPr/>
        </p:nvPicPr>
        <p:blipFill rotWithShape="1">
          <a:blip r:embed="rId5">
            <a:alphaModFix/>
          </a:blip>
          <a:srcRect b="0" l="0" r="8525" t="0"/>
          <a:stretch/>
        </p:blipFill>
        <p:spPr>
          <a:xfrm>
            <a:off x="332063" y="2990225"/>
            <a:ext cx="5517601" cy="1361525"/>
          </a:xfrm>
          <a:prstGeom prst="rect">
            <a:avLst/>
          </a:prstGeom>
          <a:noFill/>
          <a:ln cap="flat" cmpd="sng" w="9525">
            <a:solidFill>
              <a:schemeClr val="lt2"/>
            </a:solidFill>
            <a:prstDash val="solid"/>
            <a:round/>
            <a:headEnd len="sm" w="sm" type="none"/>
            <a:tailEnd len="sm" w="sm" type="none"/>
          </a:ln>
        </p:spPr>
      </p:pic>
      <p:pic>
        <p:nvPicPr>
          <p:cNvPr id="203" name="Google Shape;203;p28"/>
          <p:cNvPicPr preferRelativeResize="0"/>
          <p:nvPr/>
        </p:nvPicPr>
        <p:blipFill rotWithShape="1">
          <a:blip r:embed="rId6">
            <a:alphaModFix/>
          </a:blip>
          <a:srcRect b="0" l="0" r="16604" t="0"/>
          <a:stretch/>
        </p:blipFill>
        <p:spPr>
          <a:xfrm>
            <a:off x="6282425" y="3353750"/>
            <a:ext cx="2466975" cy="634470"/>
          </a:xfrm>
          <a:prstGeom prst="rect">
            <a:avLst/>
          </a:prstGeom>
          <a:noFill/>
          <a:ln cap="flat" cmpd="sng" w="9525">
            <a:solidFill>
              <a:schemeClr val="lt2"/>
            </a:solidFill>
            <a:prstDash val="solid"/>
            <a:round/>
            <a:headEnd len="sm" w="sm" type="none"/>
            <a:tailEnd len="sm" w="sm" type="none"/>
          </a:ln>
        </p:spPr>
      </p:pic>
      <p:sp>
        <p:nvSpPr>
          <p:cNvPr id="204" name="Google Shape;204;p28"/>
          <p:cNvSpPr/>
          <p:nvPr/>
        </p:nvSpPr>
        <p:spPr>
          <a:xfrm>
            <a:off x="5647050" y="1690263"/>
            <a:ext cx="504900" cy="4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5685850" y="3353738"/>
            <a:ext cx="504900" cy="47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8"/>
          <p:cNvPicPr preferRelativeResize="0"/>
          <p:nvPr/>
        </p:nvPicPr>
        <p:blipFill>
          <a:blip r:embed="rId7">
            <a:alphaModFix/>
          </a:blip>
          <a:stretch>
            <a:fillRect/>
          </a:stretch>
        </p:blipFill>
        <p:spPr>
          <a:xfrm>
            <a:off x="7881651" y="3739026"/>
            <a:ext cx="1096550" cy="1096550"/>
          </a:xfrm>
          <a:prstGeom prst="rect">
            <a:avLst/>
          </a:prstGeom>
          <a:noFill/>
          <a:ln>
            <a:noFill/>
          </a:ln>
        </p:spPr>
      </p:pic>
      <p:sp>
        <p:nvSpPr>
          <p:cNvPr id="207" name="Google Shape;207;p28"/>
          <p:cNvSpPr/>
          <p:nvPr/>
        </p:nvSpPr>
        <p:spPr>
          <a:xfrm>
            <a:off x="6896275" y="3789000"/>
            <a:ext cx="1104900" cy="1419300"/>
          </a:xfrm>
          <a:prstGeom prst="mathMultiply">
            <a:avLst>
              <a:gd fmla="val 23520" name="adj1"/>
            </a:avLst>
          </a:prstGeom>
          <a:solidFill>
            <a:srgbClr val="DF2E2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txBox="1"/>
          <p:nvPr/>
        </p:nvSpPr>
        <p:spPr>
          <a:xfrm>
            <a:off x="4441650" y="4326325"/>
            <a:ext cx="291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No se cumple el principio.</a:t>
            </a:r>
            <a:endParaRPr>
              <a:latin typeface="Open Sans"/>
              <a:ea typeface="Open Sans"/>
              <a:cs typeface="Open Sans"/>
              <a:sym typeface="Open Sans"/>
            </a:endParaRPr>
          </a:p>
        </p:txBody>
      </p:sp>
      <p:sp>
        <p:nvSpPr>
          <p:cNvPr id="209" name="Google Shape;209;p28"/>
          <p:cNvSpPr/>
          <p:nvPr/>
        </p:nvSpPr>
        <p:spPr>
          <a:xfrm>
            <a:off x="2665275" y="3572400"/>
            <a:ext cx="944400" cy="216600"/>
          </a:xfrm>
          <a:prstGeom prst="roundRect">
            <a:avLst>
              <a:gd fmla="val 16667" name="adj"/>
            </a:avLst>
          </a:prstGeom>
          <a:noFill/>
          <a:ln cap="flat" cmpd="sng" w="19050">
            <a:solidFill>
              <a:srgbClr val="DF2E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2618663" y="2020188"/>
            <a:ext cx="944400" cy="216600"/>
          </a:xfrm>
          <a:prstGeom prst="roundRect">
            <a:avLst>
              <a:gd fmla="val 16667" name="adj"/>
            </a:avLst>
          </a:prstGeom>
          <a:noFill/>
          <a:ln cap="flat" cmpd="sng" w="19050">
            <a:solidFill>
              <a:srgbClr val="DF2E2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nvSpPr>
        <p:spPr>
          <a:xfrm>
            <a:off x="5211300" y="2369913"/>
            <a:ext cx="3876600" cy="738900"/>
          </a:xfrm>
          <a:prstGeom prst="rect">
            <a:avLst/>
          </a:prstGeom>
          <a:solidFill>
            <a:schemeClr val="lt1"/>
          </a:solidFill>
          <a:ln cap="flat" cmpd="sng" w="9525">
            <a:solidFill>
              <a:srgbClr val="DF2E2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Open Sans"/>
                <a:ea typeface="Open Sans"/>
                <a:cs typeface="Open Sans"/>
                <a:sym typeface="Open Sans"/>
              </a:rPr>
              <a:t>La superclase (</a:t>
            </a:r>
            <a:r>
              <a:rPr lang="en-GB" sz="1100">
                <a:solidFill>
                  <a:schemeClr val="dk2"/>
                </a:solidFill>
                <a:latin typeface="Open Sans"/>
                <a:ea typeface="Open Sans"/>
                <a:cs typeface="Open Sans"/>
                <a:sym typeface="Open Sans"/>
              </a:rPr>
              <a:t>en este caso Animal()</a:t>
            </a:r>
            <a:r>
              <a:rPr lang="en-GB" sz="1200">
                <a:latin typeface="Open Sans"/>
                <a:ea typeface="Open Sans"/>
                <a:cs typeface="Open Sans"/>
                <a:sym typeface="Open Sans"/>
              </a:rPr>
              <a:t>) </a:t>
            </a:r>
            <a:r>
              <a:rPr lang="en-GB" sz="1200">
                <a:latin typeface="Open Sans"/>
                <a:ea typeface="Open Sans"/>
                <a:cs typeface="Open Sans"/>
                <a:sym typeface="Open Sans"/>
              </a:rPr>
              <a:t>debería</a:t>
            </a:r>
            <a:r>
              <a:rPr lang="en-GB" sz="1200">
                <a:latin typeface="Open Sans"/>
                <a:ea typeface="Open Sans"/>
                <a:cs typeface="Open Sans"/>
                <a:sym typeface="Open Sans"/>
              </a:rPr>
              <a:t> ser reemplazable por cualquier clase hija (</a:t>
            </a:r>
            <a:r>
              <a:rPr lang="en-GB" sz="1100">
                <a:solidFill>
                  <a:schemeClr val="dk2"/>
                </a:solidFill>
                <a:latin typeface="Open Sans"/>
                <a:ea typeface="Open Sans"/>
                <a:cs typeface="Open Sans"/>
                <a:sym typeface="Open Sans"/>
              </a:rPr>
              <a:t>por ejemplo Elefante()</a:t>
            </a:r>
            <a:r>
              <a:rPr lang="en-GB" sz="1200">
                <a:latin typeface="Open Sans"/>
                <a:ea typeface="Open Sans"/>
                <a:cs typeface="Open Sans"/>
                <a:sym typeface="Open Sans"/>
              </a:rPr>
              <a:t>) y seguir funcionando de la misma manera</a:t>
            </a:r>
            <a:endParaRPr sz="12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 </a:t>
            </a:r>
            <a:r>
              <a:rPr lang="en-GB">
                <a:solidFill>
                  <a:schemeClr val="dk2"/>
                </a:solidFill>
              </a:rPr>
              <a:t>- Interface Segregation Principle</a:t>
            </a:r>
            <a:endParaRPr/>
          </a:p>
        </p:txBody>
      </p:sp>
      <p:sp>
        <p:nvSpPr>
          <p:cNvPr id="217" name="Google Shape;217;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Este principio establece qu</a:t>
            </a:r>
            <a:r>
              <a:rPr lang="en-GB"/>
              <a:t>e los clientes no deberían verse forzados a depender de interfaces que no usan</a:t>
            </a:r>
            <a:r>
              <a:rPr lang="en-GB" sz="1300">
                <a:solidFill>
                  <a:srgbClr val="3F413A"/>
                </a:solidFill>
                <a:latin typeface="Arial"/>
                <a:ea typeface="Arial"/>
                <a:cs typeface="Arial"/>
                <a:sym typeface="Arial"/>
              </a:rPr>
              <a:t>.</a:t>
            </a:r>
            <a:endParaRPr sz="1300">
              <a:solidFill>
                <a:srgbClr val="3F413A"/>
              </a:solidFill>
              <a:latin typeface="Arial"/>
              <a:ea typeface="Arial"/>
              <a:cs typeface="Arial"/>
              <a:sym typeface="Arial"/>
            </a:endParaRPr>
          </a:p>
          <a:p>
            <a:pPr indent="0" lvl="0" marL="0" rtl="0" algn="l">
              <a:spcBef>
                <a:spcPts val="1200"/>
              </a:spcBef>
              <a:spcAft>
                <a:spcPts val="0"/>
              </a:spcAft>
              <a:buNone/>
            </a:pPr>
            <a:r>
              <a:rPr lang="en-GB"/>
              <a:t>Es preferible</a:t>
            </a:r>
            <a:r>
              <a:rPr lang="en-GB"/>
              <a:t> contar con muchas interfaces que </a:t>
            </a:r>
            <a:r>
              <a:rPr lang="en-GB"/>
              <a:t>definen</a:t>
            </a:r>
            <a:r>
              <a:rPr lang="en-GB"/>
              <a:t> pocos métodos, que tener una </a:t>
            </a:r>
            <a:r>
              <a:rPr lang="en-GB"/>
              <a:t>interfaz</a:t>
            </a:r>
            <a:r>
              <a:rPr lang="en-GB"/>
              <a:t> forzada a implementar muchos métodos a los que no dará uso</a:t>
            </a:r>
            <a:r>
              <a:rPr lang="en-GB" sz="1200">
                <a:solidFill>
                  <a:srgbClr val="2A2F35"/>
                </a:solidFill>
                <a:highlight>
                  <a:srgbClr val="FFFFFF"/>
                </a:highlight>
                <a:latin typeface="Arial"/>
                <a:ea typeface="Arial"/>
                <a:cs typeface="Arial"/>
                <a:sym typeface="Arial"/>
              </a:rPr>
              <a:t>.</a:t>
            </a:r>
            <a:endParaRPr sz="1300">
              <a:solidFill>
                <a:srgbClr val="3F413A"/>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idx="1" type="body"/>
          </p:nvPr>
        </p:nvSpPr>
        <p:spPr>
          <a:xfrm>
            <a:off x="1013100" y="1144750"/>
            <a:ext cx="3233100" cy="243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700">
                <a:solidFill>
                  <a:srgbClr val="3F413A"/>
                </a:solidFill>
              </a:rPr>
              <a:t>Imaginemos que queremos definir las clases necesarias para albergar algunos tipos de aves. Por ejemplo, tendríamos loros, tucanes y halcones:</a:t>
            </a:r>
            <a:endParaRPr sz="2200"/>
          </a:p>
        </p:txBody>
      </p:sp>
      <p:pic>
        <p:nvPicPr>
          <p:cNvPr id="223" name="Google Shape;223;p30"/>
          <p:cNvPicPr preferRelativeResize="0"/>
          <p:nvPr/>
        </p:nvPicPr>
        <p:blipFill rotWithShape="1">
          <a:blip r:embed="rId3">
            <a:alphaModFix/>
          </a:blip>
          <a:srcRect b="12406" l="12947" r="63588" t="12676"/>
          <a:stretch/>
        </p:blipFill>
        <p:spPr>
          <a:xfrm>
            <a:off x="4078825" y="100050"/>
            <a:ext cx="2753924" cy="4943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1"/>
          <p:cNvPicPr preferRelativeResize="0"/>
          <p:nvPr/>
        </p:nvPicPr>
        <p:blipFill rotWithShape="1">
          <a:blip r:embed="rId3">
            <a:alphaModFix/>
          </a:blip>
          <a:srcRect b="10104" l="20737" r="48087" t="13232"/>
          <a:stretch/>
        </p:blipFill>
        <p:spPr>
          <a:xfrm>
            <a:off x="2900225" y="126937"/>
            <a:ext cx="3536574" cy="4889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2"/>
          <p:cNvPicPr preferRelativeResize="0"/>
          <p:nvPr/>
        </p:nvPicPr>
        <p:blipFill rotWithShape="1">
          <a:blip r:embed="rId3">
            <a:alphaModFix/>
          </a:blip>
          <a:srcRect b="4318" l="21415" r="50797" t="26251"/>
          <a:stretch/>
        </p:blipFill>
        <p:spPr>
          <a:xfrm>
            <a:off x="2689500" y="195025"/>
            <a:ext cx="3383551" cy="475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 </a:t>
            </a:r>
            <a:r>
              <a:rPr lang="en-GB">
                <a:solidFill>
                  <a:schemeClr val="dk2"/>
                </a:solidFill>
              </a:rPr>
              <a:t>- Dependency Inversion Principle</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9" name="Google Shape;239;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GB" sz="1200">
                <a:solidFill>
                  <a:srgbClr val="000000"/>
                </a:solidFill>
              </a:rPr>
              <a:t>Los módulos de alto nivel no deben depender de los módulos de bajo nivel. Ambos deben depender de abstracciones.</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Las abstracciones no deben depender de los detalles, los detalles deben depender de las abstracciones.</a:t>
            </a:r>
            <a:endParaRPr sz="1200">
              <a:solidFill>
                <a:srgbClr val="000000"/>
              </a:solidFill>
            </a:endParaRPr>
          </a:p>
          <a:p>
            <a:pPr indent="-298450" lvl="0" marL="457200" rtl="0" algn="l">
              <a:spcBef>
                <a:spcPts val="0"/>
              </a:spcBef>
              <a:spcAft>
                <a:spcPts val="0"/>
              </a:spcAft>
              <a:buClr>
                <a:srgbClr val="000000"/>
              </a:buClr>
              <a:buSzPts val="1100"/>
              <a:buChar char="●"/>
            </a:pPr>
            <a:r>
              <a:rPr lang="en-GB" sz="1200">
                <a:solidFill>
                  <a:srgbClr val="000000"/>
                </a:solidFill>
                <a:highlight>
                  <a:srgbClr val="FFFFFF"/>
                </a:highlight>
              </a:rPr>
              <a:t>Ninguna dependencia debe apuntar a una clase concreta</a:t>
            </a:r>
            <a:r>
              <a:rPr lang="en-GB" sz="1100">
                <a:solidFill>
                  <a:srgbClr val="000000"/>
                </a:solidFill>
                <a:highlight>
                  <a:srgbClr val="FFFFFF"/>
                </a:highlight>
              </a:rPr>
              <a:t>.</a:t>
            </a:r>
            <a:endParaRPr sz="1200">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0" name="Google Shape;240;p33"/>
          <p:cNvPicPr preferRelativeResize="0"/>
          <p:nvPr/>
        </p:nvPicPr>
        <p:blipFill>
          <a:blip r:embed="rId3">
            <a:alphaModFix/>
          </a:blip>
          <a:stretch>
            <a:fillRect/>
          </a:stretch>
        </p:blipFill>
        <p:spPr>
          <a:xfrm>
            <a:off x="5627575" y="2366375"/>
            <a:ext cx="2745776" cy="2312375"/>
          </a:xfrm>
          <a:prstGeom prst="rect">
            <a:avLst/>
          </a:prstGeom>
          <a:noFill/>
          <a:ln>
            <a:noFill/>
          </a:ln>
        </p:spPr>
      </p:pic>
      <p:pic>
        <p:nvPicPr>
          <p:cNvPr id="241" name="Google Shape;241;p33"/>
          <p:cNvPicPr preferRelativeResize="0"/>
          <p:nvPr/>
        </p:nvPicPr>
        <p:blipFill>
          <a:blip r:embed="rId4">
            <a:alphaModFix/>
          </a:blip>
          <a:stretch>
            <a:fillRect/>
          </a:stretch>
        </p:blipFill>
        <p:spPr>
          <a:xfrm>
            <a:off x="814175" y="2936988"/>
            <a:ext cx="3861101" cy="117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INTRODUCCIÓN</a:t>
            </a:r>
            <a:endParaRPr/>
          </a:p>
        </p:txBody>
      </p:sp>
      <p:sp>
        <p:nvSpPr>
          <p:cNvPr id="91" name="Google Shape;91;p16"/>
          <p:cNvSpPr txBox="1"/>
          <p:nvPr>
            <p:ph idx="1" type="body"/>
          </p:nvPr>
        </p:nvSpPr>
        <p:spPr>
          <a:xfrm>
            <a:off x="311700" y="1266325"/>
            <a:ext cx="3728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​Los principios SOLID son guías que pueden ser aplicadas en el desarrollo de software para eliminar malos diseños provocando que el programador tenga que refactorizar el código fuente hasta que sea legible y extensible.</a:t>
            </a:r>
            <a:endParaRPr/>
          </a:p>
        </p:txBody>
      </p:sp>
      <p:pic>
        <p:nvPicPr>
          <p:cNvPr id="92" name="Google Shape;92;p16"/>
          <p:cNvPicPr preferRelativeResize="0"/>
          <p:nvPr/>
        </p:nvPicPr>
        <p:blipFill rotWithShape="1">
          <a:blip r:embed="rId3">
            <a:alphaModFix/>
          </a:blip>
          <a:srcRect b="15450" l="17206" r="17167" t="15910"/>
          <a:stretch/>
        </p:blipFill>
        <p:spPr>
          <a:xfrm>
            <a:off x="4244250" y="1152425"/>
            <a:ext cx="4466485" cy="3302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pic>
        <p:nvPicPr>
          <p:cNvPr id="247" name="Google Shape;247;p34"/>
          <p:cNvPicPr preferRelativeResize="0"/>
          <p:nvPr/>
        </p:nvPicPr>
        <p:blipFill rotWithShape="1">
          <a:blip r:embed="rId3">
            <a:alphaModFix/>
          </a:blip>
          <a:srcRect b="0" l="0" r="18685" t="0"/>
          <a:stretch/>
        </p:blipFill>
        <p:spPr>
          <a:xfrm>
            <a:off x="121750" y="634775"/>
            <a:ext cx="2342650" cy="4284699"/>
          </a:xfrm>
          <a:prstGeom prst="rect">
            <a:avLst/>
          </a:prstGeom>
          <a:noFill/>
          <a:ln>
            <a:noFill/>
          </a:ln>
        </p:spPr>
      </p:pic>
      <p:pic>
        <p:nvPicPr>
          <p:cNvPr id="248" name="Google Shape;248;p34"/>
          <p:cNvPicPr preferRelativeResize="0"/>
          <p:nvPr/>
        </p:nvPicPr>
        <p:blipFill>
          <a:blip r:embed="rId4">
            <a:alphaModFix/>
          </a:blip>
          <a:stretch>
            <a:fillRect/>
          </a:stretch>
        </p:blipFill>
        <p:spPr>
          <a:xfrm>
            <a:off x="3983374" y="1837763"/>
            <a:ext cx="2023000" cy="2023000"/>
          </a:xfrm>
          <a:prstGeom prst="rect">
            <a:avLst/>
          </a:prstGeom>
          <a:noFill/>
          <a:ln>
            <a:noFill/>
          </a:ln>
        </p:spPr>
      </p:pic>
      <p:sp>
        <p:nvSpPr>
          <p:cNvPr id="249" name="Google Shape;249;p34"/>
          <p:cNvSpPr/>
          <p:nvPr/>
        </p:nvSpPr>
        <p:spPr>
          <a:xfrm>
            <a:off x="2648875" y="2240375"/>
            <a:ext cx="962700" cy="970800"/>
          </a:xfrm>
          <a:prstGeom prst="plus">
            <a:avLst>
              <a:gd fmla="val 36847"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a:off x="6385025" y="1928125"/>
            <a:ext cx="2688600" cy="18423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rPr>
              <a:t>No cumple</a:t>
            </a:r>
            <a:r>
              <a:rPr lang="en-GB">
                <a:solidFill>
                  <a:srgbClr val="FFFFFF"/>
                </a:solidFill>
              </a:rPr>
              <a:t> el principio de inversión de dependencia debido a que sus clases no dependen de abstracciones y no podemos añadir la clase DVD</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sp>
        <p:nvSpPr>
          <p:cNvPr id="256" name="Google Shape;256;p35"/>
          <p:cNvSpPr/>
          <p:nvPr/>
        </p:nvSpPr>
        <p:spPr>
          <a:xfrm>
            <a:off x="5658475" y="2240375"/>
            <a:ext cx="962700" cy="970800"/>
          </a:xfrm>
          <a:prstGeom prst="plus">
            <a:avLst>
              <a:gd fmla="val 36847"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5"/>
          <p:cNvPicPr preferRelativeResize="0"/>
          <p:nvPr/>
        </p:nvPicPr>
        <p:blipFill>
          <a:blip r:embed="rId3">
            <a:alphaModFix/>
          </a:blip>
          <a:stretch>
            <a:fillRect/>
          </a:stretch>
        </p:blipFill>
        <p:spPr>
          <a:xfrm>
            <a:off x="3192825" y="0"/>
            <a:ext cx="2350500" cy="5037725"/>
          </a:xfrm>
          <a:prstGeom prst="rect">
            <a:avLst/>
          </a:prstGeom>
          <a:noFill/>
          <a:ln>
            <a:noFill/>
          </a:ln>
        </p:spPr>
      </p:pic>
      <p:sp>
        <p:nvSpPr>
          <p:cNvPr id="258" name="Google Shape;258;p35"/>
          <p:cNvSpPr/>
          <p:nvPr/>
        </p:nvSpPr>
        <p:spPr>
          <a:xfrm>
            <a:off x="261375" y="1856875"/>
            <a:ext cx="2688600" cy="18423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Si </a:t>
            </a:r>
            <a:r>
              <a:rPr lang="en-GB">
                <a:solidFill>
                  <a:schemeClr val="lt1"/>
                </a:solidFill>
              </a:rPr>
              <a:t>cumple el principio</a:t>
            </a:r>
            <a:r>
              <a:rPr lang="en-GB">
                <a:solidFill>
                  <a:schemeClr val="lt1"/>
                </a:solidFill>
              </a:rPr>
              <a:t> de inversión de dependencia debido a que sus clases dependen de abstracciones.</a:t>
            </a:r>
            <a:endParaRPr>
              <a:solidFill>
                <a:schemeClr val="lt1"/>
              </a:solidFill>
            </a:endParaRPr>
          </a:p>
        </p:txBody>
      </p:sp>
      <p:pic>
        <p:nvPicPr>
          <p:cNvPr id="259" name="Google Shape;259;p35"/>
          <p:cNvPicPr preferRelativeResize="0"/>
          <p:nvPr/>
        </p:nvPicPr>
        <p:blipFill>
          <a:blip r:embed="rId4">
            <a:alphaModFix/>
          </a:blip>
          <a:stretch>
            <a:fillRect/>
          </a:stretch>
        </p:blipFill>
        <p:spPr>
          <a:xfrm>
            <a:off x="6736350" y="1752365"/>
            <a:ext cx="2350500" cy="19468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pic>
        <p:nvPicPr>
          <p:cNvPr id="265" name="Google Shape;265;p36"/>
          <p:cNvPicPr preferRelativeResize="0"/>
          <p:nvPr/>
        </p:nvPicPr>
        <p:blipFill>
          <a:blip r:embed="rId3">
            <a:alphaModFix/>
          </a:blip>
          <a:stretch>
            <a:fillRect/>
          </a:stretch>
        </p:blipFill>
        <p:spPr>
          <a:xfrm>
            <a:off x="357775" y="600075"/>
            <a:ext cx="3219450" cy="3943350"/>
          </a:xfrm>
          <a:prstGeom prst="rect">
            <a:avLst/>
          </a:prstGeom>
          <a:noFill/>
          <a:ln>
            <a:noFill/>
          </a:ln>
        </p:spPr>
      </p:pic>
      <p:pic>
        <p:nvPicPr>
          <p:cNvPr id="266" name="Google Shape;266;p36"/>
          <p:cNvPicPr preferRelativeResize="0"/>
          <p:nvPr/>
        </p:nvPicPr>
        <p:blipFill>
          <a:blip r:embed="rId4">
            <a:alphaModFix/>
          </a:blip>
          <a:stretch>
            <a:fillRect/>
          </a:stretch>
        </p:blipFill>
        <p:spPr>
          <a:xfrm>
            <a:off x="3991000" y="457200"/>
            <a:ext cx="4876800" cy="408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265500" y="129032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48300" y="736275"/>
            <a:ext cx="2351400" cy="36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rPr>
              <a:t>Objetivos</a:t>
            </a:r>
            <a:endParaRPr>
              <a:solidFill>
                <a:schemeClr val="dk2"/>
              </a:solidFill>
            </a:endParaRPr>
          </a:p>
        </p:txBody>
      </p:sp>
      <p:sp>
        <p:nvSpPr>
          <p:cNvPr id="98" name="Google Shape;98;p17"/>
          <p:cNvSpPr txBox="1"/>
          <p:nvPr>
            <p:ph idx="1" type="body"/>
          </p:nvPr>
        </p:nvSpPr>
        <p:spPr>
          <a:xfrm>
            <a:off x="3396425" y="858375"/>
            <a:ext cx="1670100" cy="3671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GB">
                <a:solidFill>
                  <a:srgbClr val="000000"/>
                </a:solidFill>
              </a:rPr>
              <a:t>Crear un software eficaz:</a:t>
            </a:r>
            <a:r>
              <a:rPr lang="en-GB">
                <a:solidFill>
                  <a:srgbClr val="000000"/>
                </a:solidFill>
              </a:rPr>
              <a:t> que cumpla con su cometido y que sea robusto y estable.</a:t>
            </a:r>
            <a:endParaRPr>
              <a:solidFill>
                <a:srgbClr val="000000"/>
              </a:solidFill>
            </a:endParaRPr>
          </a:p>
        </p:txBody>
      </p:sp>
      <p:sp>
        <p:nvSpPr>
          <p:cNvPr id="99" name="Google Shape;99;p17"/>
          <p:cNvSpPr txBox="1"/>
          <p:nvPr>
            <p:ph idx="2" type="body"/>
          </p:nvPr>
        </p:nvSpPr>
        <p:spPr>
          <a:xfrm>
            <a:off x="5261250" y="858375"/>
            <a:ext cx="1670100" cy="3671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GB">
                <a:solidFill>
                  <a:srgbClr val="000000"/>
                </a:solidFill>
              </a:rPr>
              <a:t>Escribir un código limpio y flexible ante los cambios</a:t>
            </a:r>
            <a:r>
              <a:rPr lang="en-GB">
                <a:solidFill>
                  <a:srgbClr val="000000"/>
                </a:solidFill>
              </a:rPr>
              <a:t>: que se pueda modificar fácilmente según necesidad, que sea reutilizable y mantenible.</a:t>
            </a:r>
            <a:endParaRPr>
              <a:solidFill>
                <a:srgbClr val="000000"/>
              </a:solidFill>
            </a:endParaRPr>
          </a:p>
        </p:txBody>
      </p:sp>
      <p:sp>
        <p:nvSpPr>
          <p:cNvPr id="100" name="Google Shape;100;p17"/>
          <p:cNvSpPr txBox="1"/>
          <p:nvPr>
            <p:ph idx="3" type="body"/>
          </p:nvPr>
        </p:nvSpPr>
        <p:spPr>
          <a:xfrm>
            <a:off x="7126075" y="858375"/>
            <a:ext cx="1670100" cy="3671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GB">
                <a:solidFill>
                  <a:srgbClr val="000000"/>
                </a:solidFill>
              </a:rPr>
              <a:t>Permitir escalabilidad</a:t>
            </a:r>
            <a:r>
              <a:rPr lang="en-GB">
                <a:solidFill>
                  <a:srgbClr val="000000"/>
                </a:solidFill>
              </a:rPr>
              <a:t>: que acepte ser ampliado con nuevas funcionalidades de manera ágil.</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 </a:t>
            </a:r>
            <a:r>
              <a:rPr lang="en-GB">
                <a:solidFill>
                  <a:schemeClr val="dk2"/>
                </a:solidFill>
              </a:rPr>
              <a:t>- Single-responsibility Principle</a:t>
            </a:r>
            <a:endParaRPr>
              <a:solidFill>
                <a:schemeClr val="dk2"/>
              </a:solidFill>
            </a:endParaRPr>
          </a:p>
          <a:p>
            <a:pPr indent="0" lvl="0" marL="0" rtl="0" algn="l">
              <a:spcBef>
                <a:spcPts val="0"/>
              </a:spcBef>
              <a:spcAft>
                <a:spcPts val="0"/>
              </a:spcAft>
              <a:buNone/>
            </a:pPr>
            <a:r>
              <a:t/>
            </a:r>
            <a:endParaRPr/>
          </a:p>
        </p:txBody>
      </p:sp>
      <p:sp>
        <p:nvSpPr>
          <p:cNvPr id="106" name="Google Shape;106;p18"/>
          <p:cNvSpPr txBox="1"/>
          <p:nvPr>
            <p:ph idx="1" type="body"/>
          </p:nvPr>
        </p:nvSpPr>
        <p:spPr>
          <a:xfrm>
            <a:off x="311700" y="1266325"/>
            <a:ext cx="8520600" cy="3624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t>Este principio establece que cada clase debe tener una única responsabilidad dentro de nuestro software, y esta responsabilidad debe estar definida y ser concreta. Todos los métodos deben estar alineados con la finalidad de la clase.</a:t>
            </a:r>
            <a:endParaRPr/>
          </a:p>
          <a:p>
            <a:pPr indent="0" lvl="0" marL="0" rtl="0" algn="l">
              <a:spcBef>
                <a:spcPts val="1500"/>
              </a:spcBef>
              <a:spcAft>
                <a:spcPts val="0"/>
              </a:spcAft>
              <a:buNone/>
            </a:pPr>
            <a:r>
              <a:rPr lang="en-GB"/>
              <a:t>Una clase debe tener solo una razón para cambiar. Si nos encontramos con una clase que dispone de métodos que realiza tareas con distintas finalidades se debería refactorizar el código y crear clases nuevas que se </a:t>
            </a:r>
            <a:r>
              <a:rPr lang="en-GB"/>
              <a:t>correspondan</a:t>
            </a:r>
            <a:r>
              <a:rPr lang="en-GB"/>
              <a:t> con los objetivos del método.</a:t>
            </a:r>
            <a:endParaRPr/>
          </a:p>
          <a:p>
            <a:pPr indent="0" lvl="0" marL="0" rtl="0" algn="l">
              <a:spcBef>
                <a:spcPts val="1500"/>
              </a:spcBef>
              <a:spcAft>
                <a:spcPts val="0"/>
              </a:spcAft>
              <a:buNone/>
            </a:pPr>
            <a:r>
              <a:rPr lang="en-GB"/>
              <a:t>Definir la responsabilidad única de una clase no es una tarea fácil, será necesario un análisis previo de las funcionalidades y cómo estructuramos la aplicación. Gracias a este principio nuestras clases tendrán un bajo acoplamiento y a la hora de realizar cambios menos clases se verán afectadas.</a:t>
            </a:r>
            <a:endParaRPr/>
          </a:p>
          <a:p>
            <a:pPr indent="0" lvl="0" marL="0" rtl="0" algn="l">
              <a:spcBef>
                <a:spcPts val="1500"/>
              </a:spcBef>
              <a:spcAft>
                <a:spcPts val="0"/>
              </a:spcAft>
              <a:buNone/>
            </a:pPr>
            <a:r>
              <a:rPr lang="en-GB"/>
              <a:t>Algunos síntomas que nos pueden hacer sospechar (bad smells) que no se está cumpliendo este principio serían:</a:t>
            </a:r>
            <a:endParaRPr/>
          </a:p>
          <a:p>
            <a:pPr indent="-276225" lvl="0" marL="749300" rtl="0" algn="l">
              <a:spcBef>
                <a:spcPts val="1500"/>
              </a:spcBef>
              <a:spcAft>
                <a:spcPts val="0"/>
              </a:spcAft>
              <a:buClr>
                <a:srgbClr val="565656"/>
              </a:buClr>
              <a:buSzPct val="66666"/>
              <a:buChar char="●"/>
            </a:pPr>
            <a:r>
              <a:rPr lang="en-GB"/>
              <a:t>Una clase es demasiado larga, demasiadas líneas de código.</a:t>
            </a:r>
            <a:endParaRPr/>
          </a:p>
          <a:p>
            <a:pPr indent="-276225" lvl="0" marL="749300" rtl="0" algn="l">
              <a:spcBef>
                <a:spcPts val="0"/>
              </a:spcBef>
              <a:spcAft>
                <a:spcPts val="0"/>
              </a:spcAft>
              <a:buClr>
                <a:srgbClr val="565656"/>
              </a:buClr>
              <a:buSzPct val="66666"/>
              <a:buChar char="●"/>
            </a:pPr>
            <a:r>
              <a:rPr lang="en-GB"/>
              <a:t>Cada vez que hay que introducir una modificación o una nueva funcionalidad, es necesario tocar en muchos sitios.</a:t>
            </a:r>
            <a:endParaRPr/>
          </a:p>
          <a:p>
            <a:pPr indent="-276225" lvl="0" marL="749300" rtl="0" algn="l">
              <a:spcBef>
                <a:spcPts val="0"/>
              </a:spcBef>
              <a:spcAft>
                <a:spcPts val="0"/>
              </a:spcAft>
              <a:buClr>
                <a:srgbClr val="565656"/>
              </a:buClr>
              <a:buSzPct val="66666"/>
              <a:buChar char="●"/>
            </a:pPr>
            <a:r>
              <a:rPr lang="en-GB"/>
              <a:t>Hay demasiadas relaciones entre clases.</a:t>
            </a:r>
            <a:endParaRPr/>
          </a:p>
          <a:p>
            <a:pPr indent="-276225" lvl="0" marL="749300" rtl="0" algn="l">
              <a:spcBef>
                <a:spcPts val="0"/>
              </a:spcBef>
              <a:spcAft>
                <a:spcPts val="0"/>
              </a:spcAft>
              <a:buClr>
                <a:srgbClr val="565656"/>
              </a:buClr>
              <a:buSzPct val="66666"/>
              <a:buChar char="●"/>
            </a:pPr>
            <a:r>
              <a:rPr lang="en-GB"/>
              <a:t>Mezcla funcionalidades de distintas capas de la arquitectura.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pic>
        <p:nvPicPr>
          <p:cNvPr id="112" name="Google Shape;112;p19"/>
          <p:cNvPicPr preferRelativeResize="0"/>
          <p:nvPr/>
        </p:nvPicPr>
        <p:blipFill>
          <a:blip r:embed="rId3">
            <a:alphaModFix/>
          </a:blip>
          <a:stretch>
            <a:fillRect/>
          </a:stretch>
        </p:blipFill>
        <p:spPr>
          <a:xfrm>
            <a:off x="654975" y="1152425"/>
            <a:ext cx="3295650" cy="1866900"/>
          </a:xfrm>
          <a:prstGeom prst="rect">
            <a:avLst/>
          </a:prstGeom>
          <a:noFill/>
          <a:ln>
            <a:noFill/>
          </a:ln>
        </p:spPr>
      </p:pic>
      <p:pic>
        <p:nvPicPr>
          <p:cNvPr id="113" name="Google Shape;113;p19"/>
          <p:cNvPicPr preferRelativeResize="0"/>
          <p:nvPr/>
        </p:nvPicPr>
        <p:blipFill>
          <a:blip r:embed="rId4">
            <a:alphaModFix/>
          </a:blip>
          <a:stretch>
            <a:fillRect/>
          </a:stretch>
        </p:blipFill>
        <p:spPr>
          <a:xfrm>
            <a:off x="4905975" y="548425"/>
            <a:ext cx="3190875" cy="2924175"/>
          </a:xfrm>
          <a:prstGeom prst="rect">
            <a:avLst/>
          </a:prstGeom>
          <a:noFill/>
          <a:ln>
            <a:noFill/>
          </a:ln>
        </p:spPr>
      </p:pic>
      <p:cxnSp>
        <p:nvCxnSpPr>
          <p:cNvPr id="114" name="Google Shape;114;p19"/>
          <p:cNvCxnSpPr/>
          <p:nvPr/>
        </p:nvCxnSpPr>
        <p:spPr>
          <a:xfrm flipH="1" rot="10800000">
            <a:off x="3734675" y="1156375"/>
            <a:ext cx="1249200" cy="584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9"/>
          <p:cNvCxnSpPr/>
          <p:nvPr/>
        </p:nvCxnSpPr>
        <p:spPr>
          <a:xfrm>
            <a:off x="3814425" y="2339175"/>
            <a:ext cx="1169700" cy="62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152400" y="152400"/>
            <a:ext cx="4372112" cy="4838701"/>
          </a:xfrm>
          <a:prstGeom prst="rect">
            <a:avLst/>
          </a:prstGeom>
          <a:noFill/>
          <a:ln>
            <a:noFill/>
          </a:ln>
        </p:spPr>
      </p:pic>
      <p:pic>
        <p:nvPicPr>
          <p:cNvPr id="121" name="Google Shape;121;p20"/>
          <p:cNvPicPr preferRelativeResize="0"/>
          <p:nvPr/>
        </p:nvPicPr>
        <p:blipFill>
          <a:blip r:embed="rId4">
            <a:alphaModFix/>
          </a:blip>
          <a:stretch>
            <a:fillRect/>
          </a:stretch>
        </p:blipFill>
        <p:spPr>
          <a:xfrm>
            <a:off x="4650312" y="152400"/>
            <a:ext cx="4314688" cy="4505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573699" y="3946361"/>
            <a:ext cx="5493900" cy="943500"/>
          </a:xfrm>
          <a:prstGeom prst="rect">
            <a:avLst/>
          </a:prstGeom>
          <a:noFill/>
          <a:ln cap="flat" cmpd="sng" w="9525">
            <a:solidFill>
              <a:srgbClr val="C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0" i="1" lang="en-GB" sz="1800" u="none" cap="none" strike="noStrike">
                <a:solidFill>
                  <a:srgbClr val="565656"/>
                </a:solidFill>
                <a:latin typeface="Roboto Slab"/>
                <a:ea typeface="Roboto Slab"/>
                <a:cs typeface="Roboto Slab"/>
                <a:sym typeface="Roboto Slab"/>
              </a:rPr>
              <a:t>Software entities (classes, modules, functions, etc.) should be open for extension, but closed for modification.</a:t>
            </a:r>
            <a:endParaRPr b="0" i="0" sz="1400" u="none" cap="none" strike="noStrike">
              <a:solidFill>
                <a:srgbClr val="565656"/>
              </a:solidFill>
              <a:latin typeface="Calibri"/>
              <a:ea typeface="Calibri"/>
              <a:cs typeface="Calibri"/>
              <a:sym typeface="Calibri"/>
            </a:endParaRPr>
          </a:p>
        </p:txBody>
      </p:sp>
      <p:sp>
        <p:nvSpPr>
          <p:cNvPr id="127" name="Google Shape;127;p21"/>
          <p:cNvSpPr/>
          <p:nvPr/>
        </p:nvSpPr>
        <p:spPr>
          <a:xfrm>
            <a:off x="258600" y="2020025"/>
            <a:ext cx="19893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GB" sz="1800" u="none" cap="none" strike="noStrike">
                <a:solidFill>
                  <a:srgbClr val="565656"/>
                </a:solidFill>
                <a:latin typeface="Open Sans"/>
                <a:ea typeface="Open Sans"/>
                <a:cs typeface="Open Sans"/>
                <a:sym typeface="Open Sans"/>
              </a:rPr>
              <a:t>Bertrand Meyer</a:t>
            </a:r>
            <a:endParaRPr b="1" sz="1800">
              <a:solidFill>
                <a:srgbClr val="565656"/>
              </a:solidFill>
              <a:latin typeface="Open Sans"/>
              <a:ea typeface="Open Sans"/>
              <a:cs typeface="Open Sans"/>
              <a:sym typeface="Open Sans"/>
            </a:endParaRPr>
          </a:p>
        </p:txBody>
      </p:sp>
      <p:pic>
        <p:nvPicPr>
          <p:cNvPr descr="Bertrand Meyer" id="128" name="Google Shape;128;p21"/>
          <p:cNvPicPr preferRelativeResize="0"/>
          <p:nvPr/>
        </p:nvPicPr>
        <p:blipFill rotWithShape="1">
          <a:blip r:embed="rId3">
            <a:alphaModFix/>
          </a:blip>
          <a:srcRect b="0" l="0" r="0" t="0"/>
          <a:stretch/>
        </p:blipFill>
        <p:spPr>
          <a:xfrm>
            <a:off x="2405502" y="1402218"/>
            <a:ext cx="1248833" cy="1581866"/>
          </a:xfrm>
          <a:prstGeom prst="rect">
            <a:avLst/>
          </a:prstGeom>
          <a:noFill/>
          <a:ln>
            <a:noFill/>
          </a:ln>
        </p:spPr>
      </p:pic>
      <p:sp>
        <p:nvSpPr>
          <p:cNvPr id="129" name="Google Shape;129;p21"/>
          <p:cNvSpPr/>
          <p:nvPr/>
        </p:nvSpPr>
        <p:spPr>
          <a:xfrm>
            <a:off x="4171950" y="3247625"/>
            <a:ext cx="48198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GB" sz="1800">
                <a:solidFill>
                  <a:srgbClr val="2376B8"/>
                </a:solidFill>
                <a:latin typeface="Open Sans"/>
                <a:ea typeface="Open Sans"/>
                <a:cs typeface="Open Sans"/>
                <a:sym typeface="Open Sans"/>
              </a:rPr>
              <a:t>“Object Oriented Software Construction”</a:t>
            </a:r>
            <a:endParaRPr sz="1100">
              <a:latin typeface="Open Sans"/>
              <a:ea typeface="Open Sans"/>
              <a:cs typeface="Open Sans"/>
              <a:sym typeface="Open Sans"/>
            </a:endParaRPr>
          </a:p>
        </p:txBody>
      </p:sp>
      <p:pic>
        <p:nvPicPr>
          <p:cNvPr id="130" name="Google Shape;130;p21"/>
          <p:cNvPicPr preferRelativeResize="0"/>
          <p:nvPr/>
        </p:nvPicPr>
        <p:blipFill rotWithShape="1">
          <a:blip r:embed="rId4">
            <a:alphaModFix/>
          </a:blip>
          <a:srcRect b="0" l="0" r="0" t="0"/>
          <a:stretch/>
        </p:blipFill>
        <p:spPr>
          <a:xfrm>
            <a:off x="5991081" y="1402219"/>
            <a:ext cx="1210969" cy="1581866"/>
          </a:xfrm>
          <a:prstGeom prst="rect">
            <a:avLst/>
          </a:prstGeom>
          <a:noFill/>
          <a:ln>
            <a:noFill/>
          </a:ln>
        </p:spPr>
      </p:pic>
      <p:sp>
        <p:nvSpPr>
          <p:cNvPr id="131" name="Google Shape;131;p21"/>
          <p:cNvSpPr/>
          <p:nvPr/>
        </p:nvSpPr>
        <p:spPr>
          <a:xfrm rot="5400000">
            <a:off x="4320632" y="1819641"/>
            <a:ext cx="720000" cy="747000"/>
          </a:xfrm>
          <a:prstGeom prst="upArrow">
            <a:avLst>
              <a:gd fmla="val 50000" name="adj1"/>
              <a:gd fmla="val 50000" name="adj2"/>
            </a:avLst>
          </a:prstGeom>
          <a:solidFill>
            <a:srgbClr val="CCE3B2"/>
          </a:solidFill>
          <a:ln cap="flat" cmpd="sng" w="12700">
            <a:solidFill>
              <a:srgbClr val="608C3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descr="Principios SOLID con ejemplos" id="132" name="Google Shape;132;p21"/>
          <p:cNvPicPr preferRelativeResize="0"/>
          <p:nvPr/>
        </p:nvPicPr>
        <p:blipFill rotWithShape="1">
          <a:blip r:embed="rId5">
            <a:alphaModFix/>
          </a:blip>
          <a:srcRect b="0" l="32625" r="32677" t="0"/>
          <a:stretch/>
        </p:blipFill>
        <p:spPr>
          <a:xfrm>
            <a:off x="8210006" y="4336481"/>
            <a:ext cx="825368" cy="679656"/>
          </a:xfrm>
          <a:prstGeom prst="rect">
            <a:avLst/>
          </a:prstGeom>
          <a:noFill/>
          <a:ln>
            <a:noFill/>
          </a:ln>
        </p:spPr>
      </p:pic>
      <p:cxnSp>
        <p:nvCxnSpPr>
          <p:cNvPr id="133" name="Google Shape;133;p21"/>
          <p:cNvCxnSpPr/>
          <p:nvPr/>
        </p:nvCxnSpPr>
        <p:spPr>
          <a:xfrm flipH="1" rot="10800000">
            <a:off x="2645228" y="969815"/>
            <a:ext cx="6489000" cy="9900"/>
          </a:xfrm>
          <a:prstGeom prst="straightConnector1">
            <a:avLst/>
          </a:prstGeom>
          <a:noFill/>
          <a:ln cap="flat" cmpd="sng" w="19050">
            <a:solidFill>
              <a:schemeClr val="accent1"/>
            </a:solidFill>
            <a:prstDash val="solid"/>
            <a:round/>
            <a:headEnd len="sm" w="sm" type="none"/>
            <a:tailEnd len="sm" w="sm" type="none"/>
          </a:ln>
        </p:spPr>
      </p:cxnSp>
      <p:sp>
        <p:nvSpPr>
          <p:cNvPr id="134" name="Google Shape;134;p21"/>
          <p:cNvSpPr/>
          <p:nvPr/>
        </p:nvSpPr>
        <p:spPr>
          <a:xfrm>
            <a:off x="5268476" y="394594"/>
            <a:ext cx="37896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800" cap="none">
                <a:solidFill>
                  <a:schemeClr val="accent1"/>
                </a:solidFill>
                <a:latin typeface="PT Sans Narrow"/>
                <a:ea typeface="PT Sans Narrow"/>
                <a:cs typeface="PT Sans Narrow"/>
                <a:sym typeface="PT Sans Narrow"/>
              </a:rPr>
              <a:t>Historia y Definición</a:t>
            </a:r>
            <a:endParaRPr b="1" sz="2800" cap="none">
              <a:solidFill>
                <a:schemeClr val="accent1"/>
              </a:solidFill>
              <a:latin typeface="PT Sans Narrow"/>
              <a:ea typeface="PT Sans Narrow"/>
              <a:cs typeface="PT Sans Narrow"/>
              <a:sym typeface="PT Sans Narrow"/>
            </a:endParaRPr>
          </a:p>
        </p:txBody>
      </p:sp>
      <p:sp>
        <p:nvSpPr>
          <p:cNvPr id="135" name="Google Shape;135;p21"/>
          <p:cNvSpPr txBox="1"/>
          <p:nvPr>
            <p:ph type="title"/>
          </p:nvPr>
        </p:nvSpPr>
        <p:spPr>
          <a:xfrm>
            <a:off x="311700" y="445025"/>
            <a:ext cx="8520600" cy="70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O </a:t>
            </a:r>
            <a:r>
              <a:rPr lang="en-GB">
                <a:solidFill>
                  <a:schemeClr val="dk2"/>
                </a:solidFill>
              </a:rPr>
              <a:t>- Open-closed Principle</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Principios SOLID con ejemplos" id="140" name="Google Shape;140;p22"/>
          <p:cNvPicPr preferRelativeResize="0"/>
          <p:nvPr/>
        </p:nvPicPr>
        <p:blipFill rotWithShape="1">
          <a:blip r:embed="rId3">
            <a:alphaModFix/>
          </a:blip>
          <a:srcRect b="0" l="32625" r="32677" t="0"/>
          <a:stretch/>
        </p:blipFill>
        <p:spPr>
          <a:xfrm>
            <a:off x="8210006" y="4336481"/>
            <a:ext cx="825368" cy="679656"/>
          </a:xfrm>
          <a:prstGeom prst="rect">
            <a:avLst/>
          </a:prstGeom>
          <a:noFill/>
          <a:ln>
            <a:noFill/>
          </a:ln>
        </p:spPr>
      </p:pic>
      <p:sp>
        <p:nvSpPr>
          <p:cNvPr id="141" name="Google Shape;141;p22"/>
          <p:cNvSpPr/>
          <p:nvPr/>
        </p:nvSpPr>
        <p:spPr>
          <a:xfrm>
            <a:off x="416950" y="1123950"/>
            <a:ext cx="4472700" cy="3552900"/>
          </a:xfrm>
          <a:prstGeom prst="rect">
            <a:avLst/>
          </a:prstGeom>
          <a:noFill/>
          <a:ln cap="flat" cmpd="sng" w="9525">
            <a:solidFill>
              <a:srgbClr val="90C2EA"/>
            </a:solidFill>
            <a:prstDash val="solid"/>
            <a:round/>
            <a:headEnd len="sm" w="sm" type="none"/>
            <a:tailEnd len="sm" w="sm" type="none"/>
          </a:ln>
        </p:spPr>
        <p:txBody>
          <a:bodyPr anchorCtr="0" anchor="t" bIns="34275" lIns="68575" spcFirstLastPara="1" rIns="68575" wrap="square" tIns="34275">
            <a:noAutofit/>
          </a:bodyPr>
          <a:lstStyle/>
          <a:p>
            <a:pPr indent="0" lvl="0" marL="0" marR="0" rtl="0" algn="just">
              <a:lnSpc>
                <a:spcPct val="107000"/>
              </a:lnSpc>
              <a:spcBef>
                <a:spcPts val="0"/>
              </a:spcBef>
              <a:spcAft>
                <a:spcPts val="0"/>
              </a:spcAft>
              <a:buNone/>
            </a:pPr>
            <a:r>
              <a:rPr lang="en-GB" sz="1300">
                <a:solidFill>
                  <a:srgbClr val="565656"/>
                </a:solidFill>
                <a:latin typeface="Open Sans"/>
                <a:ea typeface="Open Sans"/>
                <a:cs typeface="Open Sans"/>
                <a:sym typeface="Open Sans"/>
              </a:rPr>
              <a:t>La forma más común de seguir el principio OCP es usar interfaces o clases abstractas de las que dependen implementaciones concretas.</a:t>
            </a:r>
            <a:endParaRPr sz="1300">
              <a:solidFill>
                <a:srgbClr val="565656"/>
              </a:solidFill>
              <a:latin typeface="Open Sans"/>
              <a:ea typeface="Open Sans"/>
              <a:cs typeface="Open Sans"/>
              <a:sym typeface="Open Sans"/>
            </a:endParaRPr>
          </a:p>
          <a:p>
            <a:pPr indent="0" lvl="0" marL="0" marR="0" rtl="0" algn="just">
              <a:lnSpc>
                <a:spcPct val="107000"/>
              </a:lnSpc>
              <a:spcBef>
                <a:spcPts val="0"/>
              </a:spcBef>
              <a:spcAft>
                <a:spcPts val="0"/>
              </a:spcAft>
              <a:buNone/>
            </a:pPr>
            <a:br>
              <a:rPr lang="en-GB" sz="1300">
                <a:solidFill>
                  <a:srgbClr val="565656"/>
                </a:solidFill>
                <a:latin typeface="Open Sans"/>
                <a:ea typeface="Open Sans"/>
                <a:cs typeface="Open Sans"/>
                <a:sym typeface="Open Sans"/>
              </a:rPr>
            </a:br>
            <a:r>
              <a:rPr lang="en-GB" sz="1300">
                <a:solidFill>
                  <a:srgbClr val="565656"/>
                </a:solidFill>
                <a:latin typeface="Open Sans"/>
                <a:ea typeface="Open Sans"/>
                <a:cs typeface="Open Sans"/>
                <a:sym typeface="Open Sans"/>
              </a:rPr>
              <a:t>De esta forma puede cambiarse la implementación de la clase concreta manteniéndose la interfaz intacta</a:t>
            </a:r>
            <a:endParaRPr sz="1300">
              <a:solidFill>
                <a:srgbClr val="565656"/>
              </a:solidFill>
              <a:latin typeface="Open Sans"/>
              <a:ea typeface="Open Sans"/>
              <a:cs typeface="Open Sans"/>
              <a:sym typeface="Open Sans"/>
            </a:endParaRPr>
          </a:p>
          <a:p>
            <a:pPr indent="0" lvl="0" marL="0" marR="0" rtl="0" algn="just">
              <a:lnSpc>
                <a:spcPct val="107000"/>
              </a:lnSpc>
              <a:spcBef>
                <a:spcPts val="600"/>
              </a:spcBef>
              <a:spcAft>
                <a:spcPts val="0"/>
              </a:spcAft>
              <a:buNone/>
            </a:pPr>
            <a:r>
              <a:t/>
            </a:r>
            <a:endParaRPr sz="1300">
              <a:solidFill>
                <a:srgbClr val="565656"/>
              </a:solidFill>
              <a:latin typeface="Open Sans"/>
              <a:ea typeface="Open Sans"/>
              <a:cs typeface="Open Sans"/>
              <a:sym typeface="Open Sans"/>
            </a:endParaRPr>
          </a:p>
          <a:p>
            <a:pPr indent="0" lvl="0" marL="0" marR="0" rtl="0" algn="just">
              <a:lnSpc>
                <a:spcPct val="107000"/>
              </a:lnSpc>
              <a:spcBef>
                <a:spcPts val="600"/>
              </a:spcBef>
              <a:spcAft>
                <a:spcPts val="0"/>
              </a:spcAft>
              <a:buNone/>
            </a:pPr>
            <a:r>
              <a:rPr lang="en-GB" sz="1300">
                <a:solidFill>
                  <a:srgbClr val="565656"/>
                </a:solidFill>
                <a:latin typeface="Open Sans"/>
                <a:ea typeface="Open Sans"/>
                <a:cs typeface="Open Sans"/>
                <a:sym typeface="Open Sans"/>
              </a:rPr>
              <a:t>Algunas ventajas:</a:t>
            </a:r>
            <a:endParaRPr sz="1300">
              <a:solidFill>
                <a:srgbClr val="565656"/>
              </a:solidFill>
              <a:latin typeface="Open Sans"/>
              <a:ea typeface="Open Sans"/>
              <a:cs typeface="Open Sans"/>
              <a:sym typeface="Open Sans"/>
            </a:endParaRPr>
          </a:p>
          <a:p>
            <a:pPr indent="-285750" lvl="0" marL="254000" marR="0" rtl="0" algn="just">
              <a:lnSpc>
                <a:spcPct val="107000"/>
              </a:lnSpc>
              <a:spcBef>
                <a:spcPts val="1100"/>
              </a:spcBef>
              <a:spcAft>
                <a:spcPts val="0"/>
              </a:spcAft>
              <a:buClr>
                <a:srgbClr val="565656"/>
              </a:buClr>
              <a:buSzPts val="1300"/>
              <a:buFont typeface="Open Sans"/>
              <a:buChar char="∙"/>
            </a:pPr>
            <a:r>
              <a:rPr lang="en-GB" sz="1300">
                <a:solidFill>
                  <a:srgbClr val="565656"/>
                </a:solidFill>
                <a:latin typeface="Open Sans"/>
                <a:ea typeface="Open Sans"/>
                <a:cs typeface="Open Sans"/>
                <a:sym typeface="Open Sans"/>
              </a:rPr>
              <a:t>Mantenimiento del código más fácil y rápido</a:t>
            </a:r>
            <a:endParaRPr sz="1300">
              <a:solidFill>
                <a:srgbClr val="565656"/>
              </a:solidFill>
              <a:latin typeface="Open Sans"/>
              <a:ea typeface="Open Sans"/>
              <a:cs typeface="Open Sans"/>
              <a:sym typeface="Open Sans"/>
            </a:endParaRPr>
          </a:p>
          <a:p>
            <a:pPr indent="-285750" lvl="0" marL="254000" marR="0" rtl="0" algn="just">
              <a:lnSpc>
                <a:spcPct val="107000"/>
              </a:lnSpc>
              <a:spcBef>
                <a:spcPts val="900"/>
              </a:spcBef>
              <a:spcAft>
                <a:spcPts val="0"/>
              </a:spcAft>
              <a:buClr>
                <a:srgbClr val="565656"/>
              </a:buClr>
              <a:buSzPts val="1300"/>
              <a:buFont typeface="Open Sans"/>
              <a:buChar char="∙"/>
            </a:pPr>
            <a:r>
              <a:rPr lang="en-GB" sz="1300">
                <a:solidFill>
                  <a:srgbClr val="565656"/>
                </a:solidFill>
                <a:latin typeface="Open Sans"/>
                <a:ea typeface="Open Sans"/>
                <a:cs typeface="Open Sans"/>
                <a:sym typeface="Open Sans"/>
              </a:rPr>
              <a:t>Permite añadir nuevas funcionalidades de forma más sencilla</a:t>
            </a:r>
            <a:endParaRPr sz="1300">
              <a:solidFill>
                <a:srgbClr val="565656"/>
              </a:solidFill>
              <a:latin typeface="Open Sans"/>
              <a:ea typeface="Open Sans"/>
              <a:cs typeface="Open Sans"/>
              <a:sym typeface="Open Sans"/>
            </a:endParaRPr>
          </a:p>
          <a:p>
            <a:pPr indent="-285750" lvl="0" marL="254000" marR="0" rtl="0" algn="just">
              <a:lnSpc>
                <a:spcPct val="107000"/>
              </a:lnSpc>
              <a:spcBef>
                <a:spcPts val="900"/>
              </a:spcBef>
              <a:spcAft>
                <a:spcPts val="0"/>
              </a:spcAft>
              <a:buClr>
                <a:srgbClr val="565656"/>
              </a:buClr>
              <a:buSzPts val="1300"/>
              <a:buFont typeface="Open Sans"/>
              <a:buChar char="∙"/>
            </a:pPr>
            <a:r>
              <a:rPr lang="en-GB" sz="1300">
                <a:solidFill>
                  <a:srgbClr val="565656"/>
                </a:solidFill>
                <a:latin typeface="Open Sans"/>
                <a:ea typeface="Open Sans"/>
                <a:cs typeface="Open Sans"/>
                <a:sym typeface="Open Sans"/>
              </a:rPr>
              <a:t>Favorece una mayor reusabilidad y calidad del código, así como la encapsulación</a:t>
            </a:r>
            <a:endParaRPr sz="1300">
              <a:solidFill>
                <a:srgbClr val="565656"/>
              </a:solidFill>
              <a:latin typeface="Open Sans"/>
              <a:ea typeface="Open Sans"/>
              <a:cs typeface="Open Sans"/>
              <a:sym typeface="Open Sans"/>
            </a:endParaRPr>
          </a:p>
        </p:txBody>
      </p:sp>
      <p:pic>
        <p:nvPicPr>
          <p:cNvPr descr="6 librerías Java imprescindibles" id="142" name="Google Shape;142;p22"/>
          <p:cNvPicPr preferRelativeResize="0"/>
          <p:nvPr/>
        </p:nvPicPr>
        <p:blipFill rotWithShape="1">
          <a:blip r:embed="rId4">
            <a:alphaModFix/>
          </a:blip>
          <a:srcRect b="0" l="0" r="10538" t="0"/>
          <a:stretch/>
        </p:blipFill>
        <p:spPr>
          <a:xfrm>
            <a:off x="5225475" y="2454875"/>
            <a:ext cx="3166050" cy="1651525"/>
          </a:xfrm>
          <a:prstGeom prst="rect">
            <a:avLst/>
          </a:prstGeom>
          <a:noFill/>
          <a:ln>
            <a:noFill/>
          </a:ln>
        </p:spPr>
      </p:pic>
      <p:pic>
        <p:nvPicPr>
          <p:cNvPr id="143" name="Google Shape;143;p22"/>
          <p:cNvPicPr preferRelativeResize="0"/>
          <p:nvPr/>
        </p:nvPicPr>
        <p:blipFill rotWithShape="1">
          <a:blip r:embed="rId5">
            <a:alphaModFix/>
          </a:blip>
          <a:srcRect b="0" l="0" r="0" t="0"/>
          <a:stretch/>
        </p:blipFill>
        <p:spPr>
          <a:xfrm>
            <a:off x="6343650" y="1303375"/>
            <a:ext cx="2461325" cy="1378350"/>
          </a:xfrm>
          <a:prstGeom prst="rect">
            <a:avLst/>
          </a:prstGeom>
          <a:noFill/>
          <a:ln>
            <a:noFill/>
          </a:ln>
        </p:spPr>
      </p:pic>
      <p:cxnSp>
        <p:nvCxnSpPr>
          <p:cNvPr id="144" name="Google Shape;144;p22"/>
          <p:cNvCxnSpPr/>
          <p:nvPr/>
        </p:nvCxnSpPr>
        <p:spPr>
          <a:xfrm flipH="1" rot="10800000">
            <a:off x="2645228" y="969815"/>
            <a:ext cx="6489000" cy="9900"/>
          </a:xfrm>
          <a:prstGeom prst="straightConnector1">
            <a:avLst/>
          </a:prstGeom>
          <a:noFill/>
          <a:ln cap="flat" cmpd="sng" w="19050">
            <a:solidFill>
              <a:schemeClr val="accent6"/>
            </a:solidFill>
            <a:prstDash val="solid"/>
            <a:round/>
            <a:headEnd len="sm" w="sm" type="none"/>
            <a:tailEnd len="sm" w="sm" type="none"/>
          </a:ln>
        </p:spPr>
      </p:cxnSp>
      <p:sp>
        <p:nvSpPr>
          <p:cNvPr id="145" name="Google Shape;145;p22"/>
          <p:cNvSpPr/>
          <p:nvPr/>
        </p:nvSpPr>
        <p:spPr>
          <a:xfrm>
            <a:off x="4889766" y="401921"/>
            <a:ext cx="41457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900">
                <a:solidFill>
                  <a:srgbClr val="90C2EA"/>
                </a:solidFill>
                <a:latin typeface="PT Sans Narrow"/>
                <a:ea typeface="PT Sans Narrow"/>
                <a:cs typeface="PT Sans Narrow"/>
                <a:sym typeface="PT Sans Narrow"/>
              </a:rPr>
              <a:t>Usabilidad y Ventajas</a:t>
            </a:r>
            <a:endParaRPr b="1" sz="2900" cap="none">
              <a:solidFill>
                <a:srgbClr val="90C2EA"/>
              </a:solidFill>
              <a:latin typeface="PT Sans Narrow"/>
              <a:ea typeface="PT Sans Narrow"/>
              <a:cs typeface="PT Sans Narrow"/>
              <a:sym typeface="PT Sans Narrow"/>
            </a:endParaRPr>
          </a:p>
        </p:txBody>
      </p:sp>
      <p:sp>
        <p:nvSpPr>
          <p:cNvPr id="146" name="Google Shape;146;p22"/>
          <p:cNvSpPr txBox="1"/>
          <p:nvPr>
            <p:ph type="title"/>
          </p:nvPr>
        </p:nvSpPr>
        <p:spPr>
          <a:xfrm>
            <a:off x="311700" y="445025"/>
            <a:ext cx="8520600" cy="70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O </a:t>
            </a:r>
            <a:r>
              <a:rPr lang="en-GB">
                <a:solidFill>
                  <a:schemeClr val="dk2"/>
                </a:solidFill>
              </a:rPr>
              <a:t>- Open-closed Principle</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p:nvPr/>
        </p:nvSpPr>
        <p:spPr>
          <a:xfrm>
            <a:off x="493124" y="1872186"/>
            <a:ext cx="4572000" cy="2297700"/>
          </a:xfrm>
          <a:prstGeom prst="rect">
            <a:avLst/>
          </a:prstGeom>
          <a:noFill/>
          <a:ln cap="flat" cmpd="sng" w="9525">
            <a:solidFill>
              <a:srgbClr val="608C3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just">
              <a:lnSpc>
                <a:spcPct val="107000"/>
              </a:lnSpc>
              <a:spcBef>
                <a:spcPts val="0"/>
              </a:spcBef>
              <a:spcAft>
                <a:spcPts val="0"/>
              </a:spcAft>
              <a:buNone/>
            </a:pPr>
            <a:r>
              <a:rPr lang="en-GB" sz="2100">
                <a:solidFill>
                  <a:srgbClr val="565656"/>
                </a:solidFill>
                <a:latin typeface="Open Sans"/>
                <a:ea typeface="Open Sans"/>
                <a:cs typeface="Open Sans"/>
                <a:sym typeface="Open Sans"/>
              </a:rPr>
              <a:t>Identificar las clases que estamos modificando más a menudo. </a:t>
            </a:r>
            <a:endParaRPr sz="1100">
              <a:solidFill>
                <a:srgbClr val="565656"/>
              </a:solidFill>
              <a:latin typeface="Open Sans"/>
              <a:ea typeface="Open Sans"/>
              <a:cs typeface="Open Sans"/>
              <a:sym typeface="Open Sans"/>
            </a:endParaRPr>
          </a:p>
          <a:p>
            <a:pPr indent="0" lvl="0" marL="0" marR="0" rtl="0" algn="just">
              <a:lnSpc>
                <a:spcPct val="107000"/>
              </a:lnSpc>
              <a:spcBef>
                <a:spcPts val="600"/>
              </a:spcBef>
              <a:spcAft>
                <a:spcPts val="0"/>
              </a:spcAft>
              <a:buNone/>
            </a:pPr>
            <a:r>
              <a:t/>
            </a:r>
            <a:endParaRPr sz="2100">
              <a:solidFill>
                <a:srgbClr val="565656"/>
              </a:solidFill>
              <a:latin typeface="Open Sans"/>
              <a:ea typeface="Open Sans"/>
              <a:cs typeface="Open Sans"/>
              <a:sym typeface="Open Sans"/>
            </a:endParaRPr>
          </a:p>
          <a:p>
            <a:pPr indent="0" lvl="0" marL="0" marR="0" rtl="0" algn="just">
              <a:lnSpc>
                <a:spcPct val="107000"/>
              </a:lnSpc>
              <a:spcBef>
                <a:spcPts val="600"/>
              </a:spcBef>
              <a:spcAft>
                <a:spcPts val="0"/>
              </a:spcAft>
              <a:buNone/>
            </a:pPr>
            <a:r>
              <a:rPr lang="en-GB" sz="2100">
                <a:solidFill>
                  <a:srgbClr val="565656"/>
                </a:solidFill>
                <a:latin typeface="Open Sans"/>
                <a:ea typeface="Open Sans"/>
                <a:cs typeface="Open Sans"/>
                <a:sym typeface="Open Sans"/>
              </a:rPr>
              <a:t>Cada vez que existe un nuevo requisito, tenemos que modificar siempre las mismas clases.</a:t>
            </a:r>
            <a:endParaRPr sz="1800">
              <a:solidFill>
                <a:srgbClr val="565656"/>
              </a:solidFill>
              <a:latin typeface="Open Sans"/>
              <a:ea typeface="Open Sans"/>
              <a:cs typeface="Open Sans"/>
              <a:sym typeface="Open Sans"/>
            </a:endParaRPr>
          </a:p>
        </p:txBody>
      </p:sp>
      <p:sp>
        <p:nvSpPr>
          <p:cNvPr id="152" name="Google Shape;152;p23"/>
          <p:cNvSpPr/>
          <p:nvPr/>
        </p:nvSpPr>
        <p:spPr>
          <a:xfrm>
            <a:off x="5629275" y="314325"/>
            <a:ext cx="3406200" cy="582000"/>
          </a:xfrm>
          <a:prstGeom prst="rect">
            <a:avLst/>
          </a:prstGeom>
          <a:noFill/>
          <a:ln>
            <a:noFill/>
          </a:ln>
        </p:spPr>
        <p:txBody>
          <a:bodyPr anchorCtr="0" anchor="t" bIns="34275" lIns="68575" spcFirstLastPara="1" rIns="68575" wrap="square" tIns="34275">
            <a:noAutofit/>
          </a:bodyPr>
          <a:lstStyle/>
          <a:p>
            <a:pPr indent="0" lvl="0" marL="0" marR="0" rtl="0" algn="r">
              <a:lnSpc>
                <a:spcPct val="107000"/>
              </a:lnSpc>
              <a:spcBef>
                <a:spcPts val="0"/>
              </a:spcBef>
              <a:spcAft>
                <a:spcPts val="0"/>
              </a:spcAft>
              <a:buNone/>
            </a:pPr>
            <a:r>
              <a:rPr b="1" lang="en-GB" sz="1800">
                <a:solidFill>
                  <a:srgbClr val="608C31"/>
                </a:solidFill>
                <a:latin typeface="PT Sans Narrow"/>
                <a:ea typeface="PT Sans Narrow"/>
                <a:cs typeface="PT Sans Narrow"/>
                <a:sym typeface="PT Sans Narrow"/>
              </a:rPr>
              <a:t>¿Cómo saber que estamos violando el principio open/closed?</a:t>
            </a:r>
            <a:endParaRPr b="1" sz="1500">
              <a:solidFill>
                <a:srgbClr val="608C31"/>
              </a:solidFill>
              <a:latin typeface="PT Sans Narrow"/>
              <a:ea typeface="PT Sans Narrow"/>
              <a:cs typeface="PT Sans Narrow"/>
              <a:sym typeface="PT Sans Narrow"/>
            </a:endParaRPr>
          </a:p>
        </p:txBody>
      </p:sp>
      <p:cxnSp>
        <p:nvCxnSpPr>
          <p:cNvPr id="153" name="Google Shape;153;p23"/>
          <p:cNvCxnSpPr/>
          <p:nvPr/>
        </p:nvCxnSpPr>
        <p:spPr>
          <a:xfrm flipH="1" rot="10800000">
            <a:off x="2645228" y="969815"/>
            <a:ext cx="6489000" cy="9900"/>
          </a:xfrm>
          <a:prstGeom prst="straightConnector1">
            <a:avLst/>
          </a:prstGeom>
          <a:noFill/>
          <a:ln cap="flat" cmpd="sng" w="19050">
            <a:solidFill>
              <a:schemeClr val="accent4"/>
            </a:solidFill>
            <a:prstDash val="solid"/>
            <a:round/>
            <a:headEnd len="sm" w="sm" type="none"/>
            <a:tailEnd len="sm" w="sm" type="none"/>
          </a:ln>
        </p:spPr>
      </p:cxnSp>
      <p:pic>
        <p:nvPicPr>
          <p:cNvPr descr="Principios SOLID con ejemplos" id="154" name="Google Shape;154;p23"/>
          <p:cNvPicPr preferRelativeResize="0"/>
          <p:nvPr/>
        </p:nvPicPr>
        <p:blipFill rotWithShape="1">
          <a:blip r:embed="rId3">
            <a:alphaModFix/>
          </a:blip>
          <a:srcRect b="0" l="32625" r="32677" t="0"/>
          <a:stretch/>
        </p:blipFill>
        <p:spPr>
          <a:xfrm>
            <a:off x="8210006" y="4336481"/>
            <a:ext cx="825368" cy="679656"/>
          </a:xfrm>
          <a:prstGeom prst="rect">
            <a:avLst/>
          </a:prstGeom>
          <a:noFill/>
          <a:ln>
            <a:noFill/>
          </a:ln>
        </p:spPr>
      </p:pic>
      <p:pic>
        <p:nvPicPr>
          <p:cNvPr descr="Qué es una clase en Java? ¡Contrólalo al detalle! | 35mm" id="155" name="Google Shape;155;p23"/>
          <p:cNvPicPr preferRelativeResize="0"/>
          <p:nvPr/>
        </p:nvPicPr>
        <p:blipFill rotWithShape="1">
          <a:blip r:embed="rId4">
            <a:alphaModFix/>
          </a:blip>
          <a:srcRect b="0" l="0" r="0" t="0"/>
          <a:stretch/>
        </p:blipFill>
        <p:spPr>
          <a:xfrm>
            <a:off x="5629275" y="1872175"/>
            <a:ext cx="2801302" cy="1867525"/>
          </a:xfrm>
          <a:prstGeom prst="rect">
            <a:avLst/>
          </a:prstGeom>
          <a:noFill/>
          <a:ln>
            <a:noFill/>
          </a:ln>
        </p:spPr>
      </p:pic>
      <p:sp>
        <p:nvSpPr>
          <p:cNvPr id="156" name="Google Shape;156;p23"/>
          <p:cNvSpPr txBox="1"/>
          <p:nvPr>
            <p:ph type="title"/>
          </p:nvPr>
        </p:nvSpPr>
        <p:spPr>
          <a:xfrm>
            <a:off x="311700" y="445025"/>
            <a:ext cx="8520600" cy="70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GB"/>
              <a:t>O </a:t>
            </a:r>
            <a:r>
              <a:rPr lang="en-GB">
                <a:solidFill>
                  <a:schemeClr val="dk2"/>
                </a:solidFill>
              </a:rPr>
              <a:t>- Open-closed Principle</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