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swald ExtraLight"/>
      <p:regular r:id="rId17"/>
      <p:bold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Maven Pro"/>
      <p:regular r:id="rId28"/>
      <p:bold r:id="rId29"/>
    </p:embeddedFont>
    <p:embeddedFont>
      <p:font typeface="Proxima Nova Semibold"/>
      <p:regular r:id="rId30"/>
      <p:bold r:id="rId31"/>
      <p:boldItalic r:id="rId32"/>
    </p:embeddedFont>
    <p:embeddedFont>
      <p:font typeface="Oswald"/>
      <p:regular r:id="rId33"/>
      <p:bold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avenPro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DMSans-regular.fnt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37" Type="http://schemas.openxmlformats.org/officeDocument/2006/relationships/font" Target="fonts/DMSans-italic.fntdata"/><Relationship Id="rId14" Type="http://schemas.openxmlformats.org/officeDocument/2006/relationships/slide" Target="slides/slide8.xml"/><Relationship Id="rId36" Type="http://schemas.openxmlformats.org/officeDocument/2006/relationships/font" Target="fonts/DMSans-bold.fntdata"/><Relationship Id="rId17" Type="http://schemas.openxmlformats.org/officeDocument/2006/relationships/font" Target="fonts/OswaldExtraLight-regular.fntdata"/><Relationship Id="rId16" Type="http://schemas.openxmlformats.org/officeDocument/2006/relationships/slide" Target="slides/slide10.xml"/><Relationship Id="rId38" Type="http://schemas.openxmlformats.org/officeDocument/2006/relationships/font" Target="fonts/DMSans-boldItalic.fntdata"/><Relationship Id="rId19" Type="http://schemas.openxmlformats.org/officeDocument/2006/relationships/font" Target="fonts/ProximaNova-regular.fntdata"/><Relationship Id="rId18" Type="http://schemas.openxmlformats.org/officeDocument/2006/relationships/font" Target="fonts/Oswald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092945575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092945575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413425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413425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353a082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353a082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ed991a0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ed991a0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91f73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91f73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e91f73e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e91f73e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d7ae03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d7ae03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e4f297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e4f297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ARCHIVOS </a:t>
            </a:r>
            <a:r>
              <a:rPr lang="en"/>
              <a:t>LOG</a:t>
            </a:r>
            <a:endParaRPr/>
          </a:p>
        </p:txBody>
      </p:sp>
      <p:sp>
        <p:nvSpPr>
          <p:cNvPr id="230" name="Google Shape;230;p30"/>
          <p:cNvSpPr txBox="1"/>
          <p:nvPr>
            <p:ph idx="1" type="subTitle"/>
          </p:nvPr>
        </p:nvSpPr>
        <p:spPr>
          <a:xfrm>
            <a:off x="713225" y="3890550"/>
            <a:ext cx="4359000" cy="101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Zanabria Roman Ronaldo David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Huaroto Cardenas </a:t>
            </a: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Maria del Rosario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Hurtado Yalico Brayam Alex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225" y="1717825"/>
            <a:ext cx="3146325" cy="32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/>
        </p:nvSpPr>
        <p:spPr>
          <a:xfrm>
            <a:off x="3074100" y="2163900"/>
            <a:ext cx="2995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sz="41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LOS ARCHIVOS</a:t>
            </a:r>
            <a:r>
              <a:rPr lang="en">
                <a:solidFill>
                  <a:schemeClr val="accent1"/>
                </a:solidFill>
              </a:rPr>
              <a:t> LOG 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720000" y="1463775"/>
            <a:ext cx="77040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Son archivos que registran todos los procesos que han sido definidos como relevantes para el programador de la aplicación.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 utilizan para contener el registro de eventos ocurridos mientras se ejecuta el programa o la aplicación específica.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2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243" name="Google Shape;243;p3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1321350" y="1460950"/>
            <a:ext cx="4159200" cy="28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Por ejemplo, en el caso de los archivos log de una base de datos se registran todos los cambios de aquellas transacciones completadas exitosamente.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De lo contrario pasarían  días tratando de reproducir el bug o simplemente leer un archivo y saber dónde estaba el error, qué líneas se producen y en qué tiempo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429496729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LOS ARCHIVOS</a:t>
            </a:r>
            <a:r>
              <a:rPr lang="en">
                <a:solidFill>
                  <a:schemeClr val="accent1"/>
                </a:solidFill>
              </a:rPr>
              <a:t> LOG 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350" y="472175"/>
            <a:ext cx="3860975" cy="343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259" name="Google Shape;259;p3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321350" y="1460950"/>
            <a:ext cx="4159200" cy="28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Los archivos de log en una base de datos registra todos los cambios y transacciones o un caso si el sistema elimine información de la  base de datos el log será muy útil para la restauración completa de la base de datos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Los ficheros log se generan automáticamente, registrando la hora y fecha  de la ejecución.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>
            <p:ph idx="429496729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LOS ARCHIVOS</a:t>
            </a:r>
            <a:r>
              <a:rPr lang="en">
                <a:solidFill>
                  <a:schemeClr val="accent1"/>
                </a:solidFill>
              </a:rPr>
              <a:t> LOG 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350" y="472175"/>
            <a:ext cx="3860975" cy="343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720000" y="1164100"/>
            <a:ext cx="77040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serie de aplicaciones de software, incluido el sistema operativo, utilizan este formato de archivo para realizar un seguimiento de los eventos.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75" y="2421825"/>
            <a:ext cx="2277868" cy="2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0" y="2421825"/>
            <a:ext cx="2186753" cy="2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245" y="2579925"/>
            <a:ext cx="2424755" cy="2012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>
            <p:ph idx="429496729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LOS ARCHIVOS</a:t>
            </a:r>
            <a:r>
              <a:rPr lang="en">
                <a:solidFill>
                  <a:schemeClr val="accent1"/>
                </a:solidFill>
              </a:rPr>
              <a:t> LOG ?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Java Logging Api</a:t>
            </a:r>
            <a:endParaRPr/>
          </a:p>
        </p:txBody>
      </p:sp>
      <p:sp>
        <p:nvSpPr>
          <p:cNvPr id="284" name="Google Shape;284;p35"/>
          <p:cNvSpPr txBox="1"/>
          <p:nvPr>
            <p:ph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5" name="Google Shape;285;p35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java.util.logging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86" name="Google Shape;286;p35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287" name="Google Shape;287;p35"/>
          <p:cNvSpPr txBox="1"/>
          <p:nvPr>
            <p:ph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8" name="Google Shape;288;p35"/>
          <p:cNvSpPr txBox="1"/>
          <p:nvPr>
            <p:ph idx="5" type="subTitle"/>
          </p:nvPr>
        </p:nvSpPr>
        <p:spPr>
          <a:xfrm>
            <a:off x="6111850" y="2110350"/>
            <a:ext cx="29766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org.apache.logging.log4j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289" name="Google Shape;289;p35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API´s  en Java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90" name="Google Shape;290;p35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2640000" dist="19050">
              <a:schemeClr val="accent1">
                <a:alpha val="76000"/>
              </a:schemeClr>
            </a:outerShdw>
          </a:effectLst>
        </p:spPr>
      </p:cxnSp>
      <p:cxnSp>
        <p:nvCxnSpPr>
          <p:cNvPr id="291" name="Google Shape;291;p35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92" name="Google Shape;292;p35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grpSp>
        <p:nvGrpSpPr>
          <p:cNvPr id="293" name="Google Shape;293;p35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94" name="Google Shape;294;p35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35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303" name="Google Shape;303;p35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/>
          <p:nvPr/>
        </p:nvSpPr>
        <p:spPr>
          <a:xfrm>
            <a:off x="4757125" y="3207525"/>
            <a:ext cx="3912000" cy="173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98FAFC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783275" y="3207525"/>
            <a:ext cx="3804900" cy="173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98FAFC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2774550" y="1272425"/>
            <a:ext cx="4011000" cy="173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98FAFC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36"/>
          <p:cNvGrpSpPr/>
          <p:nvPr/>
        </p:nvGrpSpPr>
        <p:grpSpPr>
          <a:xfrm rot="5400000">
            <a:off x="6793563" y="-1154209"/>
            <a:ext cx="959680" cy="3741186"/>
            <a:chOff x="7557897" y="2608992"/>
            <a:chExt cx="429195" cy="1673160"/>
          </a:xfrm>
        </p:grpSpPr>
        <p:sp>
          <p:nvSpPr>
            <p:cNvPr id="319" name="Google Shape;319;p36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6"/>
          <p:cNvSpPr txBox="1"/>
          <p:nvPr>
            <p:ph type="title"/>
          </p:nvPr>
        </p:nvSpPr>
        <p:spPr>
          <a:xfrm>
            <a:off x="3645388" y="1351625"/>
            <a:ext cx="23373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Handler</a:t>
            </a:r>
            <a:endParaRPr/>
          </a:p>
        </p:txBody>
      </p:sp>
      <p:sp>
        <p:nvSpPr>
          <p:cNvPr id="323" name="Google Shape;323;p36"/>
          <p:cNvSpPr txBox="1"/>
          <p:nvPr>
            <p:ph idx="1" type="subTitle"/>
          </p:nvPr>
        </p:nvSpPr>
        <p:spPr>
          <a:xfrm>
            <a:off x="3645402" y="1746625"/>
            <a:ext cx="2693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200"/>
              <a:t>indican a donde mandar la salida ya sea consola o archivo.</a:t>
            </a:r>
            <a:endParaRPr/>
          </a:p>
        </p:txBody>
      </p:sp>
      <p:sp>
        <p:nvSpPr>
          <p:cNvPr id="324" name="Google Shape;324;p36"/>
          <p:cNvSpPr txBox="1"/>
          <p:nvPr>
            <p:ph idx="2" type="title"/>
          </p:nvPr>
        </p:nvSpPr>
        <p:spPr>
          <a:xfrm>
            <a:off x="5796688" y="3362925"/>
            <a:ext cx="23409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ConsoleHandler</a:t>
            </a:r>
            <a:endParaRPr/>
          </a:p>
        </p:txBody>
      </p:sp>
      <p:sp>
        <p:nvSpPr>
          <p:cNvPr id="325" name="Google Shape;325;p36"/>
          <p:cNvSpPr txBox="1"/>
          <p:nvPr>
            <p:ph idx="3" type="subTitle"/>
          </p:nvPr>
        </p:nvSpPr>
        <p:spPr>
          <a:xfrm>
            <a:off x="5796688" y="3757925"/>
            <a:ext cx="23409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Envia los logs a la consola.</a:t>
            </a:r>
            <a:endParaRPr sz="1200"/>
          </a:p>
        </p:txBody>
      </p:sp>
      <p:sp>
        <p:nvSpPr>
          <p:cNvPr id="326" name="Google Shape;326;p36"/>
          <p:cNvSpPr txBox="1"/>
          <p:nvPr>
            <p:ph idx="4" type="title"/>
          </p:nvPr>
        </p:nvSpPr>
        <p:spPr>
          <a:xfrm>
            <a:off x="1653150" y="3364950"/>
            <a:ext cx="2337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FileHandler</a:t>
            </a:r>
            <a:endParaRPr/>
          </a:p>
        </p:txBody>
      </p:sp>
      <p:sp>
        <p:nvSpPr>
          <p:cNvPr id="327" name="Google Shape;327;p36"/>
          <p:cNvSpPr txBox="1"/>
          <p:nvPr>
            <p:ph idx="5" type="subTitle"/>
          </p:nvPr>
        </p:nvSpPr>
        <p:spPr>
          <a:xfrm>
            <a:off x="1297050" y="3756550"/>
            <a:ext cx="2693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 el manejador de archivo, indicamos el archivo donde se mandaran los logs.</a:t>
            </a:r>
            <a:endParaRPr sz="1700"/>
          </a:p>
        </p:txBody>
      </p:sp>
      <p:sp>
        <p:nvSpPr>
          <p:cNvPr id="328" name="Google Shape;328;p36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JAVA </a:t>
            </a:r>
            <a:r>
              <a:rPr lang="en">
                <a:solidFill>
                  <a:schemeClr val="accent1"/>
                </a:solidFill>
              </a:rPr>
              <a:t>LOGGING  </a:t>
            </a:r>
            <a:r>
              <a:rPr lang="en"/>
              <a:t>API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3072000" y="2346125"/>
            <a:ext cx="345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java.util.logging.Handler;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799425" y="4387650"/>
            <a:ext cx="37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java.util.logging.FileHandler;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4835025" y="4402225"/>
            <a:ext cx="40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java.util.logging.ConsoleHandler;</a:t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/>
          <p:nvPr/>
        </p:nvSpPr>
        <p:spPr>
          <a:xfrm>
            <a:off x="2761950" y="3142250"/>
            <a:ext cx="3620100" cy="15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4895207" y="1352000"/>
            <a:ext cx="3620100" cy="15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697958" y="1371825"/>
            <a:ext cx="3768900" cy="15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1495425" y="1599975"/>
            <a:ext cx="2434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SimpleFormatter</a:t>
            </a:r>
            <a:endParaRPr/>
          </a:p>
        </p:txBody>
      </p:sp>
      <p:sp>
        <p:nvSpPr>
          <p:cNvPr id="340" name="Google Shape;340;p37"/>
          <p:cNvSpPr txBox="1"/>
          <p:nvPr>
            <p:ph idx="1" type="subTitle"/>
          </p:nvPr>
        </p:nvSpPr>
        <p:spPr>
          <a:xfrm>
            <a:off x="1495425" y="2003850"/>
            <a:ext cx="2864100" cy="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</a:t>
            </a:r>
            <a:r>
              <a:rPr lang="en"/>
              <a:t>presentar los datos, en formato sencillo</a:t>
            </a:r>
            <a:endParaRPr/>
          </a:p>
        </p:txBody>
      </p:sp>
      <p:grpSp>
        <p:nvGrpSpPr>
          <p:cNvPr id="341" name="Google Shape;341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342" name="Google Shape;342;p3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37"/>
          <p:cNvGrpSpPr/>
          <p:nvPr/>
        </p:nvGrpSpPr>
        <p:grpSpPr>
          <a:xfrm flipH="1" rot="5400000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351" name="Google Shape;351;p3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37"/>
          <p:cNvSpPr txBox="1"/>
          <p:nvPr>
            <p:ph idx="8" type="title"/>
          </p:nvPr>
        </p:nvSpPr>
        <p:spPr>
          <a:xfrm>
            <a:off x="5692675" y="1580150"/>
            <a:ext cx="2264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setFormatter</a:t>
            </a:r>
            <a:endParaRPr/>
          </a:p>
        </p:txBody>
      </p:sp>
      <p:sp>
        <p:nvSpPr>
          <p:cNvPr id="360" name="Google Shape;360;p37"/>
          <p:cNvSpPr txBox="1"/>
          <p:nvPr>
            <p:ph idx="6" type="title"/>
          </p:nvPr>
        </p:nvSpPr>
        <p:spPr>
          <a:xfrm>
            <a:off x="3559500" y="3369650"/>
            <a:ext cx="2555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addHandler</a:t>
            </a:r>
            <a:endParaRPr/>
          </a:p>
        </p:txBody>
      </p:sp>
      <p:sp>
        <p:nvSpPr>
          <p:cNvPr id="361" name="Google Shape;361;p37"/>
          <p:cNvSpPr txBox="1"/>
          <p:nvPr>
            <p:ph idx="9" type="subTitle"/>
          </p:nvPr>
        </p:nvSpPr>
        <p:spPr>
          <a:xfrm>
            <a:off x="5692800" y="1984000"/>
            <a:ext cx="2731200" cy="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especifica que formateador </a:t>
            </a:r>
            <a:r>
              <a:rPr lang="en"/>
              <a:t>usará</a:t>
            </a:r>
            <a:r>
              <a:rPr lang="en"/>
              <a:t> el manejador (handler) de archivo</a:t>
            </a:r>
            <a:endParaRPr/>
          </a:p>
        </p:txBody>
      </p:sp>
      <p:sp>
        <p:nvSpPr>
          <p:cNvPr id="362" name="Google Shape;362;p37"/>
          <p:cNvSpPr txBox="1"/>
          <p:nvPr>
            <p:ph idx="7" type="subTitle"/>
          </p:nvPr>
        </p:nvSpPr>
        <p:spPr>
          <a:xfrm>
            <a:off x="3559500" y="3773050"/>
            <a:ext cx="2465400" cy="6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Asigna los handles previamente declarados al log</a:t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1094120" y="1797503"/>
            <a:ext cx="81398" cy="81354"/>
          </a:xfrm>
          <a:custGeom>
            <a:rect b="b" l="l" r="r" t="t"/>
            <a:pathLst>
              <a:path extrusionOk="0" h="1857" w="1858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>
            <p:ph idx="4" type="title"/>
          </p:nvPr>
        </p:nvSpPr>
        <p:spPr>
          <a:xfrm>
            <a:off x="720000" y="390475"/>
            <a:ext cx="7710900" cy="7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JAVA </a:t>
            </a:r>
            <a:r>
              <a:rPr lang="en">
                <a:solidFill>
                  <a:schemeClr val="accent1"/>
                </a:solidFill>
              </a:rPr>
              <a:t>LOGGING  </a:t>
            </a:r>
            <a:r>
              <a:rPr lang="en"/>
              <a:t>API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38"/>
          <p:cNvGrpSpPr/>
          <p:nvPr/>
        </p:nvGrpSpPr>
        <p:grpSpPr>
          <a:xfrm rot="2700000">
            <a:off x="727020" y="-950104"/>
            <a:ext cx="1182830" cy="2546274"/>
            <a:chOff x="7350442" y="2608992"/>
            <a:chExt cx="777239" cy="1673160"/>
          </a:xfrm>
        </p:grpSpPr>
        <p:sp>
          <p:nvSpPr>
            <p:cNvPr id="370" name="Google Shape;370;p3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38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NIVELES</a:t>
            </a:r>
            <a:r>
              <a:rPr lang="en"/>
              <a:t> (</a:t>
            </a:r>
            <a:r>
              <a:rPr lang="en">
                <a:solidFill>
                  <a:schemeClr val="accent1"/>
                </a:solidFill>
              </a:rPr>
              <a:t>setNivel)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9" name="Google Shape;379;p38"/>
          <p:cNvSpPr txBox="1"/>
          <p:nvPr>
            <p:ph idx="1" type="subTitle"/>
          </p:nvPr>
        </p:nvSpPr>
        <p:spPr>
          <a:xfrm>
            <a:off x="1020975" y="1509663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indica que se deben registrar todos los mensajes.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80" name="Google Shape;380;p38"/>
          <p:cNvGrpSpPr/>
          <p:nvPr/>
        </p:nvGrpSpPr>
        <p:grpSpPr>
          <a:xfrm rot="2700000">
            <a:off x="7571345" y="-950104"/>
            <a:ext cx="1182830" cy="2546274"/>
            <a:chOff x="7350442" y="2608992"/>
            <a:chExt cx="777239" cy="1673160"/>
          </a:xfrm>
        </p:grpSpPr>
        <p:sp>
          <p:nvSpPr>
            <p:cNvPr id="381" name="Google Shape;381;p3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38"/>
          <p:cNvSpPr txBox="1"/>
          <p:nvPr>
            <p:ph idx="4294967295" type="title"/>
          </p:nvPr>
        </p:nvSpPr>
        <p:spPr>
          <a:xfrm>
            <a:off x="1020975" y="1164100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ALL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90" name="Google Shape;390;p38"/>
          <p:cNvSpPr txBox="1"/>
          <p:nvPr>
            <p:ph idx="2" type="subTitle"/>
          </p:nvPr>
        </p:nvSpPr>
        <p:spPr>
          <a:xfrm>
            <a:off x="1020975" y="2501938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un nivel de mensaje para mensajes de configuración estática.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38"/>
          <p:cNvSpPr txBox="1"/>
          <p:nvPr>
            <p:ph idx="4294967295" type="title"/>
          </p:nvPr>
        </p:nvSpPr>
        <p:spPr>
          <a:xfrm>
            <a:off x="1020975" y="2156370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CONFIG</a:t>
            </a:r>
            <a:endParaRPr sz="2200">
              <a:solidFill>
                <a:srgbClr val="00FFFF"/>
              </a:solidFill>
            </a:endParaRPr>
          </a:p>
        </p:txBody>
      </p:sp>
      <p:sp>
        <p:nvSpPr>
          <p:cNvPr id="392" name="Google Shape;392;p38"/>
          <p:cNvSpPr txBox="1"/>
          <p:nvPr>
            <p:ph idx="3" type="subTitle"/>
          </p:nvPr>
        </p:nvSpPr>
        <p:spPr>
          <a:xfrm>
            <a:off x="1020975" y="3484125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un nivel de mensaje que proporciona información de rastreo.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3" name="Google Shape;393;p38"/>
          <p:cNvSpPr txBox="1"/>
          <p:nvPr>
            <p:ph idx="4294967295" type="title"/>
          </p:nvPr>
        </p:nvSpPr>
        <p:spPr>
          <a:xfrm>
            <a:off x="1020975" y="3138551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5A6BD"/>
                </a:solidFill>
              </a:rPr>
              <a:t>FINE, FINER, FINEST</a:t>
            </a:r>
            <a:endParaRPr sz="2200">
              <a:solidFill>
                <a:srgbClr val="D5A6BD"/>
              </a:solidFill>
            </a:endParaRPr>
          </a:p>
        </p:txBody>
      </p:sp>
      <p:sp>
        <p:nvSpPr>
          <p:cNvPr id="394" name="Google Shape;394;p38"/>
          <p:cNvSpPr txBox="1"/>
          <p:nvPr>
            <p:ph idx="4" type="subTitle"/>
          </p:nvPr>
        </p:nvSpPr>
        <p:spPr>
          <a:xfrm>
            <a:off x="4695450" y="1590875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un nivel de mensaje para mensajes informativos.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5" name="Google Shape;395;p38"/>
          <p:cNvSpPr txBox="1"/>
          <p:nvPr>
            <p:ph idx="4294967295" type="title"/>
          </p:nvPr>
        </p:nvSpPr>
        <p:spPr>
          <a:xfrm>
            <a:off x="4695450" y="1245313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FF5E1"/>
                </a:solidFill>
              </a:rPr>
              <a:t>INFO</a:t>
            </a:r>
            <a:endParaRPr sz="2200">
              <a:solidFill>
                <a:srgbClr val="3FF5E1"/>
              </a:solidFill>
            </a:endParaRPr>
          </a:p>
        </p:txBody>
      </p:sp>
      <p:sp>
        <p:nvSpPr>
          <p:cNvPr id="396" name="Google Shape;396;p38"/>
          <p:cNvSpPr txBox="1"/>
          <p:nvPr>
            <p:ph idx="5" type="subTitle"/>
          </p:nvPr>
        </p:nvSpPr>
        <p:spPr>
          <a:xfrm>
            <a:off x="4695450" y="2583150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un nivel especial que se puede utilizar para desactivar el registro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38"/>
          <p:cNvSpPr txBox="1"/>
          <p:nvPr>
            <p:ph idx="4294967295" type="title"/>
          </p:nvPr>
        </p:nvSpPr>
        <p:spPr>
          <a:xfrm>
            <a:off x="4695450" y="2237582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OFF</a:t>
            </a:r>
            <a:endParaRPr sz="2200"/>
          </a:p>
        </p:txBody>
      </p:sp>
      <p:sp>
        <p:nvSpPr>
          <p:cNvPr id="398" name="Google Shape;398;p38"/>
          <p:cNvSpPr txBox="1"/>
          <p:nvPr>
            <p:ph idx="6" type="subTitle"/>
          </p:nvPr>
        </p:nvSpPr>
        <p:spPr>
          <a:xfrm>
            <a:off x="4695450" y="3565338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un nivel de mensaje que indica una falla grave.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38"/>
          <p:cNvSpPr txBox="1"/>
          <p:nvPr>
            <p:ph idx="4294967295" type="title"/>
          </p:nvPr>
        </p:nvSpPr>
        <p:spPr>
          <a:xfrm>
            <a:off x="4695450" y="3219764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SEVERE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400" name="Google Shape;400;p38"/>
          <p:cNvSpPr txBox="1"/>
          <p:nvPr>
            <p:ph idx="7" type="subTitle"/>
          </p:nvPr>
        </p:nvSpPr>
        <p:spPr>
          <a:xfrm>
            <a:off x="3009300" y="4547538"/>
            <a:ext cx="312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un nivel de mensaje (Advertencia) que indica un problema potencial.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1" name="Google Shape;401;p38"/>
          <p:cNvSpPr txBox="1"/>
          <p:nvPr>
            <p:ph idx="4294967295" type="title"/>
          </p:nvPr>
        </p:nvSpPr>
        <p:spPr>
          <a:xfrm>
            <a:off x="3009300" y="4201964"/>
            <a:ext cx="31254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WARNING</a:t>
            </a:r>
            <a:endParaRPr sz="2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