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Oswald"/>
      <p:regular r:id="rId32"/>
      <p:bold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EA9C57-6D58-4A8D-9FFC-0FCA4CFE9565}">
  <a:tblStyle styleId="{04EA9C57-6D58-4A8D-9FFC-0FCA4CFE95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Slab-regular.fntdata"/><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35" Type="http://schemas.openxmlformats.org/officeDocument/2006/relationships/font" Target="fonts/CenturyGothic-bold.fntdata"/><Relationship Id="rId12" Type="http://schemas.openxmlformats.org/officeDocument/2006/relationships/slide" Target="slides/slide6.xml"/><Relationship Id="rId34" Type="http://schemas.openxmlformats.org/officeDocument/2006/relationships/font" Target="fonts/CenturyGothic-regular.fntdata"/><Relationship Id="rId15" Type="http://schemas.openxmlformats.org/officeDocument/2006/relationships/slide" Target="slides/slide9.xml"/><Relationship Id="rId37" Type="http://schemas.openxmlformats.org/officeDocument/2006/relationships/font" Target="fonts/CenturyGothic-boldItalic.fntdata"/><Relationship Id="rId14" Type="http://schemas.openxmlformats.org/officeDocument/2006/relationships/slide" Target="slides/slide8.xml"/><Relationship Id="rId36" Type="http://schemas.openxmlformats.org/officeDocument/2006/relationships/font" Target="fonts/CenturyGothic-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56e7f0bcf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356e7f0bcf_0_8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56e7f0bcf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356e7f0bcf_0_8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56e7f0bcf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1356e7f0bcf_0_10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56712ac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56712ac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56712ac6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56712ac6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56712ac6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56712ac6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56712ac6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56712ac6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56712ac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56712ac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56e7f0bcf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1356e7f0bcf_0_8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56e7f0bcf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56e7f0bcf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56e7f0bcf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1356e7f0bcf_0_7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56e7f0bcf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356e7f0bcf_0_7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56e7f0bcf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356e7f0bcf_0_8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56e7f0bcf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356e7f0bcf_0_8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56e7f0bcf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356e7f0bcf_0_8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56e7f0bcf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356e7f0bcf_0_8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56e7f0bcf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356e7f0bcf_0_10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56e7f0bcf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356e7f0bcf_0_1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4" name="Google Shape;14;p2"/>
          <p:cNvSpPr txBox="1"/>
          <p:nvPr>
            <p:ph type="ctrTitle"/>
          </p:nvPr>
        </p:nvSpPr>
        <p:spPr>
          <a:xfrm>
            <a:off x="1028700" y="1352554"/>
            <a:ext cx="7086600" cy="13689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4500"/>
              <a:buFont typeface="Century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 name="Google Shape;15;p2"/>
          <p:cNvSpPr txBox="1"/>
          <p:nvPr>
            <p:ph idx="1" type="subTitle"/>
          </p:nvPr>
        </p:nvSpPr>
        <p:spPr>
          <a:xfrm>
            <a:off x="1028700" y="2724151"/>
            <a:ext cx="7086600" cy="5145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Clr>
                <a:schemeClr val="lt1"/>
              </a:buClr>
              <a:buSzPts val="1500"/>
              <a:buNone/>
              <a:defRPr sz="1500"/>
            </a:lvl1pPr>
            <a:lvl2pPr lvl="1" rtl="0" algn="ctr">
              <a:lnSpc>
                <a:spcPct val="90000"/>
              </a:lnSpc>
              <a:spcBef>
                <a:spcPts val="400"/>
              </a:spcBef>
              <a:spcAft>
                <a:spcPts val="0"/>
              </a:spcAft>
              <a:buClr>
                <a:schemeClr val="lt1"/>
              </a:buClr>
              <a:buSzPts val="1500"/>
              <a:buNone/>
              <a:defRPr sz="1500"/>
            </a:lvl2pPr>
            <a:lvl3pPr lvl="2" rtl="0" algn="ctr">
              <a:lnSpc>
                <a:spcPct val="90000"/>
              </a:lnSpc>
              <a:spcBef>
                <a:spcPts val="400"/>
              </a:spcBef>
              <a:spcAft>
                <a:spcPts val="0"/>
              </a:spcAft>
              <a:buClr>
                <a:schemeClr val="lt1"/>
              </a:buClr>
              <a:buSzPts val="1400"/>
              <a:buNone/>
              <a:defRPr sz="1400"/>
            </a:lvl3pPr>
            <a:lvl4pPr lvl="3" rtl="0" algn="ctr">
              <a:lnSpc>
                <a:spcPct val="90000"/>
              </a:lnSpc>
              <a:spcBef>
                <a:spcPts val="400"/>
              </a:spcBef>
              <a:spcAft>
                <a:spcPts val="0"/>
              </a:spcAft>
              <a:buClr>
                <a:schemeClr val="lt1"/>
              </a:buClr>
              <a:buSzPts val="1200"/>
              <a:buNone/>
              <a:defRPr sz="1200"/>
            </a:lvl4pPr>
            <a:lvl5pPr lvl="4" rtl="0" algn="ctr">
              <a:lnSpc>
                <a:spcPct val="90000"/>
              </a:lnSpc>
              <a:spcBef>
                <a:spcPts val="400"/>
              </a:spcBef>
              <a:spcAft>
                <a:spcPts val="0"/>
              </a:spcAft>
              <a:buClr>
                <a:schemeClr val="lt1"/>
              </a:buClr>
              <a:buSzPts val="1200"/>
              <a:buNone/>
              <a:defRPr sz="1200"/>
            </a:lvl5pPr>
            <a:lvl6pPr lvl="5" rtl="0" algn="ctr">
              <a:lnSpc>
                <a:spcPct val="90000"/>
              </a:lnSpc>
              <a:spcBef>
                <a:spcPts val="400"/>
              </a:spcBef>
              <a:spcAft>
                <a:spcPts val="0"/>
              </a:spcAft>
              <a:buClr>
                <a:schemeClr val="lt1"/>
              </a:buClr>
              <a:buSzPts val="1200"/>
              <a:buNone/>
              <a:defRPr sz="1200"/>
            </a:lvl6pPr>
            <a:lvl7pPr lvl="6" rtl="0" algn="ctr">
              <a:lnSpc>
                <a:spcPct val="90000"/>
              </a:lnSpc>
              <a:spcBef>
                <a:spcPts val="400"/>
              </a:spcBef>
              <a:spcAft>
                <a:spcPts val="0"/>
              </a:spcAft>
              <a:buClr>
                <a:schemeClr val="lt1"/>
              </a:buClr>
              <a:buSzPts val="1200"/>
              <a:buNone/>
              <a:defRPr sz="1200"/>
            </a:lvl7pPr>
            <a:lvl8pPr lvl="7" rtl="0" algn="ctr">
              <a:lnSpc>
                <a:spcPct val="90000"/>
              </a:lnSpc>
              <a:spcBef>
                <a:spcPts val="400"/>
              </a:spcBef>
              <a:spcAft>
                <a:spcPts val="0"/>
              </a:spcAft>
              <a:buClr>
                <a:schemeClr val="lt1"/>
              </a:buClr>
              <a:buSzPts val="1200"/>
              <a:buNone/>
              <a:defRPr sz="1200"/>
            </a:lvl8pPr>
            <a:lvl9pPr lvl="8" rtl="0" algn="ctr">
              <a:lnSpc>
                <a:spcPct val="90000"/>
              </a:lnSpc>
              <a:spcBef>
                <a:spcPts val="400"/>
              </a:spcBef>
              <a:spcAft>
                <a:spcPts val="0"/>
              </a:spcAft>
              <a:buClr>
                <a:schemeClr val="lt1"/>
              </a:buClr>
              <a:buSzPts val="1200"/>
              <a:buNone/>
              <a:defRPr sz="1200"/>
            </a:lvl9pPr>
          </a:lstStyle>
          <a:p/>
        </p:txBody>
      </p:sp>
      <p:sp>
        <p:nvSpPr>
          <p:cNvPr id="16" name="Google Shape;16;p2"/>
          <p:cNvSpPr txBox="1"/>
          <p:nvPr>
            <p:ph idx="10" type="dt"/>
          </p:nvPr>
        </p:nvSpPr>
        <p:spPr>
          <a:xfrm>
            <a:off x="5932171" y="3235746"/>
            <a:ext cx="2183100" cy="2811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 name="Google Shape;17;p2"/>
          <p:cNvSpPr txBox="1"/>
          <p:nvPr>
            <p:ph idx="11" type="ftr"/>
          </p:nvPr>
        </p:nvSpPr>
        <p:spPr>
          <a:xfrm>
            <a:off x="1028700" y="3242884"/>
            <a:ext cx="4800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 name="Google Shape;18;p2"/>
          <p:cNvSpPr txBox="1"/>
          <p:nvPr>
            <p:ph idx="12" type="sldNum"/>
          </p:nvPr>
        </p:nvSpPr>
        <p:spPr>
          <a:xfrm>
            <a:off x="6057900" y="10731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1" name="Shape 71"/>
        <p:cNvGrpSpPr/>
        <p:nvPr/>
      </p:nvGrpSpPr>
      <p:grpSpPr>
        <a:xfrm>
          <a:off x="0" y="0"/>
          <a:ext cx="0" cy="0"/>
          <a:chOff x="0" y="0"/>
          <a:chExt cx="0" cy="0"/>
        </a:xfrm>
      </p:grpSpPr>
      <p:sp>
        <p:nvSpPr>
          <p:cNvPr id="72" name="Google Shape;72;p11"/>
          <p:cNvSpPr txBox="1"/>
          <p:nvPr>
            <p:ph type="title"/>
          </p:nvPr>
        </p:nvSpPr>
        <p:spPr>
          <a:xfrm>
            <a:off x="514333" y="3523020"/>
            <a:ext cx="8116500" cy="6144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 name="Google Shape;73;p11"/>
          <p:cNvSpPr/>
          <p:nvPr>
            <p:ph idx="2" type="pic"/>
          </p:nvPr>
        </p:nvSpPr>
        <p:spPr>
          <a:xfrm>
            <a:off x="511295" y="706079"/>
            <a:ext cx="8116500" cy="2608800"/>
          </a:xfrm>
          <a:prstGeom prst="rect">
            <a:avLst/>
          </a:prstGeom>
          <a:noFill/>
          <a:ln>
            <a:noFill/>
          </a:ln>
        </p:spPr>
      </p:sp>
      <p:sp>
        <p:nvSpPr>
          <p:cNvPr id="74" name="Google Shape;74;p11"/>
          <p:cNvSpPr txBox="1"/>
          <p:nvPr>
            <p:ph idx="1" type="body"/>
          </p:nvPr>
        </p:nvSpPr>
        <p:spPr>
          <a:xfrm>
            <a:off x="514350" y="4137536"/>
            <a:ext cx="8115300" cy="526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75" name="Google Shape;75;p11"/>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1"/>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1"/>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showMasterSp="0">
  <p:cSld name="Título y descripció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80" name="Google Shape;80;p12"/>
          <p:cNvSpPr txBox="1"/>
          <p:nvPr>
            <p:ph type="title"/>
          </p:nvPr>
        </p:nvSpPr>
        <p:spPr>
          <a:xfrm>
            <a:off x="514350" y="565149"/>
            <a:ext cx="8115300" cy="21021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12"/>
          <p:cNvSpPr txBox="1"/>
          <p:nvPr>
            <p:ph idx="1" type="body"/>
          </p:nvPr>
        </p:nvSpPr>
        <p:spPr>
          <a:xfrm>
            <a:off x="768350" y="2736850"/>
            <a:ext cx="7597800" cy="7494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82" name="Google Shape;82;p12"/>
          <p:cNvSpPr txBox="1"/>
          <p:nvPr>
            <p:ph idx="10" type="dt"/>
          </p:nvPr>
        </p:nvSpPr>
        <p:spPr>
          <a:xfrm>
            <a:off x="5860839" y="285750"/>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2"/>
          <p:cNvSpPr txBox="1"/>
          <p:nvPr>
            <p:ph idx="11" type="ftr"/>
          </p:nvPr>
        </p:nvSpPr>
        <p:spPr>
          <a:xfrm>
            <a:off x="514350" y="284956"/>
            <a:ext cx="5243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2"/>
          <p:cNvSpPr txBox="1"/>
          <p:nvPr>
            <p:ph idx="12" type="sldNum"/>
          </p:nvPr>
        </p:nvSpPr>
        <p:spPr>
          <a:xfrm>
            <a:off x="8146839" y="285750"/>
            <a:ext cx="48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showMasterSp="0">
  <p:cSld name="Cita con descripció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87" name="Google Shape;87;p13"/>
          <p:cNvSpPr txBox="1"/>
          <p:nvPr>
            <p:ph type="title"/>
          </p:nvPr>
        </p:nvSpPr>
        <p:spPr>
          <a:xfrm>
            <a:off x="768350" y="565150"/>
            <a:ext cx="7613400" cy="1953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13"/>
          <p:cNvSpPr txBox="1"/>
          <p:nvPr>
            <p:ph idx="1" type="body"/>
          </p:nvPr>
        </p:nvSpPr>
        <p:spPr>
          <a:xfrm>
            <a:off x="977899" y="2524167"/>
            <a:ext cx="7194600" cy="333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89" name="Google Shape;89;p13"/>
          <p:cNvSpPr txBox="1"/>
          <p:nvPr>
            <p:ph idx="2" type="body"/>
          </p:nvPr>
        </p:nvSpPr>
        <p:spPr>
          <a:xfrm>
            <a:off x="768350" y="2969897"/>
            <a:ext cx="7613400" cy="5100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90" name="Google Shape;90;p13"/>
          <p:cNvSpPr txBox="1"/>
          <p:nvPr>
            <p:ph idx="10" type="dt"/>
          </p:nvPr>
        </p:nvSpPr>
        <p:spPr>
          <a:xfrm>
            <a:off x="5860839" y="285750"/>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3"/>
          <p:cNvSpPr txBox="1"/>
          <p:nvPr>
            <p:ph idx="11" type="ftr"/>
          </p:nvPr>
        </p:nvSpPr>
        <p:spPr>
          <a:xfrm>
            <a:off x="514350" y="284956"/>
            <a:ext cx="5243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3"/>
          <p:cNvSpPr txBox="1"/>
          <p:nvPr>
            <p:ph idx="12" type="sldNum"/>
          </p:nvPr>
        </p:nvSpPr>
        <p:spPr>
          <a:xfrm>
            <a:off x="8146839" y="285750"/>
            <a:ext cx="48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93" name="Google Shape;93;p13"/>
          <p:cNvSpPr txBox="1"/>
          <p:nvPr/>
        </p:nvSpPr>
        <p:spPr>
          <a:xfrm>
            <a:off x="357188" y="700088"/>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Century Gothic"/>
              <a:buNone/>
            </a:pPr>
            <a:r>
              <a:rPr b="0" lang="en-GB" sz="6000" cap="none">
                <a:solidFill>
                  <a:schemeClr val="lt1"/>
                </a:solidFill>
                <a:latin typeface="Century Gothic"/>
                <a:ea typeface="Century Gothic"/>
                <a:cs typeface="Century Gothic"/>
                <a:sym typeface="Century Gothic"/>
              </a:rPr>
              <a:t>“</a:t>
            </a:r>
            <a:endParaRPr sz="1100"/>
          </a:p>
        </p:txBody>
      </p:sp>
      <p:sp>
        <p:nvSpPr>
          <p:cNvPr id="94" name="Google Shape;94;p13"/>
          <p:cNvSpPr txBox="1"/>
          <p:nvPr/>
        </p:nvSpPr>
        <p:spPr>
          <a:xfrm>
            <a:off x="8238173" y="2025968"/>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Century Gothic"/>
              <a:buNone/>
            </a:pPr>
            <a:r>
              <a:rPr b="0" lang="en-GB" sz="6000" cap="none">
                <a:solidFill>
                  <a:schemeClr val="lt1"/>
                </a:solidFill>
                <a:latin typeface="Century Gothic"/>
                <a:ea typeface="Century Gothic"/>
                <a:cs typeface="Century Gothic"/>
                <a:sym typeface="Century Gothic"/>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showMasterSp="0">
  <p:cSld name="Tarjeta de nombre">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97" name="Google Shape;97;p14"/>
          <p:cNvSpPr txBox="1"/>
          <p:nvPr>
            <p:ph type="title"/>
          </p:nvPr>
        </p:nvSpPr>
        <p:spPr>
          <a:xfrm>
            <a:off x="768371" y="843526"/>
            <a:ext cx="7609800" cy="1884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14"/>
          <p:cNvSpPr txBox="1"/>
          <p:nvPr>
            <p:ph idx="1" type="body"/>
          </p:nvPr>
        </p:nvSpPr>
        <p:spPr>
          <a:xfrm>
            <a:off x="768350" y="2736236"/>
            <a:ext cx="7608600" cy="750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99" name="Google Shape;99;p14"/>
          <p:cNvSpPr txBox="1"/>
          <p:nvPr>
            <p:ph idx="10" type="dt"/>
          </p:nvPr>
        </p:nvSpPr>
        <p:spPr>
          <a:xfrm>
            <a:off x="5860839" y="284162"/>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4"/>
          <p:cNvSpPr txBox="1"/>
          <p:nvPr>
            <p:ph idx="11" type="ftr"/>
          </p:nvPr>
        </p:nvSpPr>
        <p:spPr>
          <a:xfrm>
            <a:off x="514350" y="284162"/>
            <a:ext cx="5243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4"/>
          <p:cNvSpPr txBox="1"/>
          <p:nvPr>
            <p:ph idx="12" type="sldNum"/>
          </p:nvPr>
        </p:nvSpPr>
        <p:spPr>
          <a:xfrm>
            <a:off x="8146839" y="285750"/>
            <a:ext cx="48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02" name="Shape 102"/>
        <p:cNvGrpSpPr/>
        <p:nvPr/>
      </p:nvGrpSpPr>
      <p:grpSpPr>
        <a:xfrm>
          <a:off x="0" y="0"/>
          <a:ext cx="0" cy="0"/>
          <a:chOff x="0" y="0"/>
          <a:chExt cx="0" cy="0"/>
        </a:xfrm>
      </p:grpSpPr>
      <p:sp>
        <p:nvSpPr>
          <p:cNvPr id="103" name="Google Shape;103;p15"/>
          <p:cNvSpPr txBox="1"/>
          <p:nvPr>
            <p:ph type="title"/>
          </p:nvPr>
        </p:nvSpPr>
        <p:spPr>
          <a:xfrm>
            <a:off x="2171700" y="571499"/>
            <a:ext cx="6458100" cy="977700"/>
          </a:xfrm>
          <a:prstGeom prst="rect">
            <a:avLst/>
          </a:prstGeom>
          <a:noFill/>
          <a:ln>
            <a:noFill/>
          </a:ln>
        </p:spPr>
        <p:txBody>
          <a:bodyPr anchorCtr="0" anchor="ctr" bIns="34275" lIns="68575" spcFirstLastPara="1" rIns="68575" wrap="square" tIns="34275">
            <a:normAutofit/>
          </a:bodyPr>
          <a:lstStyle>
            <a:lvl1pPr lvl="0" rtl="0" algn="r">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 name="Google Shape;104;p15"/>
          <p:cNvSpPr txBox="1"/>
          <p:nvPr>
            <p:ph idx="1" type="body"/>
          </p:nvPr>
        </p:nvSpPr>
        <p:spPr>
          <a:xfrm>
            <a:off x="514350" y="1651560"/>
            <a:ext cx="2592300" cy="463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05" name="Google Shape;105;p15"/>
          <p:cNvSpPr txBox="1"/>
          <p:nvPr>
            <p:ph idx="2" type="body"/>
          </p:nvPr>
        </p:nvSpPr>
        <p:spPr>
          <a:xfrm>
            <a:off x="514349" y="2178424"/>
            <a:ext cx="2592300" cy="2485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106" name="Google Shape;106;p15"/>
          <p:cNvSpPr txBox="1"/>
          <p:nvPr>
            <p:ph idx="3" type="body"/>
          </p:nvPr>
        </p:nvSpPr>
        <p:spPr>
          <a:xfrm>
            <a:off x="3276600" y="1651000"/>
            <a:ext cx="2592300" cy="4698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07" name="Google Shape;107;p15"/>
          <p:cNvSpPr txBox="1"/>
          <p:nvPr>
            <p:ph idx="4" type="body"/>
          </p:nvPr>
        </p:nvSpPr>
        <p:spPr>
          <a:xfrm>
            <a:off x="3275143" y="2178050"/>
            <a:ext cx="2592300" cy="24861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108" name="Google Shape;108;p15"/>
          <p:cNvSpPr txBox="1"/>
          <p:nvPr>
            <p:ph idx="5" type="body"/>
          </p:nvPr>
        </p:nvSpPr>
        <p:spPr>
          <a:xfrm>
            <a:off x="6038850" y="1644650"/>
            <a:ext cx="2592300" cy="4698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09" name="Google Shape;109;p15"/>
          <p:cNvSpPr txBox="1"/>
          <p:nvPr>
            <p:ph idx="6" type="body"/>
          </p:nvPr>
        </p:nvSpPr>
        <p:spPr>
          <a:xfrm>
            <a:off x="6038851" y="2178424"/>
            <a:ext cx="2592300" cy="2485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110" name="Google Shape;110;p15"/>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5"/>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15"/>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13" name="Shape 113"/>
        <p:cNvGrpSpPr/>
        <p:nvPr/>
      </p:nvGrpSpPr>
      <p:grpSpPr>
        <a:xfrm>
          <a:off x="0" y="0"/>
          <a:ext cx="0" cy="0"/>
          <a:chOff x="0" y="0"/>
          <a:chExt cx="0" cy="0"/>
        </a:xfrm>
      </p:grpSpPr>
      <p:sp>
        <p:nvSpPr>
          <p:cNvPr id="114" name="Google Shape;114;p16"/>
          <p:cNvSpPr txBox="1"/>
          <p:nvPr>
            <p:ph type="title"/>
          </p:nvPr>
        </p:nvSpPr>
        <p:spPr>
          <a:xfrm>
            <a:off x="2171700" y="571500"/>
            <a:ext cx="6458100" cy="971700"/>
          </a:xfrm>
          <a:prstGeom prst="rect">
            <a:avLst/>
          </a:prstGeom>
          <a:noFill/>
          <a:ln>
            <a:noFill/>
          </a:ln>
        </p:spPr>
        <p:txBody>
          <a:bodyPr anchorCtr="0" anchor="ctr" bIns="34275" lIns="68575" spcFirstLastPara="1" rIns="68575" wrap="square" tIns="34275">
            <a:normAutofit/>
          </a:bodyPr>
          <a:lstStyle>
            <a:lvl1pPr lvl="0" rtl="0" algn="r">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16"/>
          <p:cNvSpPr txBox="1"/>
          <p:nvPr>
            <p:ph idx="1" type="body"/>
          </p:nvPr>
        </p:nvSpPr>
        <p:spPr>
          <a:xfrm>
            <a:off x="516464" y="3143250"/>
            <a:ext cx="2588700" cy="5121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16" name="Google Shape;116;p16"/>
          <p:cNvSpPr/>
          <p:nvPr>
            <p:ph idx="2" type="pic"/>
          </p:nvPr>
        </p:nvSpPr>
        <p:spPr>
          <a:xfrm>
            <a:off x="516464" y="1771650"/>
            <a:ext cx="2588700" cy="1143000"/>
          </a:xfrm>
          <a:prstGeom prst="roundRect">
            <a:avLst>
              <a:gd fmla="val 0" name="adj"/>
            </a:avLst>
          </a:prstGeom>
          <a:noFill/>
          <a:ln>
            <a:noFill/>
          </a:ln>
          <a:effectLst>
            <a:outerShdw blurRad="50800" rotWithShape="0" algn="tl" dir="5400000" dist="50800">
              <a:srgbClr val="000000">
                <a:alpha val="42750"/>
              </a:srgbClr>
            </a:outerShdw>
          </a:effectLst>
        </p:spPr>
      </p:sp>
      <p:sp>
        <p:nvSpPr>
          <p:cNvPr id="117" name="Google Shape;117;p16"/>
          <p:cNvSpPr txBox="1"/>
          <p:nvPr>
            <p:ph idx="3" type="body"/>
          </p:nvPr>
        </p:nvSpPr>
        <p:spPr>
          <a:xfrm>
            <a:off x="516464" y="3655323"/>
            <a:ext cx="2588700" cy="10086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118" name="Google Shape;118;p16"/>
          <p:cNvSpPr txBox="1"/>
          <p:nvPr>
            <p:ph idx="4" type="body"/>
          </p:nvPr>
        </p:nvSpPr>
        <p:spPr>
          <a:xfrm>
            <a:off x="3280697" y="3143250"/>
            <a:ext cx="2586600" cy="5121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19" name="Google Shape;119;p16"/>
          <p:cNvSpPr/>
          <p:nvPr>
            <p:ph idx="5" type="pic"/>
          </p:nvPr>
        </p:nvSpPr>
        <p:spPr>
          <a:xfrm>
            <a:off x="3280697" y="1771650"/>
            <a:ext cx="2586600" cy="1143000"/>
          </a:xfrm>
          <a:prstGeom prst="roundRect">
            <a:avLst>
              <a:gd fmla="val 0" name="adj"/>
            </a:avLst>
          </a:prstGeom>
          <a:noFill/>
          <a:ln>
            <a:noFill/>
          </a:ln>
          <a:effectLst>
            <a:outerShdw blurRad="50800" rotWithShape="0" algn="tl" dir="5400000" dist="50800">
              <a:srgbClr val="000000">
                <a:alpha val="42750"/>
              </a:srgbClr>
            </a:outerShdw>
          </a:effectLst>
        </p:spPr>
      </p:sp>
      <p:sp>
        <p:nvSpPr>
          <p:cNvPr id="120" name="Google Shape;120;p16"/>
          <p:cNvSpPr txBox="1"/>
          <p:nvPr>
            <p:ph idx="6" type="body"/>
          </p:nvPr>
        </p:nvSpPr>
        <p:spPr>
          <a:xfrm>
            <a:off x="3280698" y="3655322"/>
            <a:ext cx="2586600" cy="10086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121" name="Google Shape;121;p16"/>
          <p:cNvSpPr txBox="1"/>
          <p:nvPr>
            <p:ph idx="7" type="body"/>
          </p:nvPr>
        </p:nvSpPr>
        <p:spPr>
          <a:xfrm>
            <a:off x="6037298" y="3143250"/>
            <a:ext cx="2592600" cy="5121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b="0" sz="18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22" name="Google Shape;122;p16"/>
          <p:cNvSpPr/>
          <p:nvPr>
            <p:ph idx="8" type="pic"/>
          </p:nvPr>
        </p:nvSpPr>
        <p:spPr>
          <a:xfrm>
            <a:off x="6037391" y="1771650"/>
            <a:ext cx="2586000" cy="1143000"/>
          </a:xfrm>
          <a:prstGeom prst="roundRect">
            <a:avLst>
              <a:gd fmla="val 0" name="adj"/>
            </a:avLst>
          </a:prstGeom>
          <a:noFill/>
          <a:ln>
            <a:noFill/>
          </a:ln>
          <a:effectLst>
            <a:outerShdw blurRad="50800" rotWithShape="0" algn="tl" dir="5400000" dist="50800">
              <a:srgbClr val="000000">
                <a:alpha val="42750"/>
              </a:srgbClr>
            </a:outerShdw>
          </a:effectLst>
        </p:spPr>
      </p:sp>
      <p:sp>
        <p:nvSpPr>
          <p:cNvPr id="123" name="Google Shape;123;p16"/>
          <p:cNvSpPr txBox="1"/>
          <p:nvPr>
            <p:ph idx="9" type="body"/>
          </p:nvPr>
        </p:nvSpPr>
        <p:spPr>
          <a:xfrm>
            <a:off x="6037298" y="3655321"/>
            <a:ext cx="2589300" cy="10086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100"/>
              <a:buNone/>
              <a:defRPr sz="1100"/>
            </a:lvl1pPr>
            <a:lvl2pPr indent="-228600" lvl="1" marL="914400" rtl="0" algn="l">
              <a:lnSpc>
                <a:spcPct val="90000"/>
              </a:lnSpc>
              <a:spcBef>
                <a:spcPts val="400"/>
              </a:spcBef>
              <a:spcAft>
                <a:spcPts val="0"/>
              </a:spcAft>
              <a:buClr>
                <a:schemeClr val="lt1"/>
              </a:buClr>
              <a:buSzPts val="900"/>
              <a:buNone/>
              <a:defRPr sz="900"/>
            </a:lvl2pPr>
            <a:lvl3pPr indent="-228600" lvl="2" marL="1371600" rtl="0" algn="l">
              <a:lnSpc>
                <a:spcPct val="90000"/>
              </a:lnSpc>
              <a:spcBef>
                <a:spcPts val="400"/>
              </a:spcBef>
              <a:spcAft>
                <a:spcPts val="0"/>
              </a:spcAft>
              <a:buClr>
                <a:schemeClr val="lt1"/>
              </a:buClr>
              <a:buSzPts val="800"/>
              <a:buNone/>
              <a:defRPr sz="800"/>
            </a:lvl3pPr>
            <a:lvl4pPr indent="-228600" lvl="3" marL="1828800" rtl="0" algn="l">
              <a:lnSpc>
                <a:spcPct val="90000"/>
              </a:lnSpc>
              <a:spcBef>
                <a:spcPts val="400"/>
              </a:spcBef>
              <a:spcAft>
                <a:spcPts val="0"/>
              </a:spcAft>
              <a:buClr>
                <a:schemeClr val="lt1"/>
              </a:buClr>
              <a:buSzPts val="700"/>
              <a:buNone/>
              <a:defRPr sz="700"/>
            </a:lvl4pPr>
            <a:lvl5pPr indent="-228600" lvl="4" marL="2286000" rtl="0" algn="l">
              <a:lnSpc>
                <a:spcPct val="90000"/>
              </a:lnSpc>
              <a:spcBef>
                <a:spcPts val="400"/>
              </a:spcBef>
              <a:spcAft>
                <a:spcPts val="0"/>
              </a:spcAft>
              <a:buClr>
                <a:schemeClr val="lt1"/>
              </a:buClr>
              <a:buSzPts val="700"/>
              <a:buNone/>
              <a:defRPr sz="700"/>
            </a:lvl5pPr>
            <a:lvl6pPr indent="-228600" lvl="5" marL="2743200" rtl="0" algn="l">
              <a:lnSpc>
                <a:spcPct val="90000"/>
              </a:lnSpc>
              <a:spcBef>
                <a:spcPts val="400"/>
              </a:spcBef>
              <a:spcAft>
                <a:spcPts val="0"/>
              </a:spcAft>
              <a:buClr>
                <a:schemeClr val="lt1"/>
              </a:buClr>
              <a:buSzPts val="700"/>
              <a:buNone/>
              <a:defRPr sz="700"/>
            </a:lvl6pPr>
            <a:lvl7pPr indent="-228600" lvl="6" marL="3200400" rtl="0" algn="l">
              <a:lnSpc>
                <a:spcPct val="90000"/>
              </a:lnSpc>
              <a:spcBef>
                <a:spcPts val="400"/>
              </a:spcBef>
              <a:spcAft>
                <a:spcPts val="0"/>
              </a:spcAft>
              <a:buClr>
                <a:schemeClr val="lt1"/>
              </a:buClr>
              <a:buSzPts val="700"/>
              <a:buNone/>
              <a:defRPr sz="700"/>
            </a:lvl7pPr>
            <a:lvl8pPr indent="-228600" lvl="7" marL="3657600" rtl="0" algn="l">
              <a:lnSpc>
                <a:spcPct val="90000"/>
              </a:lnSpc>
              <a:spcBef>
                <a:spcPts val="400"/>
              </a:spcBef>
              <a:spcAft>
                <a:spcPts val="0"/>
              </a:spcAft>
              <a:buClr>
                <a:schemeClr val="lt1"/>
              </a:buClr>
              <a:buSzPts val="700"/>
              <a:buNone/>
              <a:defRPr sz="700"/>
            </a:lvl8pPr>
            <a:lvl9pPr indent="-228600" lvl="8" marL="4114800" rtl="0" algn="l">
              <a:lnSpc>
                <a:spcPct val="90000"/>
              </a:lnSpc>
              <a:spcBef>
                <a:spcPts val="400"/>
              </a:spcBef>
              <a:spcAft>
                <a:spcPts val="0"/>
              </a:spcAft>
              <a:buClr>
                <a:schemeClr val="lt1"/>
              </a:buClr>
              <a:buSzPts val="700"/>
              <a:buNone/>
              <a:defRPr sz="700"/>
            </a:lvl9pPr>
          </a:lstStyle>
          <a:p/>
        </p:txBody>
      </p:sp>
      <p:sp>
        <p:nvSpPr>
          <p:cNvPr id="124" name="Google Shape;124;p16"/>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16"/>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16"/>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rmAutofit/>
          </a:bodyPr>
          <a:lstStyle>
            <a:lvl1pPr lvl="0" rtl="0" algn="r">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17"/>
          <p:cNvSpPr txBox="1"/>
          <p:nvPr>
            <p:ph idx="1" type="body"/>
          </p:nvPr>
        </p:nvSpPr>
        <p:spPr>
          <a:xfrm rot="5400000">
            <a:off x="3063000" y="-902731"/>
            <a:ext cx="3018000" cy="8115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30" name="Google Shape;130;p17"/>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17"/>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17"/>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35" name="Google Shape;135;p18"/>
          <p:cNvSpPr txBox="1"/>
          <p:nvPr>
            <p:ph type="title"/>
          </p:nvPr>
        </p:nvSpPr>
        <p:spPr>
          <a:xfrm rot="5400000">
            <a:off x="6394650" y="1250900"/>
            <a:ext cx="2927100" cy="1542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000"/>
              <a:buFont typeface="Century Gothic"/>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6" name="Google Shape;136;p18"/>
          <p:cNvSpPr txBox="1"/>
          <p:nvPr>
            <p:ph idx="1" type="body"/>
          </p:nvPr>
        </p:nvSpPr>
        <p:spPr>
          <a:xfrm rot="5400000">
            <a:off x="2381450" y="-1054150"/>
            <a:ext cx="2927100" cy="6153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37" name="Google Shape;137;p18"/>
          <p:cNvSpPr txBox="1"/>
          <p:nvPr>
            <p:ph idx="10" type="dt"/>
          </p:nvPr>
        </p:nvSpPr>
        <p:spPr>
          <a:xfrm>
            <a:off x="5860839" y="284956"/>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18"/>
          <p:cNvSpPr txBox="1"/>
          <p:nvPr>
            <p:ph idx="11" type="ftr"/>
          </p:nvPr>
        </p:nvSpPr>
        <p:spPr>
          <a:xfrm>
            <a:off x="514350" y="285750"/>
            <a:ext cx="5243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18"/>
          <p:cNvSpPr txBox="1"/>
          <p:nvPr>
            <p:ph idx="12" type="sldNum"/>
          </p:nvPr>
        </p:nvSpPr>
        <p:spPr>
          <a:xfrm>
            <a:off x="8146839" y="285750"/>
            <a:ext cx="48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30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2" name="Google Shape;142;p19"/>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36550" lvl="0" marL="457200" rtl="0">
              <a:spcBef>
                <a:spcPts val="800"/>
              </a:spcBef>
              <a:spcAft>
                <a:spcPts val="0"/>
              </a:spcAft>
              <a:buSzPts val="1700"/>
              <a:buChar char="•"/>
              <a:defRPr/>
            </a:lvl1pPr>
            <a:lvl2pPr indent="-323850" lvl="1" marL="914400" rtl="0">
              <a:spcBef>
                <a:spcPts val="400"/>
              </a:spcBef>
              <a:spcAft>
                <a:spcPts val="0"/>
              </a:spcAft>
              <a:buSzPts val="1500"/>
              <a:buChar char="•"/>
              <a:defRPr/>
            </a:lvl2pPr>
            <a:lvl3pPr indent="-317500" lvl="2" marL="1371600" rtl="0">
              <a:spcBef>
                <a:spcPts val="400"/>
              </a:spcBef>
              <a:spcAft>
                <a:spcPts val="0"/>
              </a:spcAft>
              <a:buSzPts val="1400"/>
              <a:buChar char="•"/>
              <a:defRPr/>
            </a:lvl3pPr>
            <a:lvl4pPr indent="-304800" lvl="3" marL="1828800" rtl="0">
              <a:spcBef>
                <a:spcPts val="400"/>
              </a:spcBef>
              <a:spcAft>
                <a:spcPts val="0"/>
              </a:spcAft>
              <a:buSzPts val="1200"/>
              <a:buChar char="•"/>
              <a:defRPr/>
            </a:lvl4pPr>
            <a:lvl5pPr indent="-304800" lvl="4" marL="2286000" rtl="0">
              <a:spcBef>
                <a:spcPts val="400"/>
              </a:spcBef>
              <a:spcAft>
                <a:spcPts val="0"/>
              </a:spcAft>
              <a:buSzPts val="1200"/>
              <a:buChar char="•"/>
              <a:defRPr/>
            </a:lvl5pPr>
            <a:lvl6pPr indent="-304800" lvl="5" marL="2743200" rtl="0">
              <a:spcBef>
                <a:spcPts val="400"/>
              </a:spcBef>
              <a:spcAft>
                <a:spcPts val="0"/>
              </a:spcAft>
              <a:buSzPts val="1200"/>
              <a:buChar char="•"/>
              <a:defRPr/>
            </a:lvl6pPr>
            <a:lvl7pPr indent="-304800" lvl="6" marL="3200400" rtl="0">
              <a:spcBef>
                <a:spcPts val="400"/>
              </a:spcBef>
              <a:spcAft>
                <a:spcPts val="0"/>
              </a:spcAft>
              <a:buSzPts val="1200"/>
              <a:buChar char="•"/>
              <a:defRPr/>
            </a:lvl7pPr>
            <a:lvl8pPr indent="-304800" lvl="7" marL="3657600" rtl="0">
              <a:spcBef>
                <a:spcPts val="400"/>
              </a:spcBef>
              <a:spcAft>
                <a:spcPts val="0"/>
              </a:spcAft>
              <a:buSzPts val="1200"/>
              <a:buChar char="•"/>
              <a:defRPr/>
            </a:lvl8pPr>
            <a:lvl9pPr indent="-304800" lvl="8" marL="4114800" rtl="0">
              <a:spcBef>
                <a:spcPts val="400"/>
              </a:spcBef>
              <a:spcAft>
                <a:spcPts val="0"/>
              </a:spcAft>
              <a:buSzPts val="1200"/>
              <a:buChar char="•"/>
              <a:defRPr/>
            </a:lvl9pPr>
          </a:lstStyle>
          <a:p/>
        </p:txBody>
      </p:sp>
      <p:sp>
        <p:nvSpPr>
          <p:cNvPr id="143" name="Google Shape;143;p19"/>
          <p:cNvSpPr txBox="1"/>
          <p:nvPr>
            <p:ph idx="12" type="sldNum"/>
          </p:nvPr>
        </p:nvSpPr>
        <p:spPr>
          <a:xfrm>
            <a:off x="8490250" y="4681009"/>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cxnSp>
        <p:nvCxnSpPr>
          <p:cNvPr id="144" name="Google Shape;144;p19"/>
          <p:cNvCxnSpPr/>
          <p:nvPr/>
        </p:nvCxnSpPr>
        <p:spPr>
          <a:xfrm>
            <a:off x="0" y="1059050"/>
            <a:ext cx="9126900" cy="0"/>
          </a:xfrm>
          <a:prstGeom prst="straightConnector1">
            <a:avLst/>
          </a:prstGeom>
          <a:noFill/>
          <a:ln cap="flat" cmpd="sng" w="9525">
            <a:solidFill>
              <a:schemeClr val="accent5"/>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rmAutofit/>
          </a:bodyPr>
          <a:lstStyle>
            <a:lvl1pPr lvl="0" rtl="0" algn="r">
              <a:lnSpc>
                <a:spcPct val="90000"/>
              </a:lnSpc>
              <a:spcBef>
                <a:spcPts val="0"/>
              </a:spcBef>
              <a:spcAft>
                <a:spcPts val="0"/>
              </a:spcAft>
              <a:buClr>
                <a:schemeClr val="lt1"/>
              </a:buClr>
              <a:buSzPts val="1400"/>
              <a:buFont typeface="Oswald"/>
              <a:buNone/>
              <a:defRPr>
                <a:latin typeface="Oswald"/>
                <a:ea typeface="Oswald"/>
                <a:cs typeface="Oswald"/>
                <a:sym typeface="Oswald"/>
              </a:defRPr>
            </a:lvl1pPr>
            <a:lvl2pPr lvl="1" rtl="0">
              <a:spcBef>
                <a:spcPts val="0"/>
              </a:spcBef>
              <a:spcAft>
                <a:spcPts val="0"/>
              </a:spcAft>
              <a:buSzPts val="1100"/>
              <a:buFont typeface="Oswald"/>
              <a:buNone/>
              <a:defRPr>
                <a:latin typeface="Oswald"/>
                <a:ea typeface="Oswald"/>
                <a:cs typeface="Oswald"/>
                <a:sym typeface="Oswald"/>
              </a:defRPr>
            </a:lvl2pPr>
            <a:lvl3pPr lvl="2" rtl="0">
              <a:spcBef>
                <a:spcPts val="0"/>
              </a:spcBef>
              <a:spcAft>
                <a:spcPts val="0"/>
              </a:spcAft>
              <a:buSzPts val="1100"/>
              <a:buFont typeface="Oswald"/>
              <a:buNone/>
              <a:defRPr>
                <a:latin typeface="Oswald"/>
                <a:ea typeface="Oswald"/>
                <a:cs typeface="Oswald"/>
                <a:sym typeface="Oswald"/>
              </a:defRPr>
            </a:lvl3pPr>
            <a:lvl4pPr lvl="3" rtl="0">
              <a:spcBef>
                <a:spcPts val="0"/>
              </a:spcBef>
              <a:spcAft>
                <a:spcPts val="0"/>
              </a:spcAft>
              <a:buSzPts val="1100"/>
              <a:buFont typeface="Oswald"/>
              <a:buNone/>
              <a:defRPr>
                <a:latin typeface="Oswald"/>
                <a:ea typeface="Oswald"/>
                <a:cs typeface="Oswald"/>
                <a:sym typeface="Oswald"/>
              </a:defRPr>
            </a:lvl4pPr>
            <a:lvl5pPr lvl="4" rtl="0">
              <a:spcBef>
                <a:spcPts val="0"/>
              </a:spcBef>
              <a:spcAft>
                <a:spcPts val="0"/>
              </a:spcAft>
              <a:buSzPts val="1100"/>
              <a:buFont typeface="Oswald"/>
              <a:buNone/>
              <a:defRPr>
                <a:latin typeface="Oswald"/>
                <a:ea typeface="Oswald"/>
                <a:cs typeface="Oswald"/>
                <a:sym typeface="Oswald"/>
              </a:defRPr>
            </a:lvl5pPr>
            <a:lvl6pPr lvl="5" rtl="0">
              <a:spcBef>
                <a:spcPts val="0"/>
              </a:spcBef>
              <a:spcAft>
                <a:spcPts val="0"/>
              </a:spcAft>
              <a:buSzPts val="1100"/>
              <a:buFont typeface="Oswald"/>
              <a:buNone/>
              <a:defRPr>
                <a:latin typeface="Oswald"/>
                <a:ea typeface="Oswald"/>
                <a:cs typeface="Oswald"/>
                <a:sym typeface="Oswald"/>
              </a:defRPr>
            </a:lvl6pPr>
            <a:lvl7pPr lvl="6" rtl="0">
              <a:spcBef>
                <a:spcPts val="0"/>
              </a:spcBef>
              <a:spcAft>
                <a:spcPts val="0"/>
              </a:spcAft>
              <a:buSzPts val="1100"/>
              <a:buFont typeface="Oswald"/>
              <a:buNone/>
              <a:defRPr>
                <a:latin typeface="Oswald"/>
                <a:ea typeface="Oswald"/>
                <a:cs typeface="Oswald"/>
                <a:sym typeface="Oswald"/>
              </a:defRPr>
            </a:lvl7pPr>
            <a:lvl8pPr lvl="7" rtl="0">
              <a:spcBef>
                <a:spcPts val="0"/>
              </a:spcBef>
              <a:spcAft>
                <a:spcPts val="0"/>
              </a:spcAft>
              <a:buSzPts val="1100"/>
              <a:buFont typeface="Oswald"/>
              <a:buNone/>
              <a:defRPr>
                <a:latin typeface="Oswald"/>
                <a:ea typeface="Oswald"/>
                <a:cs typeface="Oswald"/>
                <a:sym typeface="Oswald"/>
              </a:defRPr>
            </a:lvl8pPr>
            <a:lvl9pPr lvl="8" rtl="0">
              <a:spcBef>
                <a:spcPts val="0"/>
              </a:spcBef>
              <a:spcAft>
                <a:spcPts val="0"/>
              </a:spcAft>
              <a:buSzPts val="1100"/>
              <a:buFont typeface="Oswald"/>
              <a:buNone/>
              <a:defRPr>
                <a:latin typeface="Oswald"/>
                <a:ea typeface="Oswald"/>
                <a:cs typeface="Oswald"/>
                <a:sym typeface="Oswald"/>
              </a:defRPr>
            </a:lvl9pPr>
          </a:lstStyle>
          <a:p/>
        </p:txBody>
      </p:sp>
      <p:sp>
        <p:nvSpPr>
          <p:cNvPr id="21" name="Google Shape;21;p3"/>
          <p:cNvSpPr txBox="1"/>
          <p:nvPr>
            <p:ph idx="1" type="body"/>
          </p:nvPr>
        </p:nvSpPr>
        <p:spPr>
          <a:xfrm>
            <a:off x="514350" y="1645920"/>
            <a:ext cx="8115300" cy="3018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22" name="Google Shape;22;p3"/>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 name="Google Shape;23;p3"/>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 name="Google Shape;24;p3"/>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27" name="Google Shape;27;p4"/>
          <p:cNvSpPr txBox="1"/>
          <p:nvPr>
            <p:ph type="title"/>
          </p:nvPr>
        </p:nvSpPr>
        <p:spPr>
          <a:xfrm>
            <a:off x="514350" y="565150"/>
            <a:ext cx="8115300" cy="2101500"/>
          </a:xfrm>
          <a:prstGeom prst="rect">
            <a:avLst/>
          </a:prstGeom>
          <a:noFill/>
          <a:ln>
            <a:noFill/>
          </a:ln>
        </p:spPr>
        <p:txBody>
          <a:bodyPr anchorCtr="0" anchor="b" bIns="34275" lIns="68575" spcFirstLastPara="1" rIns="68575" wrap="square" tIns="34275">
            <a:normAutofit/>
          </a:bodyPr>
          <a:lstStyle>
            <a:lvl1pPr lvl="0" rtl="0" algn="r">
              <a:lnSpc>
                <a:spcPct val="90000"/>
              </a:lnSpc>
              <a:spcBef>
                <a:spcPts val="0"/>
              </a:spcBef>
              <a:spcAft>
                <a:spcPts val="0"/>
              </a:spcAft>
              <a:buClr>
                <a:schemeClr val="lt1"/>
              </a:buClr>
              <a:buSzPts val="3000"/>
              <a:buFont typeface="Century Gothic"/>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 name="Google Shape;28;p4"/>
          <p:cNvSpPr txBox="1"/>
          <p:nvPr>
            <p:ph idx="1" type="body"/>
          </p:nvPr>
        </p:nvSpPr>
        <p:spPr>
          <a:xfrm>
            <a:off x="768350" y="2731294"/>
            <a:ext cx="7867500" cy="7170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chemeClr val="lt1"/>
              </a:buClr>
              <a:buSzPts val="1700"/>
              <a:buNone/>
              <a:defRPr sz="1700">
                <a:solidFill>
                  <a:schemeClr val="lt1"/>
                </a:solidFill>
              </a:defRPr>
            </a:lvl1pPr>
            <a:lvl2pPr indent="-228600" lvl="1" marL="914400" rtl="0" algn="l">
              <a:lnSpc>
                <a:spcPct val="90000"/>
              </a:lnSpc>
              <a:spcBef>
                <a:spcPts val="400"/>
              </a:spcBef>
              <a:spcAft>
                <a:spcPts val="0"/>
              </a:spcAft>
              <a:buClr>
                <a:schemeClr val="lt1"/>
              </a:buClr>
              <a:buSzPts val="1500"/>
              <a:buNone/>
              <a:defRPr sz="1500">
                <a:solidFill>
                  <a:schemeClr val="lt1"/>
                </a:solidFill>
              </a:defRPr>
            </a:lvl2pPr>
            <a:lvl3pPr indent="-228600" lvl="2" marL="1371600" rtl="0" algn="l">
              <a:lnSpc>
                <a:spcPct val="90000"/>
              </a:lnSpc>
              <a:spcBef>
                <a:spcPts val="400"/>
              </a:spcBef>
              <a:spcAft>
                <a:spcPts val="0"/>
              </a:spcAft>
              <a:buClr>
                <a:schemeClr val="lt1"/>
              </a:buClr>
              <a:buSzPts val="1400"/>
              <a:buNone/>
              <a:defRPr sz="1400">
                <a:solidFill>
                  <a:schemeClr val="lt1"/>
                </a:solidFill>
              </a:defRPr>
            </a:lvl3pPr>
            <a:lvl4pPr indent="-228600" lvl="3" marL="1828800" rtl="0" algn="l">
              <a:lnSpc>
                <a:spcPct val="90000"/>
              </a:lnSpc>
              <a:spcBef>
                <a:spcPts val="400"/>
              </a:spcBef>
              <a:spcAft>
                <a:spcPts val="0"/>
              </a:spcAft>
              <a:buClr>
                <a:schemeClr val="lt1"/>
              </a:buClr>
              <a:buSzPts val="1200"/>
              <a:buNone/>
              <a:defRPr sz="1200">
                <a:solidFill>
                  <a:schemeClr val="lt1"/>
                </a:solidFill>
              </a:defRPr>
            </a:lvl4pPr>
            <a:lvl5pPr indent="-228600" lvl="4" marL="2286000" rtl="0" algn="l">
              <a:lnSpc>
                <a:spcPct val="90000"/>
              </a:lnSpc>
              <a:spcBef>
                <a:spcPts val="400"/>
              </a:spcBef>
              <a:spcAft>
                <a:spcPts val="0"/>
              </a:spcAft>
              <a:buClr>
                <a:schemeClr val="lt1"/>
              </a:buClr>
              <a:buSzPts val="1200"/>
              <a:buNone/>
              <a:defRPr sz="1200">
                <a:solidFill>
                  <a:schemeClr val="lt1"/>
                </a:solidFill>
              </a:defRPr>
            </a:lvl5pPr>
            <a:lvl6pPr indent="-228600" lvl="5" marL="2743200" rtl="0" algn="l">
              <a:lnSpc>
                <a:spcPct val="90000"/>
              </a:lnSpc>
              <a:spcBef>
                <a:spcPts val="400"/>
              </a:spcBef>
              <a:spcAft>
                <a:spcPts val="0"/>
              </a:spcAft>
              <a:buClr>
                <a:schemeClr val="lt1"/>
              </a:buClr>
              <a:buSzPts val="1200"/>
              <a:buNone/>
              <a:defRPr sz="1200">
                <a:solidFill>
                  <a:schemeClr val="lt1"/>
                </a:solidFill>
              </a:defRPr>
            </a:lvl6pPr>
            <a:lvl7pPr indent="-228600" lvl="6" marL="3200400" rtl="0" algn="l">
              <a:lnSpc>
                <a:spcPct val="90000"/>
              </a:lnSpc>
              <a:spcBef>
                <a:spcPts val="400"/>
              </a:spcBef>
              <a:spcAft>
                <a:spcPts val="0"/>
              </a:spcAft>
              <a:buClr>
                <a:schemeClr val="lt1"/>
              </a:buClr>
              <a:buSzPts val="1200"/>
              <a:buNone/>
              <a:defRPr sz="1200">
                <a:solidFill>
                  <a:schemeClr val="lt1"/>
                </a:solidFill>
              </a:defRPr>
            </a:lvl7pPr>
            <a:lvl8pPr indent="-228600" lvl="7" marL="3657600" rtl="0" algn="l">
              <a:lnSpc>
                <a:spcPct val="90000"/>
              </a:lnSpc>
              <a:spcBef>
                <a:spcPts val="400"/>
              </a:spcBef>
              <a:spcAft>
                <a:spcPts val="0"/>
              </a:spcAft>
              <a:buClr>
                <a:schemeClr val="lt1"/>
              </a:buClr>
              <a:buSzPts val="1200"/>
              <a:buNone/>
              <a:defRPr sz="1200">
                <a:solidFill>
                  <a:schemeClr val="lt1"/>
                </a:solidFill>
              </a:defRPr>
            </a:lvl8pPr>
            <a:lvl9pPr indent="-228600" lvl="8" marL="4114800" rtl="0" algn="l">
              <a:lnSpc>
                <a:spcPct val="90000"/>
              </a:lnSpc>
              <a:spcBef>
                <a:spcPts val="400"/>
              </a:spcBef>
              <a:spcAft>
                <a:spcPts val="0"/>
              </a:spcAft>
              <a:buClr>
                <a:schemeClr val="lt1"/>
              </a:buClr>
              <a:buSzPts val="1200"/>
              <a:buNone/>
              <a:defRPr sz="1200">
                <a:solidFill>
                  <a:schemeClr val="lt1"/>
                </a:solidFill>
              </a:defRPr>
            </a:lvl9pPr>
          </a:lstStyle>
          <a:p/>
        </p:txBody>
      </p:sp>
      <p:sp>
        <p:nvSpPr>
          <p:cNvPr id="29" name="Google Shape;29;p4"/>
          <p:cNvSpPr txBox="1"/>
          <p:nvPr>
            <p:ph idx="10" type="dt"/>
          </p:nvPr>
        </p:nvSpPr>
        <p:spPr>
          <a:xfrm>
            <a:off x="5860839" y="285750"/>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 name="Google Shape;30;p4"/>
          <p:cNvSpPr txBox="1"/>
          <p:nvPr>
            <p:ph idx="11" type="ftr"/>
          </p:nvPr>
        </p:nvSpPr>
        <p:spPr>
          <a:xfrm>
            <a:off x="514350" y="285751"/>
            <a:ext cx="5243700" cy="273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 name="Google Shape;31;p4"/>
          <p:cNvSpPr txBox="1"/>
          <p:nvPr>
            <p:ph idx="12" type="sldNum"/>
          </p:nvPr>
        </p:nvSpPr>
        <p:spPr>
          <a:xfrm>
            <a:off x="8146839" y="285750"/>
            <a:ext cx="48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rmAutofit/>
          </a:bodyPr>
          <a:lstStyle>
            <a:lvl1pPr lvl="0" rtl="0" algn="r">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 name="Google Shape;34;p5"/>
          <p:cNvSpPr txBox="1"/>
          <p:nvPr>
            <p:ph idx="1" type="body"/>
          </p:nvPr>
        </p:nvSpPr>
        <p:spPr>
          <a:xfrm>
            <a:off x="514350" y="1645919"/>
            <a:ext cx="4000500" cy="3018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35" name="Google Shape;35;p5"/>
          <p:cNvSpPr txBox="1"/>
          <p:nvPr>
            <p:ph idx="2" type="body"/>
          </p:nvPr>
        </p:nvSpPr>
        <p:spPr>
          <a:xfrm>
            <a:off x="4629150" y="1645919"/>
            <a:ext cx="4000500" cy="3018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36" name="Google Shape;36;p5"/>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 name="Google Shape;37;p5"/>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8" name="Google Shape;38;p5"/>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171700" y="571500"/>
            <a:ext cx="6458100" cy="971700"/>
          </a:xfrm>
          <a:prstGeom prst="rect">
            <a:avLst/>
          </a:prstGeom>
          <a:noFill/>
          <a:ln>
            <a:noFill/>
          </a:ln>
        </p:spPr>
        <p:txBody>
          <a:bodyPr anchorCtr="0" anchor="ctr" bIns="34275" lIns="68575" spcFirstLastPara="1" rIns="68575" wrap="square" tIns="34275">
            <a:normAutofit/>
          </a:bodyPr>
          <a:lstStyle>
            <a:lvl1pPr lvl="0" rtl="0" algn="r">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 name="Google Shape;41;p6"/>
          <p:cNvSpPr txBox="1"/>
          <p:nvPr>
            <p:ph idx="1" type="body"/>
          </p:nvPr>
        </p:nvSpPr>
        <p:spPr>
          <a:xfrm>
            <a:off x="685807" y="1637852"/>
            <a:ext cx="38100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2100"/>
              <a:buNone/>
              <a:defRPr b="0" sz="21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42" name="Google Shape;42;p6"/>
          <p:cNvSpPr txBox="1"/>
          <p:nvPr>
            <p:ph idx="2" type="body"/>
          </p:nvPr>
        </p:nvSpPr>
        <p:spPr>
          <a:xfrm>
            <a:off x="514350" y="2349499"/>
            <a:ext cx="3984000" cy="2314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43" name="Google Shape;43;p6"/>
          <p:cNvSpPr txBox="1"/>
          <p:nvPr>
            <p:ph idx="3" type="body"/>
          </p:nvPr>
        </p:nvSpPr>
        <p:spPr>
          <a:xfrm>
            <a:off x="4800600" y="1637852"/>
            <a:ext cx="38289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2100"/>
              <a:buNone/>
              <a:defRPr b="0" sz="2100">
                <a:solidFill>
                  <a:schemeClr val="lt1"/>
                </a:solidFill>
              </a:defRPr>
            </a:lvl1pPr>
            <a:lvl2pPr indent="-228600" lvl="1" marL="914400" rtl="0" algn="l">
              <a:lnSpc>
                <a:spcPct val="90000"/>
              </a:lnSpc>
              <a:spcBef>
                <a:spcPts val="400"/>
              </a:spcBef>
              <a:spcAft>
                <a:spcPts val="0"/>
              </a:spcAft>
              <a:buClr>
                <a:schemeClr val="lt1"/>
              </a:buClr>
              <a:buSzPts val="1500"/>
              <a:buNone/>
              <a:defRPr b="1" sz="1500"/>
            </a:lvl2pPr>
            <a:lvl3pPr indent="-228600" lvl="2" marL="1371600" rtl="0" algn="l">
              <a:lnSpc>
                <a:spcPct val="90000"/>
              </a:lnSpc>
              <a:spcBef>
                <a:spcPts val="400"/>
              </a:spcBef>
              <a:spcAft>
                <a:spcPts val="0"/>
              </a:spcAft>
              <a:buClr>
                <a:schemeClr val="lt1"/>
              </a:buClr>
              <a:buSzPts val="1400"/>
              <a:buNone/>
              <a:defRPr b="1" sz="1400"/>
            </a:lvl3pPr>
            <a:lvl4pPr indent="-228600" lvl="3" marL="1828800" rtl="0" algn="l">
              <a:lnSpc>
                <a:spcPct val="90000"/>
              </a:lnSpc>
              <a:spcBef>
                <a:spcPts val="400"/>
              </a:spcBef>
              <a:spcAft>
                <a:spcPts val="0"/>
              </a:spcAft>
              <a:buClr>
                <a:schemeClr val="lt1"/>
              </a:buClr>
              <a:buSzPts val="1200"/>
              <a:buNone/>
              <a:defRPr b="1" sz="1200"/>
            </a:lvl4pPr>
            <a:lvl5pPr indent="-228600" lvl="4" marL="2286000" rtl="0" algn="l">
              <a:lnSpc>
                <a:spcPct val="9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44" name="Google Shape;44;p6"/>
          <p:cNvSpPr txBox="1"/>
          <p:nvPr>
            <p:ph idx="4" type="body"/>
          </p:nvPr>
        </p:nvSpPr>
        <p:spPr>
          <a:xfrm>
            <a:off x="4629150" y="2349499"/>
            <a:ext cx="4000500" cy="2314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45" name="Google Shape;45;p6"/>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6" name="Google Shape;46;p6"/>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7" name="Google Shape;47;p6"/>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rmAutofit/>
          </a:bodyPr>
          <a:lstStyle>
            <a:lvl1pPr lvl="0" rtl="0" algn="r">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0" name="Google Shape;50;p7"/>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1" name="Google Shape;51;p7"/>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 name="Google Shape;52;p7"/>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 name="Google Shape;55;p8"/>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6" name="Google Shape;56;p8"/>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514350" y="1143000"/>
            <a:ext cx="30861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 name="Google Shape;59;p9"/>
          <p:cNvSpPr txBox="1"/>
          <p:nvPr>
            <p:ph idx="1" type="body"/>
          </p:nvPr>
        </p:nvSpPr>
        <p:spPr>
          <a:xfrm>
            <a:off x="3746687" y="560069"/>
            <a:ext cx="4883100" cy="4104000"/>
          </a:xfrm>
          <a:prstGeom prst="rect">
            <a:avLst/>
          </a:prstGeom>
          <a:noFill/>
          <a:ln>
            <a:noFill/>
          </a:ln>
        </p:spPr>
        <p:txBody>
          <a:bodyPr anchorCtr="0" anchor="ctr" bIns="34275" lIns="68575" spcFirstLastPara="1" rIns="68575" wrap="square" tIns="34275">
            <a:norm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60" name="Google Shape;60;p9"/>
          <p:cNvSpPr txBox="1"/>
          <p:nvPr>
            <p:ph idx="2" type="body"/>
          </p:nvPr>
        </p:nvSpPr>
        <p:spPr>
          <a:xfrm>
            <a:off x="514350" y="2343149"/>
            <a:ext cx="3086100" cy="2320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61" name="Google Shape;61;p9"/>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9"/>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 name="Google Shape;63;p9"/>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514350" y="1143000"/>
            <a:ext cx="51549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0"/>
          <p:cNvSpPr/>
          <p:nvPr>
            <p:ph idx="2" type="pic"/>
          </p:nvPr>
        </p:nvSpPr>
        <p:spPr>
          <a:xfrm>
            <a:off x="5895929" y="563431"/>
            <a:ext cx="2733900" cy="4100700"/>
          </a:xfrm>
          <a:prstGeom prst="rect">
            <a:avLst/>
          </a:prstGeom>
          <a:noFill/>
          <a:ln>
            <a:noFill/>
          </a:ln>
        </p:spPr>
      </p:sp>
      <p:sp>
        <p:nvSpPr>
          <p:cNvPr id="67" name="Google Shape;67;p10"/>
          <p:cNvSpPr txBox="1"/>
          <p:nvPr>
            <p:ph idx="1" type="body"/>
          </p:nvPr>
        </p:nvSpPr>
        <p:spPr>
          <a:xfrm>
            <a:off x="514350" y="2343149"/>
            <a:ext cx="5154900" cy="23208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200"/>
              <a:buNone/>
              <a:defRPr sz="1200"/>
            </a:lvl1pPr>
            <a:lvl2pPr indent="-228600" lvl="1" marL="914400" rtl="0" algn="l">
              <a:lnSpc>
                <a:spcPct val="90000"/>
              </a:lnSpc>
              <a:spcBef>
                <a:spcPts val="400"/>
              </a:spcBef>
              <a:spcAft>
                <a:spcPts val="0"/>
              </a:spcAft>
              <a:buClr>
                <a:schemeClr val="lt1"/>
              </a:buClr>
              <a:buSzPts val="1100"/>
              <a:buNone/>
              <a:defRPr sz="1100"/>
            </a:lvl2pPr>
            <a:lvl3pPr indent="-228600" lvl="2" marL="1371600" rtl="0" algn="l">
              <a:lnSpc>
                <a:spcPct val="90000"/>
              </a:lnSpc>
              <a:spcBef>
                <a:spcPts val="400"/>
              </a:spcBef>
              <a:spcAft>
                <a:spcPts val="0"/>
              </a:spcAft>
              <a:buClr>
                <a:schemeClr val="lt1"/>
              </a:buClr>
              <a:buSzPts val="900"/>
              <a:buNone/>
              <a:defRPr sz="900"/>
            </a:lvl3pPr>
            <a:lvl4pPr indent="-228600" lvl="3" marL="1828800" rtl="0" algn="l">
              <a:lnSpc>
                <a:spcPct val="90000"/>
              </a:lnSpc>
              <a:spcBef>
                <a:spcPts val="400"/>
              </a:spcBef>
              <a:spcAft>
                <a:spcPts val="0"/>
              </a:spcAft>
              <a:buClr>
                <a:schemeClr val="lt1"/>
              </a:buClr>
              <a:buSzPts val="800"/>
              <a:buNone/>
              <a:defRPr sz="800"/>
            </a:lvl4pPr>
            <a:lvl5pPr indent="-228600" lvl="4" marL="2286000" rtl="0" algn="l">
              <a:lnSpc>
                <a:spcPct val="9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68" name="Google Shape;68;p10"/>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0"/>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0"/>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7" name="Google Shape;7;p1"/>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rmAutofit/>
          </a:bodyPr>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 name="Google Shape;8;p1"/>
          <p:cNvSpPr txBox="1"/>
          <p:nvPr>
            <p:ph idx="1" type="body"/>
          </p:nvPr>
        </p:nvSpPr>
        <p:spPr>
          <a:xfrm>
            <a:off x="514350" y="1645920"/>
            <a:ext cx="8115300" cy="3018000"/>
          </a:xfrm>
          <a:prstGeom prst="rect">
            <a:avLst/>
          </a:prstGeom>
          <a:noFill/>
          <a:ln>
            <a:noFill/>
          </a:ln>
        </p:spPr>
        <p:txBody>
          <a:bodyPr anchorCtr="0" anchor="t" bIns="34275" lIns="68575" spcFirstLastPara="1" rIns="68575" wrap="square" tIns="34275">
            <a:normAutofit/>
          </a:bodyPr>
          <a:lstStyle>
            <a:lvl1pPr indent="-336550" lvl="0" marL="457200" marR="0" rtl="0" algn="l">
              <a:lnSpc>
                <a:spcPct val="90000"/>
              </a:lnSpc>
              <a:spcBef>
                <a:spcPts val="800"/>
              </a:spcBef>
              <a:spcAft>
                <a:spcPts val="0"/>
              </a:spcAft>
              <a:buClr>
                <a:schemeClr val="lt1"/>
              </a:buClr>
              <a:buSzPts val="1700"/>
              <a:buFont typeface="Arial"/>
              <a:buChar char="•"/>
              <a:defRPr b="0" i="0" sz="170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6446520" y="4767263"/>
            <a:ext cx="21831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514350" y="4766884"/>
            <a:ext cx="58293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6572250" y="285750"/>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thedeveloperblog.com/lambda-java" TargetMode="External"/><Relationship Id="rId4" Type="http://schemas.openxmlformats.org/officeDocument/2006/relationships/hyperlink" Target="https://www.adictosaltrabajo.com/2015/12/04/expresiones-lambda-con-java-8/" TargetMode="External"/><Relationship Id="rId9" Type="http://schemas.openxmlformats.org/officeDocument/2006/relationships/hyperlink" Target="https://www.cleveritgroup.com/blog/comenzando-con-lambdas-y-streams-en-java" TargetMode="External"/><Relationship Id="rId5" Type="http://schemas.openxmlformats.org/officeDocument/2006/relationships/hyperlink" Target="https://tutsplus.com/authors/jessica-thornsby" TargetMode="External"/><Relationship Id="rId6" Type="http://schemas.openxmlformats.org/officeDocument/2006/relationships/hyperlink" Target="https://code.tutsplus.com/tutorials/java-8-for-android-development-stream-api-and-date-time-libraries--cms-29904" TargetMode="External"/><Relationship Id="rId7" Type="http://schemas.openxmlformats.org/officeDocument/2006/relationships/hyperlink" Target="https://code.tutsplus.com/tutorials/java-8-for-android-development-stream-api-and-date-time-libraries--cms-29904" TargetMode="External"/><Relationship Id="rId8" Type="http://schemas.openxmlformats.org/officeDocument/2006/relationships/hyperlink" Target="https://code.tutsplus.com/tutorials/java-8-for-android-development-stream-api-and-date-time-libraries--cms-2990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0.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2.jpg"/><Relationship Id="rId5" Type="http://schemas.openxmlformats.org/officeDocument/2006/relationships/image" Target="../media/image16.jp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4.png"/><Relationship Id="rId5"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5.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image" Target="../media/image32.png"/><Relationship Id="rId10"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11.png"/><Relationship Id="rId7" Type="http://schemas.openxmlformats.org/officeDocument/2006/relationships/image" Target="../media/image31.png"/><Relationship Id="rId8"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671250" y="1178325"/>
            <a:ext cx="7801500" cy="7296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GB">
                <a:latin typeface="Oswald"/>
                <a:ea typeface="Oswald"/>
                <a:cs typeface="Oswald"/>
                <a:sym typeface="Oswald"/>
              </a:rPr>
              <a:t>E</a:t>
            </a:r>
            <a:r>
              <a:rPr lang="en-GB">
                <a:latin typeface="Oswald"/>
                <a:ea typeface="Oswald"/>
                <a:cs typeface="Oswald"/>
                <a:sym typeface="Oswald"/>
              </a:rPr>
              <a:t>xpresiones </a:t>
            </a:r>
            <a:r>
              <a:rPr lang="en-GB">
                <a:solidFill>
                  <a:schemeClr val="accent2"/>
                </a:solidFill>
                <a:latin typeface="Oswald"/>
                <a:ea typeface="Oswald"/>
                <a:cs typeface="Oswald"/>
                <a:sym typeface="Oswald"/>
              </a:rPr>
              <a:t>Lambda </a:t>
            </a:r>
            <a:r>
              <a:rPr lang="en-GB">
                <a:latin typeface="Oswald"/>
                <a:ea typeface="Oswald"/>
                <a:cs typeface="Oswald"/>
                <a:sym typeface="Oswald"/>
              </a:rPr>
              <a:t>y</a:t>
            </a:r>
            <a:r>
              <a:rPr lang="en-GB">
                <a:latin typeface="Oswald"/>
                <a:ea typeface="Oswald"/>
                <a:cs typeface="Oswald"/>
                <a:sym typeface="Oswald"/>
              </a:rPr>
              <a:t> </a:t>
            </a:r>
            <a:r>
              <a:rPr lang="en-GB">
                <a:solidFill>
                  <a:schemeClr val="accent5"/>
                </a:solidFill>
                <a:latin typeface="Oswald"/>
                <a:ea typeface="Oswald"/>
                <a:cs typeface="Oswald"/>
                <a:sym typeface="Oswald"/>
              </a:rPr>
              <a:t>Stream API</a:t>
            </a:r>
            <a:endParaRPr>
              <a:solidFill>
                <a:schemeClr val="accent5"/>
              </a:solidFill>
              <a:latin typeface="Oswald"/>
              <a:ea typeface="Oswald"/>
              <a:cs typeface="Oswald"/>
              <a:sym typeface="Oswald"/>
            </a:endParaRPr>
          </a:p>
        </p:txBody>
      </p:sp>
      <p:sp>
        <p:nvSpPr>
          <p:cNvPr id="150" name="Google Shape;150;p20"/>
          <p:cNvSpPr txBox="1"/>
          <p:nvPr>
            <p:ph idx="1" type="subTitle"/>
          </p:nvPr>
        </p:nvSpPr>
        <p:spPr>
          <a:xfrm>
            <a:off x="2926950" y="2415825"/>
            <a:ext cx="3290100" cy="1679700"/>
          </a:xfrm>
          <a:prstGeom prst="rect">
            <a:avLst/>
          </a:prstGeom>
        </p:spPr>
        <p:txBody>
          <a:bodyPr anchorCtr="0" anchor="t" bIns="34275" lIns="68575" spcFirstLastPara="1" rIns="68575" wrap="square" tIns="34275">
            <a:noAutofit/>
          </a:bodyPr>
          <a:lstStyle/>
          <a:p>
            <a:pPr indent="0" lvl="0" marL="0" rtl="0" algn="just">
              <a:lnSpc>
                <a:spcPct val="100000"/>
              </a:lnSpc>
              <a:spcBef>
                <a:spcPts val="800"/>
              </a:spcBef>
              <a:spcAft>
                <a:spcPts val="0"/>
              </a:spcAft>
              <a:buNone/>
            </a:pPr>
            <a:r>
              <a:rPr lang="en-GB" sz="1200">
                <a:solidFill>
                  <a:schemeClr val="lt2"/>
                </a:solidFill>
                <a:latin typeface="Roboto Slab"/>
                <a:ea typeface="Roboto Slab"/>
                <a:cs typeface="Roboto Slab"/>
                <a:sym typeface="Roboto Slab"/>
              </a:rPr>
              <a:t>Abad Mendizabal, Alessandra Angela</a:t>
            </a:r>
            <a:endParaRPr sz="1200">
              <a:solidFill>
                <a:schemeClr val="lt2"/>
              </a:solidFill>
              <a:latin typeface="Roboto Slab"/>
              <a:ea typeface="Roboto Slab"/>
              <a:cs typeface="Roboto Slab"/>
              <a:sym typeface="Roboto Slab"/>
            </a:endParaRPr>
          </a:p>
          <a:p>
            <a:pPr indent="0" lvl="0" marL="0" rtl="0" algn="just">
              <a:lnSpc>
                <a:spcPct val="100000"/>
              </a:lnSpc>
              <a:spcBef>
                <a:spcPts val="800"/>
              </a:spcBef>
              <a:spcAft>
                <a:spcPts val="0"/>
              </a:spcAft>
              <a:buNone/>
            </a:pPr>
            <a:r>
              <a:rPr lang="en-GB" sz="1200">
                <a:solidFill>
                  <a:schemeClr val="lt2"/>
                </a:solidFill>
                <a:latin typeface="Roboto Slab"/>
                <a:ea typeface="Roboto Slab"/>
                <a:cs typeface="Roboto Slab"/>
                <a:sym typeface="Roboto Slab"/>
              </a:rPr>
              <a:t>Benavente Valdez, Percy Justo</a:t>
            </a:r>
            <a:endParaRPr sz="1200">
              <a:solidFill>
                <a:schemeClr val="lt2"/>
              </a:solidFill>
              <a:latin typeface="Roboto Slab"/>
              <a:ea typeface="Roboto Slab"/>
              <a:cs typeface="Roboto Slab"/>
              <a:sym typeface="Roboto Slab"/>
            </a:endParaRPr>
          </a:p>
          <a:p>
            <a:pPr indent="0" lvl="0" marL="0" rtl="0" algn="just">
              <a:lnSpc>
                <a:spcPct val="100000"/>
              </a:lnSpc>
              <a:spcBef>
                <a:spcPts val="800"/>
              </a:spcBef>
              <a:spcAft>
                <a:spcPts val="0"/>
              </a:spcAft>
              <a:buNone/>
            </a:pPr>
            <a:r>
              <a:rPr lang="en-GB" sz="1200">
                <a:solidFill>
                  <a:schemeClr val="lt2"/>
                </a:solidFill>
                <a:latin typeface="Roboto Slab"/>
                <a:ea typeface="Roboto Slab"/>
                <a:cs typeface="Roboto Slab"/>
                <a:sym typeface="Roboto Slab"/>
              </a:rPr>
              <a:t>Cuizano Cautivo, Silvia Yulisa</a:t>
            </a:r>
            <a:endParaRPr sz="1200">
              <a:solidFill>
                <a:schemeClr val="lt2"/>
              </a:solidFill>
              <a:latin typeface="Roboto Slab"/>
              <a:ea typeface="Roboto Slab"/>
              <a:cs typeface="Roboto Slab"/>
              <a:sym typeface="Roboto Slab"/>
            </a:endParaRPr>
          </a:p>
          <a:p>
            <a:pPr indent="0" lvl="0" marL="0" rtl="0" algn="just">
              <a:lnSpc>
                <a:spcPct val="100000"/>
              </a:lnSpc>
              <a:spcBef>
                <a:spcPts val="800"/>
              </a:spcBef>
              <a:spcAft>
                <a:spcPts val="0"/>
              </a:spcAft>
              <a:buNone/>
            </a:pPr>
            <a:r>
              <a:rPr lang="en-GB" sz="1200">
                <a:solidFill>
                  <a:schemeClr val="lt2"/>
                </a:solidFill>
                <a:latin typeface="Roboto Slab"/>
                <a:ea typeface="Roboto Slab"/>
                <a:cs typeface="Roboto Slab"/>
                <a:sym typeface="Roboto Slab"/>
              </a:rPr>
              <a:t>Huaylinos Suárez, Bruno Antonio</a:t>
            </a:r>
            <a:endParaRPr sz="1200">
              <a:solidFill>
                <a:schemeClr val="lt2"/>
              </a:solidFill>
              <a:latin typeface="Roboto Slab"/>
              <a:ea typeface="Roboto Slab"/>
              <a:cs typeface="Roboto Slab"/>
              <a:sym typeface="Roboto Slab"/>
            </a:endParaRPr>
          </a:p>
          <a:p>
            <a:pPr indent="0" lvl="0" marL="0" rtl="0" algn="ctr">
              <a:lnSpc>
                <a:spcPct val="100000"/>
              </a:lnSpc>
              <a:spcBef>
                <a:spcPts val="800"/>
              </a:spcBef>
              <a:spcAft>
                <a:spcPts val="0"/>
              </a:spcAft>
              <a:buNone/>
            </a:pPr>
            <a:r>
              <a:t/>
            </a:r>
            <a:endParaRPr sz="1200">
              <a:solidFill>
                <a:schemeClr val="lt2"/>
              </a:solidFill>
              <a:latin typeface="Roboto Slab"/>
              <a:ea typeface="Roboto Slab"/>
              <a:cs typeface="Roboto Slab"/>
              <a:sym typeface="Roboto Slab"/>
            </a:endParaRPr>
          </a:p>
          <a:p>
            <a:pPr indent="0" lvl="0" marL="0" rtl="0" algn="ctr">
              <a:lnSpc>
                <a:spcPct val="100000"/>
              </a:lnSpc>
              <a:spcBef>
                <a:spcPts val="800"/>
              </a:spcBef>
              <a:spcAft>
                <a:spcPts val="0"/>
              </a:spcAft>
              <a:buNone/>
            </a:pPr>
            <a:r>
              <a:t/>
            </a:r>
            <a:endParaRPr sz="1200">
              <a:solidFill>
                <a:schemeClr val="lt2"/>
              </a:solidFill>
              <a:latin typeface="Roboto Slab"/>
              <a:ea typeface="Roboto Slab"/>
              <a:cs typeface="Roboto Slab"/>
              <a:sym typeface="Roboto Slab"/>
            </a:endParaRPr>
          </a:p>
        </p:txBody>
      </p:sp>
      <p:sp>
        <p:nvSpPr>
          <p:cNvPr id="151" name="Google Shape;151;p20"/>
          <p:cNvSpPr txBox="1"/>
          <p:nvPr/>
        </p:nvSpPr>
        <p:spPr>
          <a:xfrm>
            <a:off x="3609450" y="1907925"/>
            <a:ext cx="1925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solidFill>
                  <a:schemeClr val="accent1"/>
                </a:solidFill>
                <a:latin typeface="Oswald"/>
                <a:ea typeface="Oswald"/>
                <a:cs typeface="Oswald"/>
                <a:sym typeface="Oswald"/>
              </a:rPr>
              <a:t>Equipo 4</a:t>
            </a:r>
            <a:endParaRPr sz="2100">
              <a:solidFill>
                <a:schemeClr val="accent1"/>
              </a:solidFill>
              <a:latin typeface="Oswald"/>
              <a:ea typeface="Oswald"/>
              <a:cs typeface="Oswald"/>
              <a:sym typeface="Oswald"/>
            </a:endParaRPr>
          </a:p>
        </p:txBody>
      </p:sp>
      <p:sp>
        <p:nvSpPr>
          <p:cNvPr id="152" name="Google Shape;152;p20"/>
          <p:cNvSpPr txBox="1"/>
          <p:nvPr/>
        </p:nvSpPr>
        <p:spPr>
          <a:xfrm>
            <a:off x="1804550" y="4084175"/>
            <a:ext cx="1925100" cy="507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2100">
                <a:solidFill>
                  <a:srgbClr val="666666"/>
                </a:solidFill>
                <a:latin typeface="Oswald"/>
                <a:ea typeface="Oswald"/>
                <a:cs typeface="Oswald"/>
                <a:sym typeface="Oswald"/>
              </a:rPr>
              <a:t>Junio 2022</a:t>
            </a:r>
            <a:endParaRPr sz="2100">
              <a:solidFill>
                <a:srgbClr val="666666"/>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cxnSp>
        <p:nvCxnSpPr>
          <p:cNvPr id="249" name="Google Shape;249;p29"/>
          <p:cNvCxnSpPr/>
          <p:nvPr/>
        </p:nvCxnSpPr>
        <p:spPr>
          <a:xfrm flipH="1" rot="10800000">
            <a:off x="2645228" y="969815"/>
            <a:ext cx="6489000" cy="9900"/>
          </a:xfrm>
          <a:prstGeom prst="straightConnector1">
            <a:avLst/>
          </a:prstGeom>
          <a:noFill/>
          <a:ln cap="flat" cmpd="sng" w="19050">
            <a:solidFill>
              <a:schemeClr val="accent6"/>
            </a:solidFill>
            <a:prstDash val="solid"/>
            <a:round/>
            <a:headEnd len="sm" w="sm" type="none"/>
            <a:tailEnd len="sm" w="sm" type="none"/>
          </a:ln>
        </p:spPr>
      </p:cxnSp>
      <p:sp>
        <p:nvSpPr>
          <p:cNvPr id="250" name="Google Shape;250;p29"/>
          <p:cNvSpPr/>
          <p:nvPr/>
        </p:nvSpPr>
        <p:spPr>
          <a:xfrm>
            <a:off x="4779933" y="368081"/>
            <a:ext cx="42504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000">
                <a:solidFill>
                  <a:srgbClr val="90C2EA"/>
                </a:solidFill>
                <a:latin typeface="Century Gothic"/>
                <a:ea typeface="Century Gothic"/>
                <a:cs typeface="Century Gothic"/>
                <a:sym typeface="Century Gothic"/>
              </a:rPr>
              <a:t>Referencia a Métodos</a:t>
            </a:r>
            <a:endParaRPr b="1" sz="3000" cap="none">
              <a:solidFill>
                <a:srgbClr val="90C2EA"/>
              </a:solidFill>
              <a:latin typeface="Century Gothic"/>
              <a:ea typeface="Century Gothic"/>
              <a:cs typeface="Century Gothic"/>
              <a:sym typeface="Century Gothic"/>
            </a:endParaRPr>
          </a:p>
        </p:txBody>
      </p:sp>
      <p:pic>
        <p:nvPicPr>
          <p:cNvPr descr="Compilación de expresiones Lambda: Scala vs. Java 8 - OverOps" id="251" name="Google Shape;251;p29"/>
          <p:cNvPicPr preferRelativeResize="0"/>
          <p:nvPr/>
        </p:nvPicPr>
        <p:blipFill rotWithShape="1">
          <a:blip r:embed="rId3">
            <a:alphaModFix/>
          </a:blip>
          <a:srcRect b="0" l="0" r="0" t="0"/>
          <a:stretch/>
        </p:blipFill>
        <p:spPr>
          <a:xfrm>
            <a:off x="8374149" y="4368169"/>
            <a:ext cx="655986" cy="653134"/>
          </a:xfrm>
          <a:prstGeom prst="rect">
            <a:avLst/>
          </a:prstGeom>
          <a:noFill/>
          <a:ln>
            <a:noFill/>
          </a:ln>
        </p:spPr>
      </p:pic>
      <p:sp>
        <p:nvSpPr>
          <p:cNvPr id="252" name="Google Shape;252;p29"/>
          <p:cNvSpPr/>
          <p:nvPr/>
        </p:nvSpPr>
        <p:spPr>
          <a:xfrm>
            <a:off x="434339" y="1300677"/>
            <a:ext cx="5277300" cy="900300"/>
          </a:xfrm>
          <a:prstGeom prst="rect">
            <a:avLst/>
          </a:prstGeom>
          <a:noFill/>
          <a:ln cap="flat" cmpd="sng" w="9525">
            <a:solidFill>
              <a:srgbClr val="B6D6F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rgbClr val="D9EAF8"/>
              </a:solidFill>
              <a:latin typeface="Roboto Slab"/>
              <a:ea typeface="Roboto Slab"/>
              <a:cs typeface="Roboto Slab"/>
              <a:sym typeface="Roboto Slab"/>
            </a:endParaRPr>
          </a:p>
          <a:p>
            <a:pPr indent="0" lvl="0" marL="0" marR="0" rtl="0" algn="ctr">
              <a:spcBef>
                <a:spcPts val="0"/>
              </a:spcBef>
              <a:spcAft>
                <a:spcPts val="0"/>
              </a:spcAft>
              <a:buNone/>
            </a:pPr>
            <a:r>
              <a:rPr lang="en-GB" sz="1400">
                <a:solidFill>
                  <a:srgbClr val="D9EAF8"/>
                </a:solidFill>
                <a:latin typeface="Roboto Slab"/>
                <a:ea typeface="Roboto Slab"/>
                <a:cs typeface="Roboto Slab"/>
                <a:sym typeface="Roboto Slab"/>
              </a:rPr>
              <a:t>Las referencias a los métodos nos permiten reutilizar un método como expresión lambda.</a:t>
            </a:r>
            <a:endParaRPr sz="1100"/>
          </a:p>
          <a:p>
            <a:pPr indent="0" lvl="0" marL="0" marR="0" rtl="0" algn="ctr">
              <a:spcBef>
                <a:spcPts val="0"/>
              </a:spcBef>
              <a:spcAft>
                <a:spcPts val="0"/>
              </a:spcAft>
              <a:buNone/>
            </a:pPr>
            <a:r>
              <a:t/>
            </a:r>
            <a:endParaRPr sz="1400">
              <a:solidFill>
                <a:srgbClr val="D9EAF8"/>
              </a:solidFill>
              <a:latin typeface="Century Gothic"/>
              <a:ea typeface="Century Gothic"/>
              <a:cs typeface="Century Gothic"/>
              <a:sym typeface="Century Gothic"/>
            </a:endParaRPr>
          </a:p>
        </p:txBody>
      </p:sp>
      <p:sp>
        <p:nvSpPr>
          <p:cNvPr id="253" name="Google Shape;253;p29"/>
          <p:cNvSpPr/>
          <p:nvPr/>
        </p:nvSpPr>
        <p:spPr>
          <a:xfrm>
            <a:off x="1061475" y="2293150"/>
            <a:ext cx="4250400" cy="3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GB" sz="1400">
                <a:solidFill>
                  <a:srgbClr val="445870"/>
                </a:solidFill>
                <a:latin typeface="Arial"/>
                <a:ea typeface="Arial"/>
                <a:cs typeface="Arial"/>
                <a:sym typeface="Arial"/>
              </a:rPr>
              <a:t>referenciaObjetivo::</a:t>
            </a:r>
            <a:r>
              <a:rPr b="1" lang="en-GB" sz="1500">
                <a:solidFill>
                  <a:srgbClr val="445870"/>
                </a:solidFill>
                <a:latin typeface="Arial"/>
                <a:ea typeface="Arial"/>
                <a:cs typeface="Arial"/>
                <a:sym typeface="Arial"/>
              </a:rPr>
              <a:t>nombreDelMetodo</a:t>
            </a:r>
            <a:endParaRPr b="1" sz="1400">
              <a:solidFill>
                <a:schemeClr val="lt1"/>
              </a:solidFill>
              <a:latin typeface="Century Gothic"/>
              <a:ea typeface="Century Gothic"/>
              <a:cs typeface="Century Gothic"/>
              <a:sym typeface="Century Gothic"/>
            </a:endParaRPr>
          </a:p>
        </p:txBody>
      </p:sp>
      <p:sp>
        <p:nvSpPr>
          <p:cNvPr id="254" name="Google Shape;254;p29"/>
          <p:cNvSpPr/>
          <p:nvPr/>
        </p:nvSpPr>
        <p:spPr>
          <a:xfrm>
            <a:off x="434350" y="2748250"/>
            <a:ext cx="5277300" cy="1939200"/>
          </a:xfrm>
          <a:prstGeom prst="rect">
            <a:avLst/>
          </a:prstGeom>
          <a:noFill/>
          <a:ln cap="flat" cmpd="sng" w="9525">
            <a:solidFill>
              <a:srgbClr val="B6D6F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D9EAF8"/>
              </a:solidFill>
              <a:latin typeface="Roboto Slab"/>
              <a:ea typeface="Roboto Slab"/>
              <a:cs typeface="Roboto Slab"/>
              <a:sym typeface="Roboto Slab"/>
            </a:endParaRPr>
          </a:p>
          <a:p>
            <a:pPr indent="0" lvl="0" marL="0" marR="0" rtl="0" algn="l">
              <a:spcBef>
                <a:spcPts val="0"/>
              </a:spcBef>
              <a:spcAft>
                <a:spcPts val="0"/>
              </a:spcAft>
              <a:buNone/>
            </a:pPr>
            <a:r>
              <a:rPr lang="en-GB" sz="1400">
                <a:solidFill>
                  <a:srgbClr val="D9EAF8"/>
                </a:solidFill>
                <a:latin typeface="Roboto Slab"/>
                <a:ea typeface="Roboto Slab"/>
                <a:cs typeface="Roboto Slab"/>
                <a:sym typeface="Roboto Slab"/>
              </a:rPr>
              <a:t>Con las referencias a los métodos se ofrece una anotación más rápida para expresiones lambda simples y existen 3 tipos diferentes:</a:t>
            </a:r>
            <a:endParaRPr sz="1100"/>
          </a:p>
          <a:p>
            <a:pPr indent="0" lvl="0" marL="0" marR="0" rtl="0" algn="l">
              <a:spcBef>
                <a:spcPts val="0"/>
              </a:spcBef>
              <a:spcAft>
                <a:spcPts val="0"/>
              </a:spcAft>
              <a:buNone/>
            </a:pPr>
            <a:r>
              <a:t/>
            </a:r>
            <a:endParaRPr sz="1400">
              <a:solidFill>
                <a:srgbClr val="D9EAF8"/>
              </a:solidFill>
              <a:latin typeface="Roboto Slab"/>
              <a:ea typeface="Roboto Slab"/>
              <a:cs typeface="Roboto Slab"/>
              <a:sym typeface="Roboto Slab"/>
            </a:endParaRPr>
          </a:p>
          <a:p>
            <a:pPr indent="-215900" lvl="0" marL="215900" marR="0" rtl="0" algn="l">
              <a:spcBef>
                <a:spcPts val="0"/>
              </a:spcBef>
              <a:spcAft>
                <a:spcPts val="0"/>
              </a:spcAft>
              <a:buClr>
                <a:schemeClr val="lt1"/>
              </a:buClr>
              <a:buSzPts val="1400"/>
              <a:buFont typeface="Century Gothic"/>
              <a:buChar char="-"/>
            </a:pPr>
            <a:r>
              <a:rPr lang="en-GB" sz="1400">
                <a:solidFill>
                  <a:schemeClr val="lt1"/>
                </a:solidFill>
                <a:latin typeface="Century Gothic"/>
                <a:ea typeface="Century Gothic"/>
                <a:cs typeface="Century Gothic"/>
                <a:sym typeface="Century Gothic"/>
              </a:rPr>
              <a:t>Métodos estáticos.</a:t>
            </a:r>
            <a:endParaRPr sz="1100"/>
          </a:p>
          <a:p>
            <a:pPr indent="-215900" lvl="0" marL="215900" marR="0" rtl="0" algn="l">
              <a:spcBef>
                <a:spcPts val="0"/>
              </a:spcBef>
              <a:spcAft>
                <a:spcPts val="0"/>
              </a:spcAft>
              <a:buClr>
                <a:schemeClr val="lt1"/>
              </a:buClr>
              <a:buSzPts val="1400"/>
              <a:buFont typeface="Century Gothic"/>
              <a:buChar char="-"/>
            </a:pPr>
            <a:r>
              <a:rPr lang="en-GB" sz="1400">
                <a:solidFill>
                  <a:schemeClr val="lt1"/>
                </a:solidFill>
                <a:latin typeface="Century Gothic"/>
                <a:ea typeface="Century Gothic"/>
                <a:cs typeface="Century Gothic"/>
                <a:sym typeface="Century Gothic"/>
              </a:rPr>
              <a:t>Métodos de instancia de un tipo.</a:t>
            </a:r>
            <a:endParaRPr sz="1100"/>
          </a:p>
          <a:p>
            <a:pPr indent="-215900" lvl="0" marL="215900" marR="0" rtl="0" algn="l">
              <a:spcBef>
                <a:spcPts val="0"/>
              </a:spcBef>
              <a:spcAft>
                <a:spcPts val="0"/>
              </a:spcAft>
              <a:buClr>
                <a:schemeClr val="lt1"/>
              </a:buClr>
              <a:buSzPts val="1400"/>
              <a:buFont typeface="Century Gothic"/>
              <a:buChar char="-"/>
            </a:pPr>
            <a:r>
              <a:rPr lang="en-GB" sz="1400">
                <a:solidFill>
                  <a:schemeClr val="lt1"/>
                </a:solidFill>
                <a:latin typeface="Century Gothic"/>
                <a:ea typeface="Century Gothic"/>
                <a:cs typeface="Century Gothic"/>
                <a:sym typeface="Century Gothic"/>
              </a:rPr>
              <a:t>Métodos de instancia de un objeto existente.</a:t>
            </a:r>
            <a:endParaRPr sz="1100"/>
          </a:p>
          <a:p>
            <a:pPr indent="-127000" lvl="0" marL="215900" marR="0" rtl="0" algn="l">
              <a:spcBef>
                <a:spcPts val="0"/>
              </a:spcBef>
              <a:spcAft>
                <a:spcPts val="0"/>
              </a:spcAft>
              <a:buClr>
                <a:schemeClr val="lt1"/>
              </a:buClr>
              <a:buSzPts val="1400"/>
              <a:buFont typeface="Century Gothic"/>
              <a:buNone/>
            </a:pPr>
            <a:r>
              <a:t/>
            </a:r>
            <a:endParaRPr sz="1400">
              <a:solidFill>
                <a:srgbClr val="D9EAF8"/>
              </a:solidFill>
              <a:latin typeface="Century Gothic"/>
              <a:ea typeface="Century Gothic"/>
              <a:cs typeface="Century Gothic"/>
              <a:sym typeface="Century Gothic"/>
            </a:endParaRPr>
          </a:p>
        </p:txBody>
      </p:sp>
      <p:pic>
        <p:nvPicPr>
          <p:cNvPr descr="Aprende programación funcional y lambdas con Java sin complicaciones | by  Eduardo | eduesqui | Medium" id="255" name="Google Shape;255;p29"/>
          <p:cNvPicPr preferRelativeResize="0"/>
          <p:nvPr/>
        </p:nvPicPr>
        <p:blipFill rotWithShape="1">
          <a:blip r:embed="rId4">
            <a:alphaModFix/>
          </a:blip>
          <a:srcRect b="0" l="0" r="0" t="0"/>
          <a:stretch/>
        </p:blipFill>
        <p:spPr>
          <a:xfrm>
            <a:off x="6421654" y="1295496"/>
            <a:ext cx="2175900" cy="1133400"/>
          </a:xfrm>
          <a:prstGeom prst="roundRect">
            <a:avLst>
              <a:gd fmla="val 16667" name="adj"/>
            </a:avLst>
          </a:prstGeom>
          <a:noFill/>
          <a:ln>
            <a:noFill/>
          </a:ln>
        </p:spPr>
      </p:pic>
      <p:sp>
        <p:nvSpPr>
          <p:cNvPr id="256" name="Google Shape;256;p29"/>
          <p:cNvSpPr txBox="1"/>
          <p:nvPr/>
        </p:nvSpPr>
        <p:spPr>
          <a:xfrm>
            <a:off x="5961925" y="2627100"/>
            <a:ext cx="3000000" cy="53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accent1"/>
                </a:solidFill>
                <a:highlight>
                  <a:srgbClr val="F9F9F9"/>
                </a:highlight>
                <a:latin typeface="Courier New"/>
                <a:ea typeface="Courier New"/>
                <a:cs typeface="Courier New"/>
                <a:sym typeface="Courier New"/>
              </a:rPr>
              <a:t>File f -&gt; f.canRead();</a:t>
            </a:r>
            <a:endParaRPr sz="1800">
              <a:solidFill>
                <a:schemeClr val="accent1"/>
              </a:solidFill>
            </a:endParaRPr>
          </a:p>
        </p:txBody>
      </p:sp>
      <p:sp>
        <p:nvSpPr>
          <p:cNvPr id="257" name="Google Shape;257;p29"/>
          <p:cNvSpPr txBox="1"/>
          <p:nvPr/>
        </p:nvSpPr>
        <p:spPr>
          <a:xfrm>
            <a:off x="5961925" y="3739700"/>
            <a:ext cx="3000000" cy="53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solidFill>
                  <a:srgbClr val="445870"/>
                </a:solidFill>
                <a:highlight>
                  <a:srgbClr val="F9F9F9"/>
                </a:highlight>
                <a:latin typeface="Courier New"/>
                <a:ea typeface="Courier New"/>
                <a:cs typeface="Courier New"/>
                <a:sym typeface="Courier New"/>
              </a:rPr>
              <a:t>File</a:t>
            </a:r>
            <a:r>
              <a:rPr b="1" lang="en-GB" sz="1600">
                <a:solidFill>
                  <a:schemeClr val="dk1"/>
                </a:solidFill>
                <a:highlight>
                  <a:srgbClr val="F9F9F9"/>
                </a:highlight>
                <a:latin typeface="Courier New"/>
                <a:ea typeface="Courier New"/>
                <a:cs typeface="Courier New"/>
                <a:sym typeface="Courier New"/>
              </a:rPr>
              <a:t>::</a:t>
            </a:r>
            <a:r>
              <a:rPr b="1" lang="en-GB" sz="1600">
                <a:solidFill>
                  <a:srgbClr val="445870"/>
                </a:solidFill>
                <a:highlight>
                  <a:srgbClr val="F9F9F9"/>
                </a:highlight>
                <a:latin typeface="Courier New"/>
                <a:ea typeface="Courier New"/>
                <a:cs typeface="Courier New"/>
                <a:sym typeface="Courier New"/>
              </a:rPr>
              <a:t>canRead</a:t>
            </a:r>
            <a:endParaRPr b="1" sz="2300"/>
          </a:p>
        </p:txBody>
      </p:sp>
      <p:sp>
        <p:nvSpPr>
          <p:cNvPr id="258" name="Google Shape;258;p29"/>
          <p:cNvSpPr/>
          <p:nvPr/>
        </p:nvSpPr>
        <p:spPr>
          <a:xfrm>
            <a:off x="7219950" y="3158100"/>
            <a:ext cx="656100" cy="531000"/>
          </a:xfrm>
          <a:prstGeom prst="down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p:nvPr/>
        </p:nvSpPr>
        <p:spPr>
          <a:xfrm>
            <a:off x="333375" y="4051100"/>
            <a:ext cx="7762800" cy="800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333375" y="2731850"/>
            <a:ext cx="8601000" cy="800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0"/>
          <p:cNvCxnSpPr/>
          <p:nvPr/>
        </p:nvCxnSpPr>
        <p:spPr>
          <a:xfrm flipH="1" rot="10800000">
            <a:off x="2645228" y="969815"/>
            <a:ext cx="6489000" cy="9900"/>
          </a:xfrm>
          <a:prstGeom prst="straightConnector1">
            <a:avLst/>
          </a:prstGeom>
          <a:noFill/>
          <a:ln cap="flat" cmpd="sng" w="19050">
            <a:solidFill>
              <a:schemeClr val="accent6"/>
            </a:solidFill>
            <a:prstDash val="solid"/>
            <a:round/>
            <a:headEnd len="sm" w="sm" type="none"/>
            <a:tailEnd len="sm" w="sm" type="none"/>
          </a:ln>
        </p:spPr>
      </p:cxnSp>
      <p:sp>
        <p:nvSpPr>
          <p:cNvPr id="266" name="Google Shape;266;p30"/>
          <p:cNvSpPr/>
          <p:nvPr/>
        </p:nvSpPr>
        <p:spPr>
          <a:xfrm>
            <a:off x="4779933" y="368081"/>
            <a:ext cx="42504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000">
                <a:solidFill>
                  <a:srgbClr val="90C2EA"/>
                </a:solidFill>
                <a:latin typeface="Century Gothic"/>
                <a:ea typeface="Century Gothic"/>
                <a:cs typeface="Century Gothic"/>
                <a:sym typeface="Century Gothic"/>
              </a:rPr>
              <a:t>Referencia a Métodos</a:t>
            </a:r>
            <a:endParaRPr b="1" sz="3000" cap="none">
              <a:solidFill>
                <a:srgbClr val="90C2EA"/>
              </a:solidFill>
              <a:latin typeface="Century Gothic"/>
              <a:ea typeface="Century Gothic"/>
              <a:cs typeface="Century Gothic"/>
              <a:sym typeface="Century Gothic"/>
            </a:endParaRPr>
          </a:p>
        </p:txBody>
      </p:sp>
      <p:pic>
        <p:nvPicPr>
          <p:cNvPr descr="Compilación de expresiones Lambda: Scala vs. Java 8 - OverOps" id="267" name="Google Shape;267;p30"/>
          <p:cNvPicPr preferRelativeResize="0"/>
          <p:nvPr/>
        </p:nvPicPr>
        <p:blipFill rotWithShape="1">
          <a:blip r:embed="rId3">
            <a:alphaModFix/>
          </a:blip>
          <a:srcRect b="0" l="0" r="0" t="0"/>
          <a:stretch/>
        </p:blipFill>
        <p:spPr>
          <a:xfrm>
            <a:off x="8374149" y="4368169"/>
            <a:ext cx="655986" cy="653134"/>
          </a:xfrm>
          <a:prstGeom prst="rect">
            <a:avLst/>
          </a:prstGeom>
          <a:noFill/>
          <a:ln>
            <a:noFill/>
          </a:ln>
        </p:spPr>
      </p:pic>
      <p:grpSp>
        <p:nvGrpSpPr>
          <p:cNvPr id="268" name="Google Shape;268;p30"/>
          <p:cNvGrpSpPr/>
          <p:nvPr/>
        </p:nvGrpSpPr>
        <p:grpSpPr>
          <a:xfrm>
            <a:off x="333375" y="1518738"/>
            <a:ext cx="8601000" cy="800100"/>
            <a:chOff x="333375" y="1518738"/>
            <a:chExt cx="8601000" cy="800100"/>
          </a:xfrm>
        </p:grpSpPr>
        <p:sp>
          <p:nvSpPr>
            <p:cNvPr id="269" name="Google Shape;269;p30"/>
            <p:cNvSpPr/>
            <p:nvPr/>
          </p:nvSpPr>
          <p:spPr>
            <a:xfrm>
              <a:off x="333375" y="1518738"/>
              <a:ext cx="8601000" cy="800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30"/>
            <p:cNvPicPr preferRelativeResize="0"/>
            <p:nvPr/>
          </p:nvPicPr>
          <p:blipFill rotWithShape="1">
            <a:blip r:embed="rId4">
              <a:alphaModFix/>
            </a:blip>
            <a:srcRect b="0" l="0" r="0" t="0"/>
            <a:stretch/>
          </p:blipFill>
          <p:spPr>
            <a:xfrm>
              <a:off x="795154" y="1734997"/>
              <a:ext cx="5587958" cy="361096"/>
            </a:xfrm>
            <a:prstGeom prst="rect">
              <a:avLst/>
            </a:prstGeom>
            <a:noFill/>
            <a:ln>
              <a:noFill/>
            </a:ln>
          </p:spPr>
        </p:pic>
      </p:grpSp>
      <p:pic>
        <p:nvPicPr>
          <p:cNvPr id="271" name="Google Shape;271;p30"/>
          <p:cNvPicPr preferRelativeResize="0"/>
          <p:nvPr/>
        </p:nvPicPr>
        <p:blipFill rotWithShape="1">
          <a:blip r:embed="rId5">
            <a:alphaModFix/>
          </a:blip>
          <a:srcRect b="0" l="0" r="0" t="0"/>
          <a:stretch/>
        </p:blipFill>
        <p:spPr>
          <a:xfrm>
            <a:off x="795154" y="2938509"/>
            <a:ext cx="7871888" cy="343041"/>
          </a:xfrm>
          <a:prstGeom prst="rect">
            <a:avLst/>
          </a:prstGeom>
          <a:noFill/>
          <a:ln>
            <a:noFill/>
          </a:ln>
        </p:spPr>
      </p:pic>
      <p:pic>
        <p:nvPicPr>
          <p:cNvPr id="272" name="Google Shape;272;p30"/>
          <p:cNvPicPr preferRelativeResize="0"/>
          <p:nvPr/>
        </p:nvPicPr>
        <p:blipFill rotWithShape="1">
          <a:blip r:embed="rId6">
            <a:alphaModFix/>
          </a:blip>
          <a:srcRect b="0" l="0" r="0" t="0"/>
          <a:stretch/>
        </p:blipFill>
        <p:spPr>
          <a:xfrm>
            <a:off x="795154" y="4261571"/>
            <a:ext cx="5894887" cy="379151"/>
          </a:xfrm>
          <a:prstGeom prst="rect">
            <a:avLst/>
          </a:prstGeom>
          <a:noFill/>
          <a:ln>
            <a:noFill/>
          </a:ln>
        </p:spPr>
      </p:pic>
      <p:sp>
        <p:nvSpPr>
          <p:cNvPr id="273" name="Google Shape;273;p30"/>
          <p:cNvSpPr/>
          <p:nvPr/>
        </p:nvSpPr>
        <p:spPr>
          <a:xfrm>
            <a:off x="795154" y="1154963"/>
            <a:ext cx="26127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400" cap="none">
                <a:solidFill>
                  <a:schemeClr val="lt1"/>
                </a:solidFill>
                <a:latin typeface="Roboto Slab"/>
                <a:ea typeface="Roboto Slab"/>
                <a:cs typeface="Roboto Slab"/>
                <a:sym typeface="Roboto Slab"/>
              </a:rPr>
              <a:t>Método Estático</a:t>
            </a:r>
            <a:endParaRPr b="1" sz="2400" cap="none">
              <a:solidFill>
                <a:schemeClr val="lt1"/>
              </a:solidFill>
              <a:latin typeface="Roboto Slab"/>
              <a:ea typeface="Roboto Slab"/>
              <a:cs typeface="Roboto Slab"/>
              <a:sym typeface="Roboto Slab"/>
            </a:endParaRPr>
          </a:p>
        </p:txBody>
      </p:sp>
      <p:sp>
        <p:nvSpPr>
          <p:cNvPr id="274" name="Google Shape;274;p30"/>
          <p:cNvSpPr/>
          <p:nvPr/>
        </p:nvSpPr>
        <p:spPr>
          <a:xfrm>
            <a:off x="795154" y="2352461"/>
            <a:ext cx="30180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400" cap="none">
                <a:solidFill>
                  <a:schemeClr val="lt1"/>
                </a:solidFill>
                <a:latin typeface="Roboto Slab"/>
                <a:ea typeface="Roboto Slab"/>
                <a:cs typeface="Roboto Slab"/>
                <a:sym typeface="Roboto Slab"/>
              </a:rPr>
              <a:t>Método de un Tipo</a:t>
            </a:r>
            <a:endParaRPr b="1" sz="2400" cap="none">
              <a:solidFill>
                <a:schemeClr val="lt1"/>
              </a:solidFill>
              <a:latin typeface="Roboto Slab"/>
              <a:ea typeface="Roboto Slab"/>
              <a:cs typeface="Roboto Slab"/>
              <a:sym typeface="Roboto Slab"/>
            </a:endParaRPr>
          </a:p>
        </p:txBody>
      </p:sp>
      <p:sp>
        <p:nvSpPr>
          <p:cNvPr id="275" name="Google Shape;275;p30"/>
          <p:cNvSpPr/>
          <p:nvPr/>
        </p:nvSpPr>
        <p:spPr>
          <a:xfrm>
            <a:off x="795154" y="3677468"/>
            <a:ext cx="48933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400" cap="none">
                <a:solidFill>
                  <a:schemeClr val="lt1"/>
                </a:solidFill>
                <a:latin typeface="Roboto Slab"/>
                <a:ea typeface="Roboto Slab"/>
                <a:cs typeface="Roboto Slab"/>
                <a:sym typeface="Roboto Slab"/>
              </a:rPr>
              <a:t>Método de un Objeto Existente</a:t>
            </a:r>
            <a:endParaRPr b="1" sz="2400" cap="none">
              <a:solidFill>
                <a:schemeClr val="lt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p:nvPr/>
        </p:nvSpPr>
        <p:spPr>
          <a:xfrm>
            <a:off x="430925" y="2263124"/>
            <a:ext cx="5061900" cy="860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600">
                <a:solidFill>
                  <a:schemeClr val="accent5"/>
                </a:solidFill>
                <a:latin typeface="Oswald"/>
                <a:ea typeface="Oswald"/>
                <a:cs typeface="Oswald"/>
                <a:sym typeface="Oswald"/>
              </a:rPr>
              <a:t>STREAM API</a:t>
            </a:r>
            <a:endParaRPr sz="1100">
              <a:solidFill>
                <a:schemeClr val="accent5"/>
              </a:solidFill>
              <a:latin typeface="Oswald"/>
              <a:ea typeface="Oswald"/>
              <a:cs typeface="Oswald"/>
              <a:sym typeface="Oswald"/>
            </a:endParaRPr>
          </a:p>
        </p:txBody>
      </p:sp>
      <p:pic>
        <p:nvPicPr>
          <p:cNvPr id="281" name="Google Shape;281;p31"/>
          <p:cNvPicPr preferRelativeResize="0"/>
          <p:nvPr/>
        </p:nvPicPr>
        <p:blipFill>
          <a:blip r:embed="rId3">
            <a:alphaModFix/>
          </a:blip>
          <a:stretch>
            <a:fillRect/>
          </a:stretch>
        </p:blipFill>
        <p:spPr>
          <a:xfrm>
            <a:off x="4754025" y="1592550"/>
            <a:ext cx="3530400" cy="1958400"/>
          </a:xfrm>
          <a:prstGeom prst="roundRect">
            <a:avLst>
              <a:gd fmla="val 16667"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r">
              <a:spcBef>
                <a:spcPts val="0"/>
              </a:spcBef>
              <a:spcAft>
                <a:spcPts val="0"/>
              </a:spcAft>
              <a:buNone/>
            </a:pPr>
            <a:r>
              <a:rPr lang="en-GB"/>
              <a:t>EXPRESION STREAM</a:t>
            </a:r>
            <a:endParaRPr/>
          </a:p>
        </p:txBody>
      </p:sp>
      <p:sp>
        <p:nvSpPr>
          <p:cNvPr id="287" name="Google Shape;287;p32"/>
          <p:cNvSpPr txBox="1"/>
          <p:nvPr>
            <p:ph idx="1" type="body"/>
          </p:nvPr>
        </p:nvSpPr>
        <p:spPr>
          <a:xfrm>
            <a:off x="311700" y="1152475"/>
            <a:ext cx="8520600" cy="3416400"/>
          </a:xfrm>
          <a:prstGeom prst="rect">
            <a:avLst/>
          </a:prstGeom>
        </p:spPr>
        <p:txBody>
          <a:bodyPr anchorCtr="0" anchor="t" bIns="34275" lIns="68575" spcFirstLastPara="1" rIns="68575" wrap="square" tIns="34275">
            <a:normAutofit fontScale="85000" lnSpcReduction="20000"/>
          </a:bodyPr>
          <a:lstStyle/>
          <a:p>
            <a:pPr indent="0" lvl="0" marL="0" rtl="0" algn="l">
              <a:lnSpc>
                <a:spcPct val="100000"/>
              </a:lnSpc>
              <a:spcBef>
                <a:spcPts val="800"/>
              </a:spcBef>
              <a:spcAft>
                <a:spcPts val="0"/>
              </a:spcAft>
              <a:buNone/>
            </a:pPr>
            <a:r>
              <a:rPr lang="en-GB"/>
              <a:t>Stream es una librería que facilita mucho el trabajo con collections, como List y Sets, y consiste en solo llamar un método.  names.stream()</a:t>
            </a:r>
            <a:endParaRPr/>
          </a:p>
          <a:p>
            <a:pPr indent="0" lvl="0" marL="0" rtl="0" algn="l">
              <a:lnSpc>
                <a:spcPct val="100000"/>
              </a:lnSpc>
              <a:spcBef>
                <a:spcPts val="800"/>
              </a:spcBef>
              <a:spcAft>
                <a:spcPts val="0"/>
              </a:spcAft>
              <a:buNone/>
            </a:pPr>
            <a:r>
              <a:rPr lang="en-GB"/>
              <a:t>Luego de esto se llama al resto de las funciones. </a:t>
            </a:r>
            <a:endParaRPr/>
          </a:p>
          <a:p>
            <a:pPr indent="0" lvl="0" marL="0" rtl="0" algn="l">
              <a:lnSpc>
                <a:spcPct val="100000"/>
              </a:lnSpc>
              <a:spcBef>
                <a:spcPts val="800"/>
              </a:spcBef>
              <a:spcAft>
                <a:spcPts val="0"/>
              </a:spcAft>
              <a:buNone/>
            </a:pPr>
            <a:r>
              <a:rPr b="1" lang="en-GB" sz="2085"/>
              <a:t>Filter</a:t>
            </a:r>
            <a:endParaRPr b="1" sz="2085"/>
          </a:p>
          <a:p>
            <a:pPr indent="0" lvl="0" marL="0" rtl="0" algn="l">
              <a:lnSpc>
                <a:spcPct val="100000"/>
              </a:lnSpc>
              <a:spcBef>
                <a:spcPts val="800"/>
              </a:spcBef>
              <a:spcAft>
                <a:spcPts val="0"/>
              </a:spcAft>
              <a:buNone/>
            </a:pPr>
            <a:r>
              <a:rPr lang="en-GB"/>
              <a:t>Esta </a:t>
            </a:r>
            <a:r>
              <a:rPr lang="en-GB"/>
              <a:t>función</a:t>
            </a:r>
            <a:r>
              <a:rPr lang="en-GB"/>
              <a:t> es muy útil para filtrar acorde a una condición, la cual tiene que ser de tipo boolean. Siguiendo con el ejemplo de los nombres, digamos que necesitamos solo los nombres que contengan la letra “o”:</a:t>
            </a:r>
            <a:endParaRPr/>
          </a:p>
          <a:p>
            <a:pPr indent="0" lvl="0" marL="0" rtl="0" algn="l">
              <a:lnSpc>
                <a:spcPct val="100000"/>
              </a:lnSpc>
              <a:spcBef>
                <a:spcPts val="800"/>
              </a:spcBef>
              <a:spcAft>
                <a:spcPts val="0"/>
              </a:spcAft>
              <a:buNone/>
            </a:pPr>
            <a:r>
              <a:rPr lang="en-GB"/>
              <a:t> </a:t>
            </a:r>
            <a:r>
              <a:rPr lang="en-GB">
                <a:solidFill>
                  <a:schemeClr val="dk1"/>
                </a:solidFill>
                <a:highlight>
                  <a:schemeClr val="lt1"/>
                </a:highlight>
              </a:rPr>
              <a:t>names.stream().filter(name-&gt; name.contains("o")).forEach(System.out::println);</a:t>
            </a:r>
            <a:endParaRPr>
              <a:solidFill>
                <a:schemeClr val="dk1"/>
              </a:solidFill>
              <a:highlight>
                <a:schemeClr val="lt1"/>
              </a:highlight>
            </a:endParaRPr>
          </a:p>
          <a:p>
            <a:pPr indent="0" lvl="0" marL="0" rtl="0" algn="l">
              <a:lnSpc>
                <a:spcPct val="100000"/>
              </a:lnSpc>
              <a:spcBef>
                <a:spcPts val="800"/>
              </a:spcBef>
              <a:spcAft>
                <a:spcPts val="0"/>
              </a:spcAft>
              <a:buNone/>
            </a:pPr>
            <a:r>
              <a:rPr lang="en-GB"/>
              <a:t>dando como resultado:</a:t>
            </a:r>
            <a:endParaRPr/>
          </a:p>
          <a:p>
            <a:pPr indent="0" lvl="0" marL="0" rtl="0" algn="l">
              <a:lnSpc>
                <a:spcPct val="100000"/>
              </a:lnSpc>
              <a:spcBef>
                <a:spcPts val="800"/>
              </a:spcBef>
              <a:spcAft>
                <a:spcPts val="0"/>
              </a:spcAft>
              <a:buNone/>
            </a:pPr>
            <a:r>
              <a:rPr lang="en-GB"/>
              <a:t> John</a:t>
            </a:r>
            <a:endParaRPr/>
          </a:p>
          <a:p>
            <a:pPr indent="0" lvl="0" marL="0" rtl="0" algn="l">
              <a:lnSpc>
                <a:spcPct val="100000"/>
              </a:lnSpc>
              <a:spcBef>
                <a:spcPts val="800"/>
              </a:spcBef>
              <a:spcAft>
                <a:spcPts val="0"/>
              </a:spcAft>
              <a:buNone/>
            </a:pPr>
            <a:r>
              <a:rPr lang="en-GB"/>
              <a:t> John</a:t>
            </a:r>
            <a:endParaRPr/>
          </a:p>
          <a:p>
            <a:pPr indent="0" lvl="0" marL="0" rtl="0" algn="l">
              <a:lnSpc>
                <a:spcPct val="100000"/>
              </a:lnSpc>
              <a:spcBef>
                <a:spcPts val="800"/>
              </a:spcBef>
              <a:spcAft>
                <a:spcPts val="0"/>
              </a:spcAft>
              <a:buNone/>
            </a:pPr>
            <a:r>
              <a:rPr lang="en-GB"/>
              <a:t> Mohammado</a:t>
            </a:r>
            <a:endParaRPr/>
          </a:p>
          <a:p>
            <a:pPr indent="0" lvl="0" marL="0" rtl="0" algn="l">
              <a:lnSpc>
                <a:spcPct val="100000"/>
              </a:lnSpc>
              <a:spcBef>
                <a:spcPts val="800"/>
              </a:spcBef>
              <a:spcAft>
                <a:spcPts val="0"/>
              </a:spcAft>
              <a:buNone/>
            </a:pPr>
            <a:r>
              <a:rPr lang="en-GB"/>
              <a:t> Mohammado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idx="4294967295" type="body"/>
          </p:nvPr>
        </p:nvSpPr>
        <p:spPr>
          <a:xfrm>
            <a:off x="311700" y="390525"/>
            <a:ext cx="8520600" cy="4572000"/>
          </a:xfrm>
          <a:prstGeom prst="rect">
            <a:avLst/>
          </a:prstGeom>
        </p:spPr>
        <p:txBody>
          <a:bodyPr anchorCtr="0" anchor="t" bIns="34275" lIns="68575" spcFirstLastPara="1" rIns="68575" wrap="square" tIns="34275">
            <a:normAutofit fontScale="70000" lnSpcReduction="20000"/>
          </a:bodyPr>
          <a:lstStyle/>
          <a:p>
            <a:pPr indent="0" lvl="0" marL="0" rtl="0" algn="l">
              <a:lnSpc>
                <a:spcPct val="115000"/>
              </a:lnSpc>
              <a:spcBef>
                <a:spcPts val="0"/>
              </a:spcBef>
              <a:spcAft>
                <a:spcPts val="0"/>
              </a:spcAft>
              <a:buNone/>
            </a:pPr>
            <a:r>
              <a:rPr b="1" lang="en-GB" sz="2709"/>
              <a:t>Map</a:t>
            </a:r>
            <a:endParaRPr b="1" sz="2709"/>
          </a:p>
          <a:p>
            <a:pPr indent="0" lvl="0" marL="0" rtl="0" algn="l">
              <a:lnSpc>
                <a:spcPct val="115000"/>
              </a:lnSpc>
              <a:spcBef>
                <a:spcPts val="0"/>
              </a:spcBef>
              <a:spcAft>
                <a:spcPts val="0"/>
              </a:spcAft>
              <a:buNone/>
            </a:pPr>
            <a:r>
              <a:rPr lang="en-GB"/>
              <a:t>La map() operación toma una expresión lambda como su único argumento y usa esta expresión para transformar el valor o el tipo de cada elemento en la secuencia. Por ejemplo, lo siguiente nos da una nueva secuencia, donde cada String se ha convertido a mayúsculas: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	</a:t>
            </a:r>
            <a:r>
              <a:rPr lang="en-GB">
                <a:solidFill>
                  <a:schemeClr val="dk1"/>
                </a:solidFill>
                <a:highlight>
                  <a:schemeClr val="lt1"/>
                </a:highlight>
              </a:rPr>
              <a:t>names.stream().map(String::toUpperCase).forEach(System.out::println);</a:t>
            </a:r>
            <a:endParaRPr>
              <a:solidFill>
                <a:schemeClr val="dk1"/>
              </a:solidFill>
              <a:highlight>
                <a:schemeClr val="lt1"/>
              </a:highlight>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ct val="64705"/>
              <a:buFont typeface="Arial"/>
              <a:buNone/>
            </a:pPr>
            <a:r>
              <a:rPr lang="en-GB">
                <a:solidFill>
                  <a:srgbClr val="FFFFFF"/>
                </a:solidFill>
              </a:rPr>
              <a:t> ALEX</a:t>
            </a:r>
            <a:endParaRPr>
              <a:solidFill>
                <a:srgbClr val="FFFFFF"/>
              </a:solidFill>
            </a:endParaRPr>
          </a:p>
          <a:p>
            <a:pPr indent="0" lvl="0" marL="0" rtl="0" algn="l">
              <a:lnSpc>
                <a:spcPct val="115000"/>
              </a:lnSpc>
              <a:spcBef>
                <a:spcPts val="0"/>
              </a:spcBef>
              <a:spcAft>
                <a:spcPts val="0"/>
              </a:spcAft>
              <a:buClr>
                <a:schemeClr val="dk1"/>
              </a:buClr>
              <a:buSzPct val="64705"/>
              <a:buFont typeface="Arial"/>
              <a:buNone/>
            </a:pPr>
            <a:r>
              <a:rPr lang="en-GB">
                <a:solidFill>
                  <a:srgbClr val="FFFFFF"/>
                </a:solidFill>
              </a:rPr>
              <a:t> ALEX</a:t>
            </a:r>
            <a:endParaRPr>
              <a:solidFill>
                <a:srgbClr val="FFFFFF"/>
              </a:solidFill>
            </a:endParaRPr>
          </a:p>
          <a:p>
            <a:pPr indent="0" lvl="0" marL="0" rtl="0" algn="l">
              <a:lnSpc>
                <a:spcPct val="115000"/>
              </a:lnSpc>
              <a:spcBef>
                <a:spcPts val="0"/>
              </a:spcBef>
              <a:spcAft>
                <a:spcPts val="0"/>
              </a:spcAft>
              <a:buClr>
                <a:schemeClr val="dk1"/>
              </a:buClr>
              <a:buSzPct val="64705"/>
              <a:buFont typeface="Arial"/>
              <a:buNone/>
            </a:pPr>
            <a:r>
              <a:rPr lang="en-GB">
                <a:solidFill>
                  <a:srgbClr val="FFFFFF"/>
                </a:solidFill>
              </a:rPr>
              <a:t> ALEX</a:t>
            </a:r>
            <a:endParaRPr>
              <a:solidFill>
                <a:srgbClr val="FFFFFF"/>
              </a:solidFill>
            </a:endParaRPr>
          </a:p>
          <a:p>
            <a:pPr indent="0" lvl="0" marL="0" rtl="0" algn="l">
              <a:lnSpc>
                <a:spcPct val="115000"/>
              </a:lnSpc>
              <a:spcBef>
                <a:spcPts val="0"/>
              </a:spcBef>
              <a:spcAft>
                <a:spcPts val="0"/>
              </a:spcAft>
              <a:buClr>
                <a:schemeClr val="dk1"/>
              </a:buClr>
              <a:buSzPct val="64705"/>
              <a:buFont typeface="Arial"/>
              <a:buNone/>
            </a:pPr>
            <a:r>
              <a:rPr lang="en-GB">
                <a:solidFill>
                  <a:srgbClr val="FFFFFF"/>
                </a:solidFill>
              </a:rPr>
              <a:t> JOHN</a:t>
            </a:r>
            <a:endParaRPr>
              <a:solidFill>
                <a:srgbClr val="FFFFFF"/>
              </a:solidFill>
            </a:endParaRPr>
          </a:p>
          <a:p>
            <a:pPr indent="0" lvl="0" marL="0" rtl="0" algn="l">
              <a:lnSpc>
                <a:spcPct val="115000"/>
              </a:lnSpc>
              <a:spcBef>
                <a:spcPts val="0"/>
              </a:spcBef>
              <a:spcAft>
                <a:spcPts val="0"/>
              </a:spcAft>
              <a:buClr>
                <a:schemeClr val="dk1"/>
              </a:buClr>
              <a:buSzPct val="64705"/>
              <a:buFont typeface="Arial"/>
              <a:buNone/>
            </a:pPr>
            <a:r>
              <a:rPr lang="en-GB">
                <a:solidFill>
                  <a:srgbClr val="FFFFFF"/>
                </a:solidFill>
              </a:rPr>
              <a:t> JOHN</a:t>
            </a:r>
            <a:endParaRPr>
              <a:solidFill>
                <a:srgbClr val="FFFFFF"/>
              </a:solidFill>
            </a:endParaRPr>
          </a:p>
          <a:p>
            <a:pPr indent="0" lvl="0" marL="0" rtl="0" algn="l">
              <a:lnSpc>
                <a:spcPct val="115000"/>
              </a:lnSpc>
              <a:spcBef>
                <a:spcPts val="0"/>
              </a:spcBef>
              <a:spcAft>
                <a:spcPts val="0"/>
              </a:spcAft>
              <a:buClr>
                <a:schemeClr val="dk1"/>
              </a:buClr>
              <a:buSzPct val="64705"/>
              <a:buFont typeface="Arial"/>
              <a:buNone/>
            </a:pPr>
            <a:r>
              <a:rPr lang="en-GB">
                <a:solidFill>
                  <a:srgbClr val="FFFFFF"/>
                </a:solidFill>
              </a:rPr>
              <a:t> MARIAM</a:t>
            </a:r>
            <a:endParaRPr>
              <a:solidFill>
                <a:srgbClr val="FFFFFF"/>
              </a:solidFill>
            </a:endParaRPr>
          </a:p>
          <a:p>
            <a:pPr indent="0" lvl="0" marL="0" rtl="0" algn="l">
              <a:lnSpc>
                <a:spcPct val="115000"/>
              </a:lnSpc>
              <a:spcBef>
                <a:spcPts val="0"/>
              </a:spcBef>
              <a:spcAft>
                <a:spcPts val="0"/>
              </a:spcAft>
              <a:buClr>
                <a:schemeClr val="dk1"/>
              </a:buClr>
              <a:buSzPct val="64705"/>
              <a:buFont typeface="Arial"/>
              <a:buNone/>
            </a:pPr>
            <a:r>
              <a:rPr lang="en-GB">
                <a:solidFill>
                  <a:srgbClr val="FFFFFF"/>
                </a:solidFill>
              </a:rPr>
              <a:t> MOHAMMADO</a:t>
            </a:r>
            <a:endParaRPr>
              <a:solidFill>
                <a:srgbClr val="FFFFFF"/>
              </a:solidFill>
            </a:endParaRPr>
          </a:p>
          <a:p>
            <a:pPr indent="0" lvl="0" marL="0" rtl="0" algn="l">
              <a:lnSpc>
                <a:spcPct val="115000"/>
              </a:lnSpc>
              <a:spcBef>
                <a:spcPts val="0"/>
              </a:spcBef>
              <a:spcAft>
                <a:spcPts val="0"/>
              </a:spcAft>
              <a:buClr>
                <a:schemeClr val="dk1"/>
              </a:buClr>
              <a:buSzPct val="64705"/>
              <a:buFont typeface="Arial"/>
              <a:buNone/>
            </a:pPr>
            <a:r>
              <a:rPr lang="en-GB">
                <a:solidFill>
                  <a:srgbClr val="FFFFFF"/>
                </a:solidFill>
              </a:rPr>
              <a:t> MOHAMMADO</a:t>
            </a:r>
            <a:endParaRPr>
              <a:solidFill>
                <a:srgbClr val="FFFFFF"/>
              </a:solidFill>
            </a:endParaRPr>
          </a:p>
          <a:p>
            <a:pPr indent="0" lvl="0" marL="0" rtl="0" algn="l">
              <a:lnSpc>
                <a:spcPct val="115000"/>
              </a:lnSpc>
              <a:spcBef>
                <a:spcPts val="0"/>
              </a:spcBef>
              <a:spcAft>
                <a:spcPts val="0"/>
              </a:spcAft>
              <a:buNone/>
            </a:pPr>
            <a:r>
              <a:rPr lang="en-GB">
                <a:solidFill>
                  <a:srgbClr val="FFFFFF"/>
                </a:solidFill>
              </a:rPr>
              <a:t> VINCENT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O digamos que, de la lista de nombres del ejemplo anterior, quisieras tener un arreglo (array) del largo (length) de cada nombre: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   	</a:t>
            </a:r>
            <a:r>
              <a:rPr lang="en-GB">
                <a:solidFill>
                  <a:schemeClr val="dk1"/>
                </a:solidFill>
                <a:highlight>
                  <a:schemeClr val="lt1"/>
                </a:highlight>
              </a:rPr>
              <a:t>names.stream() .map(name -&gt; name.length()).collect(Collectors.toList());</a:t>
            </a:r>
            <a:endParaRPr>
              <a:solidFill>
                <a:schemeClr val="dk1"/>
              </a:solidFill>
              <a:highlight>
                <a:schemeClr val="lt1"/>
              </a:highlight>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Aquí sin afectar al array de names utilizado en el ejemplo anterior, se puede obtener otro arreglo (array) con el respectivo largo (lenght) de cada nombre.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idx="4294967295" type="body"/>
          </p:nvPr>
        </p:nvSpPr>
        <p:spPr>
          <a:xfrm>
            <a:off x="311700" y="200025"/>
            <a:ext cx="8520600" cy="4600500"/>
          </a:xfrm>
          <a:prstGeom prst="rect">
            <a:avLst/>
          </a:prstGeom>
        </p:spPr>
        <p:txBody>
          <a:bodyPr anchorCtr="0" anchor="t" bIns="34275" lIns="68575" spcFirstLastPara="1" rIns="68575" wrap="square" tIns="34275">
            <a:normAutofit fontScale="55000" lnSpcReduction="20000"/>
          </a:bodyPr>
          <a:lstStyle/>
          <a:p>
            <a:pPr indent="0" lvl="0" marL="0" rtl="0" algn="l">
              <a:lnSpc>
                <a:spcPct val="100000"/>
              </a:lnSpc>
              <a:spcBef>
                <a:spcPts val="0"/>
              </a:spcBef>
              <a:spcAft>
                <a:spcPts val="0"/>
              </a:spcAft>
              <a:buNone/>
            </a:pPr>
            <a:r>
              <a:rPr b="1" lang="en-GB" sz="3300"/>
              <a:t>Sorted</a:t>
            </a:r>
            <a:endParaRPr b="1" sz="3300"/>
          </a:p>
          <a:p>
            <a:pPr indent="0" lvl="0" marL="0" rtl="0" algn="l">
              <a:lnSpc>
                <a:spcPct val="100000"/>
              </a:lnSpc>
              <a:spcBef>
                <a:spcPts val="1000"/>
              </a:spcBef>
              <a:spcAft>
                <a:spcPts val="0"/>
              </a:spcAft>
              <a:buNone/>
            </a:pPr>
            <a:r>
              <a:rPr lang="en-GB"/>
              <a:t>Esta función cumple el rol de ordenar el arreglo (array) acorde a una regla de comparación.</a:t>
            </a:r>
            <a:endParaRPr/>
          </a:p>
          <a:p>
            <a:pPr indent="0" lvl="0" marL="0" rtl="0" algn="l">
              <a:lnSpc>
                <a:spcPct val="100000"/>
              </a:lnSpc>
              <a:spcBef>
                <a:spcPts val="1000"/>
              </a:spcBef>
              <a:spcAft>
                <a:spcPts val="0"/>
              </a:spcAft>
              <a:buNone/>
            </a:pPr>
            <a:r>
              <a:rPr lang="en-GB"/>
              <a:t> 		</a:t>
            </a:r>
            <a:r>
              <a:rPr lang="en-GB" sz="2063">
                <a:solidFill>
                  <a:schemeClr val="dk1"/>
                </a:solidFill>
                <a:highlight>
                  <a:schemeClr val="lt1"/>
                </a:highlight>
              </a:rPr>
              <a:t>names.stream().sorted(Comparator.naturalOrder()) .forEach(System.out::println)</a:t>
            </a:r>
            <a:r>
              <a:rPr lang="en-GB">
                <a:solidFill>
                  <a:schemeClr val="dk1"/>
                </a:solidFill>
                <a:highlight>
                  <a:schemeClr val="lt1"/>
                </a:highlight>
              </a:rPr>
              <a:t>;</a:t>
            </a:r>
            <a:endParaRPr>
              <a:solidFill>
                <a:schemeClr val="dk1"/>
              </a:solidFill>
              <a:highlight>
                <a:schemeClr val="lt1"/>
              </a:highlight>
            </a:endParaRPr>
          </a:p>
          <a:p>
            <a:pPr indent="0" lvl="0" marL="0" rtl="0" algn="l">
              <a:lnSpc>
                <a:spcPct val="100000"/>
              </a:lnSpc>
              <a:spcBef>
                <a:spcPts val="1000"/>
              </a:spcBef>
              <a:spcAft>
                <a:spcPts val="0"/>
              </a:spcAft>
              <a:buNone/>
            </a:pPr>
            <a:r>
              <a:rPr lang="en-GB"/>
              <a:t>En este caso usamos Comparator, que tiene varios métodos que nos ayudan a comparar dos objetos, por ejemplo, naturalOrder, que en este caso ordenaría los nombres en orden alfabético. También podemos usar reverseOrder que ordenará los nombres en sentido contrario. El output final sería:</a:t>
            </a:r>
            <a:endParaRPr/>
          </a:p>
          <a:p>
            <a:pPr indent="0" lvl="0" marL="0" rtl="0" algn="l">
              <a:lnSpc>
                <a:spcPct val="100000"/>
              </a:lnSpc>
              <a:spcBef>
                <a:spcPts val="1000"/>
              </a:spcBef>
              <a:spcAft>
                <a:spcPts val="0"/>
              </a:spcAft>
              <a:buNone/>
            </a:pPr>
            <a:r>
              <a:t/>
            </a:r>
            <a:endParaRPr/>
          </a:p>
          <a:p>
            <a:pPr indent="0" lvl="0" marL="0" rtl="0" algn="l">
              <a:lnSpc>
                <a:spcPct val="100000"/>
              </a:lnSpc>
              <a:spcBef>
                <a:spcPts val="0"/>
              </a:spcBef>
              <a:spcAft>
                <a:spcPts val="0"/>
              </a:spcAft>
              <a:buNone/>
            </a:pPr>
            <a:r>
              <a:rPr lang="en-GB"/>
              <a:t> Alex</a:t>
            </a:r>
            <a:endParaRPr/>
          </a:p>
          <a:p>
            <a:pPr indent="0" lvl="0" marL="0" rtl="0" algn="l">
              <a:lnSpc>
                <a:spcPct val="100000"/>
              </a:lnSpc>
              <a:spcBef>
                <a:spcPts val="0"/>
              </a:spcBef>
              <a:spcAft>
                <a:spcPts val="0"/>
              </a:spcAft>
              <a:buNone/>
            </a:pPr>
            <a:r>
              <a:rPr lang="en-GB"/>
              <a:t> Alex</a:t>
            </a:r>
            <a:endParaRPr/>
          </a:p>
          <a:p>
            <a:pPr indent="0" lvl="0" marL="0" rtl="0" algn="l">
              <a:lnSpc>
                <a:spcPct val="100000"/>
              </a:lnSpc>
              <a:spcBef>
                <a:spcPts val="0"/>
              </a:spcBef>
              <a:spcAft>
                <a:spcPts val="0"/>
              </a:spcAft>
              <a:buNone/>
            </a:pPr>
            <a:r>
              <a:rPr lang="en-GB"/>
              <a:t> Alex</a:t>
            </a:r>
            <a:endParaRPr/>
          </a:p>
          <a:p>
            <a:pPr indent="0" lvl="0" marL="0" rtl="0" algn="l">
              <a:lnSpc>
                <a:spcPct val="100000"/>
              </a:lnSpc>
              <a:spcBef>
                <a:spcPts val="0"/>
              </a:spcBef>
              <a:spcAft>
                <a:spcPts val="0"/>
              </a:spcAft>
              <a:buNone/>
            </a:pPr>
            <a:r>
              <a:rPr lang="en-GB"/>
              <a:t> John</a:t>
            </a:r>
            <a:endParaRPr/>
          </a:p>
          <a:p>
            <a:pPr indent="0" lvl="0" marL="0" rtl="0" algn="l">
              <a:lnSpc>
                <a:spcPct val="100000"/>
              </a:lnSpc>
              <a:spcBef>
                <a:spcPts val="0"/>
              </a:spcBef>
              <a:spcAft>
                <a:spcPts val="0"/>
              </a:spcAft>
              <a:buNone/>
            </a:pPr>
            <a:r>
              <a:rPr lang="en-GB"/>
              <a:t> John</a:t>
            </a:r>
            <a:endParaRPr/>
          </a:p>
          <a:p>
            <a:pPr indent="0" lvl="0" marL="0" rtl="0" algn="l">
              <a:lnSpc>
                <a:spcPct val="100000"/>
              </a:lnSpc>
              <a:spcBef>
                <a:spcPts val="0"/>
              </a:spcBef>
              <a:spcAft>
                <a:spcPts val="0"/>
              </a:spcAft>
              <a:buNone/>
            </a:pPr>
            <a:r>
              <a:rPr lang="en-GB"/>
              <a:t> Mariam</a:t>
            </a:r>
            <a:endParaRPr/>
          </a:p>
          <a:p>
            <a:pPr indent="0" lvl="0" marL="0" rtl="0" algn="l">
              <a:lnSpc>
                <a:spcPct val="100000"/>
              </a:lnSpc>
              <a:spcBef>
                <a:spcPts val="0"/>
              </a:spcBef>
              <a:spcAft>
                <a:spcPts val="0"/>
              </a:spcAft>
              <a:buNone/>
            </a:pPr>
            <a:r>
              <a:rPr lang="en-GB"/>
              <a:t> Mohammado</a:t>
            </a:r>
            <a:endParaRPr/>
          </a:p>
          <a:p>
            <a:pPr indent="0" lvl="0" marL="0" rtl="0" algn="l">
              <a:lnSpc>
                <a:spcPct val="100000"/>
              </a:lnSpc>
              <a:spcBef>
                <a:spcPts val="0"/>
              </a:spcBef>
              <a:spcAft>
                <a:spcPts val="0"/>
              </a:spcAft>
              <a:buNone/>
            </a:pPr>
            <a:r>
              <a:rPr lang="en-GB"/>
              <a:t> Mohammado</a:t>
            </a:r>
            <a:endParaRPr/>
          </a:p>
          <a:p>
            <a:pPr indent="0" lvl="0" marL="0" rtl="0" algn="l">
              <a:lnSpc>
                <a:spcPct val="100000"/>
              </a:lnSpc>
              <a:spcBef>
                <a:spcPts val="0"/>
              </a:spcBef>
              <a:spcAft>
                <a:spcPts val="0"/>
              </a:spcAft>
              <a:buNone/>
            </a:pPr>
            <a:r>
              <a:rPr lang="en-GB"/>
              <a:t> Vincent</a:t>
            </a:r>
            <a:endParaRPr/>
          </a:p>
          <a:p>
            <a:pPr indent="0" lvl="0" marL="0" rtl="0" algn="l">
              <a:lnSpc>
                <a:spcPct val="100000"/>
              </a:lnSpc>
              <a:spcBef>
                <a:spcPts val="1000"/>
              </a:spcBef>
              <a:spcAft>
                <a:spcPts val="0"/>
              </a:spcAft>
              <a:buNone/>
            </a:pPr>
            <a:r>
              <a:rPr lang="en-GB"/>
              <a:t>Pero digamos que también quisiéramos hacer otro tipo de comparación, por ejemplo, con el largo del nombre. En este caso podríamos llamar a la función comparing que toma como parámetro una lambda.</a:t>
            </a:r>
            <a:endParaRPr/>
          </a:p>
          <a:p>
            <a:pPr indent="0" lvl="0" marL="0" rtl="0" algn="l">
              <a:lnSpc>
                <a:spcPct val="100000"/>
              </a:lnSpc>
              <a:spcBef>
                <a:spcPts val="1000"/>
              </a:spcBef>
              <a:spcAft>
                <a:spcPts val="0"/>
              </a:spcAft>
              <a:buNone/>
            </a:pPr>
            <a:r>
              <a:rPr lang="en-GB"/>
              <a:t> 		</a:t>
            </a:r>
            <a:r>
              <a:rPr lang="en-GB" sz="2063">
                <a:solidFill>
                  <a:schemeClr val="dk1"/>
                </a:solidFill>
                <a:highlight>
                  <a:schemeClr val="lt1"/>
                </a:highlight>
              </a:rPr>
              <a:t>names.stream() .sorted(Comparator.comparing(String::length)).forEach(System.out::println);</a:t>
            </a:r>
            <a:endParaRPr sz="2063">
              <a:solidFill>
                <a:schemeClr val="dk1"/>
              </a:solidFill>
              <a:highlight>
                <a:schemeClr val="lt1"/>
              </a:highlight>
            </a:endParaRPr>
          </a:p>
          <a:p>
            <a:pPr indent="0" lvl="0" marL="0" rtl="0" algn="l">
              <a:lnSpc>
                <a:spcPct val="100000"/>
              </a:lnSpc>
              <a:spcBef>
                <a:spcPts val="1000"/>
              </a:spcBef>
              <a:spcAft>
                <a:spcPts val="0"/>
              </a:spcAft>
              <a:buNone/>
            </a:pPr>
            <a:r>
              <a:t/>
            </a:r>
            <a:endParaRPr/>
          </a:p>
          <a:p>
            <a:pPr indent="0" lvl="0" marL="0" rtl="0" algn="l">
              <a:lnSpc>
                <a:spcPct val="100000"/>
              </a:lnSpc>
              <a:spcBef>
                <a:spcPts val="0"/>
              </a:spcBef>
              <a:spcAft>
                <a:spcPts val="0"/>
              </a:spcAft>
              <a:buNone/>
            </a:pPr>
            <a:r>
              <a:rPr lang="en-GB"/>
              <a:t> John</a:t>
            </a:r>
            <a:endParaRPr/>
          </a:p>
          <a:p>
            <a:pPr indent="0" lvl="0" marL="0" rtl="0" algn="l">
              <a:lnSpc>
                <a:spcPct val="100000"/>
              </a:lnSpc>
              <a:spcBef>
                <a:spcPts val="0"/>
              </a:spcBef>
              <a:spcAft>
                <a:spcPts val="0"/>
              </a:spcAft>
              <a:buNone/>
            </a:pPr>
            <a:r>
              <a:rPr lang="en-GB"/>
              <a:t> John</a:t>
            </a:r>
            <a:endParaRPr/>
          </a:p>
          <a:p>
            <a:pPr indent="0" lvl="0" marL="0" rtl="0" algn="l">
              <a:lnSpc>
                <a:spcPct val="100000"/>
              </a:lnSpc>
              <a:spcBef>
                <a:spcPts val="0"/>
              </a:spcBef>
              <a:spcAft>
                <a:spcPts val="0"/>
              </a:spcAft>
              <a:buNone/>
            </a:pPr>
            <a:r>
              <a:rPr lang="en-GB"/>
              <a:t> Alex</a:t>
            </a:r>
            <a:endParaRPr/>
          </a:p>
          <a:p>
            <a:pPr indent="0" lvl="0" marL="0" rtl="0" algn="l">
              <a:lnSpc>
                <a:spcPct val="100000"/>
              </a:lnSpc>
              <a:spcBef>
                <a:spcPts val="0"/>
              </a:spcBef>
              <a:spcAft>
                <a:spcPts val="0"/>
              </a:spcAft>
              <a:buNone/>
            </a:pPr>
            <a:r>
              <a:rPr lang="en-GB"/>
              <a:t> Alex</a:t>
            </a:r>
            <a:endParaRPr/>
          </a:p>
          <a:p>
            <a:pPr indent="0" lvl="0" marL="0" rtl="0" algn="l">
              <a:lnSpc>
                <a:spcPct val="100000"/>
              </a:lnSpc>
              <a:spcBef>
                <a:spcPts val="0"/>
              </a:spcBef>
              <a:spcAft>
                <a:spcPts val="0"/>
              </a:spcAft>
              <a:buNone/>
            </a:pPr>
            <a:r>
              <a:rPr lang="en-GB"/>
              <a:t> Alex</a:t>
            </a:r>
            <a:endParaRPr/>
          </a:p>
          <a:p>
            <a:pPr indent="0" lvl="0" marL="0" rtl="0" algn="l">
              <a:lnSpc>
                <a:spcPct val="100000"/>
              </a:lnSpc>
              <a:spcBef>
                <a:spcPts val="0"/>
              </a:spcBef>
              <a:spcAft>
                <a:spcPts val="0"/>
              </a:spcAft>
              <a:buNone/>
            </a:pPr>
            <a:r>
              <a:rPr lang="en-GB"/>
              <a:t> Mariam</a:t>
            </a:r>
            <a:endParaRPr/>
          </a:p>
          <a:p>
            <a:pPr indent="0" lvl="0" marL="0" rtl="0" algn="l">
              <a:lnSpc>
                <a:spcPct val="100000"/>
              </a:lnSpc>
              <a:spcBef>
                <a:spcPts val="0"/>
              </a:spcBef>
              <a:spcAft>
                <a:spcPts val="0"/>
              </a:spcAft>
              <a:buNone/>
            </a:pPr>
            <a:r>
              <a:rPr lang="en-GB"/>
              <a:t> Vincent</a:t>
            </a:r>
            <a:endParaRPr/>
          </a:p>
          <a:p>
            <a:pPr indent="0" lvl="0" marL="0" rtl="0" algn="l">
              <a:lnSpc>
                <a:spcPct val="100000"/>
              </a:lnSpc>
              <a:spcBef>
                <a:spcPts val="0"/>
              </a:spcBef>
              <a:spcAft>
                <a:spcPts val="0"/>
              </a:spcAft>
              <a:buNone/>
            </a:pPr>
            <a:r>
              <a:rPr lang="en-GB"/>
              <a:t> Mohammado</a:t>
            </a:r>
            <a:endParaRPr/>
          </a:p>
          <a:p>
            <a:pPr indent="0" lvl="0" marL="0" rtl="0" algn="l">
              <a:lnSpc>
                <a:spcPct val="100000"/>
              </a:lnSpc>
              <a:spcBef>
                <a:spcPts val="0"/>
              </a:spcBef>
              <a:spcAft>
                <a:spcPts val="0"/>
              </a:spcAft>
              <a:buNone/>
            </a:pPr>
            <a:r>
              <a:rPr lang="en-GB"/>
              <a:t> Mohammado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idx="4294967295" type="body"/>
          </p:nvPr>
        </p:nvSpPr>
        <p:spPr>
          <a:xfrm>
            <a:off x="311700" y="257175"/>
            <a:ext cx="8520600" cy="4311600"/>
          </a:xfrm>
          <a:prstGeom prst="rect">
            <a:avLst/>
          </a:prstGeom>
        </p:spPr>
        <p:txBody>
          <a:bodyPr anchorCtr="0" anchor="t" bIns="34275" lIns="68575" spcFirstLastPara="1" rIns="68575" wrap="square" tIns="34275">
            <a:normAutofit fontScale="47500" lnSpcReduction="10000"/>
          </a:bodyPr>
          <a:lstStyle/>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rPr lang="en-GB"/>
              <a:t>Por último, en caso de que deseara agregar n filtros más, por ejemplo, quisiera ordenar los nombres por su largo y luego ordenarlos por orden alfabético, entonces, primero compararía el largo del String y luego, en el caso de que los String fuesen de igual largo, compararía en orden alfabético. Para hacer esto, se tendría que hacer un llamado a thenComparing:</a:t>
            </a:r>
            <a:endParaRPr/>
          </a:p>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rPr lang="en-GB" sz="2302"/>
              <a:t> </a:t>
            </a:r>
            <a:r>
              <a:rPr lang="en-GB" sz="2302">
                <a:solidFill>
                  <a:schemeClr val="dk1"/>
                </a:solidFill>
                <a:highlight>
                  <a:schemeClr val="lt1"/>
                </a:highlight>
              </a:rPr>
              <a:t>names.stream().sorted( Comparator.comparing(String::length).thenComparing(Comparator.naturalOrder()) ).forEach(System.out::println);</a:t>
            </a:r>
            <a:endParaRPr sz="2302">
              <a:solidFill>
                <a:schemeClr val="dk1"/>
              </a:solidFill>
              <a:highlight>
                <a:schemeClr val="lt1"/>
              </a:highlight>
            </a:endParaRPr>
          </a:p>
          <a:p>
            <a:pPr indent="0" lvl="0" marL="0" rtl="0" algn="l">
              <a:lnSpc>
                <a:spcPct val="100000"/>
              </a:lnSpc>
              <a:spcBef>
                <a:spcPts val="800"/>
              </a:spcBef>
              <a:spcAft>
                <a:spcPts val="0"/>
              </a:spcAft>
              <a:buNone/>
            </a:pPr>
            <a:r>
              <a:t/>
            </a:r>
            <a:endParaRPr>
              <a:solidFill>
                <a:schemeClr val="dk1"/>
              </a:solidFill>
              <a:highlight>
                <a:schemeClr val="lt1"/>
              </a:highlight>
            </a:endParaRPr>
          </a:p>
          <a:p>
            <a:pPr indent="0" lvl="0" marL="0" rtl="0" algn="l">
              <a:lnSpc>
                <a:spcPct val="100000"/>
              </a:lnSpc>
              <a:spcBef>
                <a:spcPts val="800"/>
              </a:spcBef>
              <a:spcAft>
                <a:spcPts val="0"/>
              </a:spcAft>
              <a:buNone/>
            </a:pPr>
            <a:r>
              <a:rPr lang="en-GB"/>
              <a:t> Alex</a:t>
            </a:r>
            <a:endParaRPr/>
          </a:p>
          <a:p>
            <a:pPr indent="0" lvl="0" marL="0" rtl="0" algn="l">
              <a:lnSpc>
                <a:spcPct val="100000"/>
              </a:lnSpc>
              <a:spcBef>
                <a:spcPts val="800"/>
              </a:spcBef>
              <a:spcAft>
                <a:spcPts val="0"/>
              </a:spcAft>
              <a:buNone/>
            </a:pPr>
            <a:r>
              <a:rPr lang="en-GB"/>
              <a:t> Alex</a:t>
            </a:r>
            <a:endParaRPr/>
          </a:p>
          <a:p>
            <a:pPr indent="0" lvl="0" marL="0" rtl="0" algn="l">
              <a:lnSpc>
                <a:spcPct val="100000"/>
              </a:lnSpc>
              <a:spcBef>
                <a:spcPts val="800"/>
              </a:spcBef>
              <a:spcAft>
                <a:spcPts val="0"/>
              </a:spcAft>
              <a:buNone/>
            </a:pPr>
            <a:r>
              <a:rPr lang="en-GB"/>
              <a:t> Alex</a:t>
            </a:r>
            <a:endParaRPr/>
          </a:p>
          <a:p>
            <a:pPr indent="0" lvl="0" marL="0" rtl="0" algn="l">
              <a:lnSpc>
                <a:spcPct val="100000"/>
              </a:lnSpc>
              <a:spcBef>
                <a:spcPts val="800"/>
              </a:spcBef>
              <a:spcAft>
                <a:spcPts val="0"/>
              </a:spcAft>
              <a:buNone/>
            </a:pPr>
            <a:r>
              <a:rPr lang="en-GB"/>
              <a:t> John</a:t>
            </a:r>
            <a:endParaRPr/>
          </a:p>
          <a:p>
            <a:pPr indent="0" lvl="0" marL="0" rtl="0" algn="l">
              <a:lnSpc>
                <a:spcPct val="100000"/>
              </a:lnSpc>
              <a:spcBef>
                <a:spcPts val="800"/>
              </a:spcBef>
              <a:spcAft>
                <a:spcPts val="0"/>
              </a:spcAft>
              <a:buNone/>
            </a:pPr>
            <a:r>
              <a:rPr lang="en-GB"/>
              <a:t> John</a:t>
            </a:r>
            <a:endParaRPr/>
          </a:p>
          <a:p>
            <a:pPr indent="0" lvl="0" marL="0" rtl="0" algn="l">
              <a:lnSpc>
                <a:spcPct val="100000"/>
              </a:lnSpc>
              <a:spcBef>
                <a:spcPts val="800"/>
              </a:spcBef>
              <a:spcAft>
                <a:spcPts val="0"/>
              </a:spcAft>
              <a:buNone/>
            </a:pPr>
            <a:r>
              <a:rPr lang="en-GB"/>
              <a:t> Mariam</a:t>
            </a:r>
            <a:endParaRPr/>
          </a:p>
          <a:p>
            <a:pPr indent="0" lvl="0" marL="0" rtl="0" algn="l">
              <a:lnSpc>
                <a:spcPct val="100000"/>
              </a:lnSpc>
              <a:spcBef>
                <a:spcPts val="800"/>
              </a:spcBef>
              <a:spcAft>
                <a:spcPts val="0"/>
              </a:spcAft>
              <a:buNone/>
            </a:pPr>
            <a:r>
              <a:rPr lang="en-GB"/>
              <a:t> Vincent</a:t>
            </a:r>
            <a:endParaRPr/>
          </a:p>
          <a:p>
            <a:pPr indent="0" lvl="0" marL="0" rtl="0" algn="l">
              <a:lnSpc>
                <a:spcPct val="100000"/>
              </a:lnSpc>
              <a:spcBef>
                <a:spcPts val="800"/>
              </a:spcBef>
              <a:spcAft>
                <a:spcPts val="0"/>
              </a:spcAft>
              <a:buNone/>
            </a:pPr>
            <a:r>
              <a:rPr lang="en-GB"/>
              <a:t> Mohammado</a:t>
            </a:r>
            <a:endParaRPr/>
          </a:p>
          <a:p>
            <a:pPr indent="0" lvl="0" marL="0" rtl="0" algn="l">
              <a:lnSpc>
                <a:spcPct val="100000"/>
              </a:lnSpc>
              <a:spcBef>
                <a:spcPts val="800"/>
              </a:spcBef>
              <a:spcAft>
                <a:spcPts val="0"/>
              </a:spcAft>
              <a:buNone/>
            </a:pPr>
            <a:r>
              <a:rPr lang="en-GB"/>
              <a:t> Mohammado</a:t>
            </a:r>
            <a:endParaRPr/>
          </a:p>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rPr lang="en-GB"/>
              <a:t>thenComparing funciona para agregar más filtros y se puede usar n cantidad de veces(comparing().thenComparing().thenComparing()…thenComparing()), dejando prioridad a los filtros anteriores, como en el caso anterior se le dio prioridad al largo del String, y luego se compararon según el orden natural, es importante que se la primera comparación sea solo comparing y luego llamar a thenComparing, sino no compilaría.</a:t>
            </a:r>
            <a:endParaRPr/>
          </a:p>
          <a:p>
            <a:pPr indent="0" lvl="0" marL="0" rtl="0" algn="l">
              <a:spcBef>
                <a:spcPts val="8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idx="4294967295" type="body"/>
          </p:nvPr>
        </p:nvSpPr>
        <p:spPr>
          <a:xfrm>
            <a:off x="311700" y="152400"/>
            <a:ext cx="8520600" cy="4829400"/>
          </a:xfrm>
          <a:prstGeom prst="rect">
            <a:avLst/>
          </a:prstGeom>
        </p:spPr>
        <p:txBody>
          <a:bodyPr anchorCtr="0" anchor="t" bIns="34275" lIns="68575" spcFirstLastPara="1" rIns="68575" wrap="square" tIns="34275">
            <a:normAutofit fontScale="62500" lnSpcReduction="20000"/>
          </a:bodyPr>
          <a:lstStyle/>
          <a:p>
            <a:pPr indent="0" lvl="0" marL="0" rtl="0" algn="l">
              <a:lnSpc>
                <a:spcPct val="100000"/>
              </a:lnSpc>
              <a:spcBef>
                <a:spcPts val="1500"/>
              </a:spcBef>
              <a:spcAft>
                <a:spcPts val="0"/>
              </a:spcAft>
              <a:buNone/>
            </a:pPr>
            <a:r>
              <a:rPr b="1" lang="en-GB" sz="2187"/>
              <a:t>Distinct</a:t>
            </a:r>
            <a:endParaRPr b="1" sz="2187"/>
          </a:p>
          <a:p>
            <a:pPr indent="0" lvl="0" marL="0" rtl="0" algn="l">
              <a:lnSpc>
                <a:spcPct val="100000"/>
              </a:lnSpc>
              <a:spcBef>
                <a:spcPts val="1500"/>
              </a:spcBef>
              <a:spcAft>
                <a:spcPts val="0"/>
              </a:spcAft>
              <a:buNone/>
            </a:pPr>
            <a:r>
              <a:rPr lang="en-GB"/>
              <a:t>Distinct ayuda a evitar datos duplicados y su uso es muy sencillo. Digamos que en el ejemplo anterior queremos ver los nombres sin que estos se repitan:</a:t>
            </a:r>
            <a:endParaRPr/>
          </a:p>
          <a:p>
            <a:pPr indent="0" lvl="0" marL="457200" rtl="0" algn="l">
              <a:lnSpc>
                <a:spcPct val="100000"/>
              </a:lnSpc>
              <a:spcBef>
                <a:spcPts val="800"/>
              </a:spcBef>
              <a:spcAft>
                <a:spcPts val="0"/>
              </a:spcAft>
              <a:buNone/>
            </a:pPr>
            <a:r>
              <a:rPr lang="en-GB" sz="2020">
                <a:solidFill>
                  <a:schemeClr val="dk1"/>
                </a:solidFill>
                <a:highlight>
                  <a:schemeClr val="lt1"/>
                </a:highlight>
              </a:rPr>
              <a:t>names.stream().distinct().forEach(System.out::println);</a:t>
            </a:r>
            <a:endParaRPr sz="2020">
              <a:solidFill>
                <a:schemeClr val="dk1"/>
              </a:solidFill>
              <a:highlight>
                <a:schemeClr val="lt1"/>
              </a:highlight>
            </a:endParaRPr>
          </a:p>
          <a:p>
            <a:pPr indent="0" lvl="0" marL="0" rtl="0" algn="l">
              <a:lnSpc>
                <a:spcPct val="100000"/>
              </a:lnSpc>
              <a:spcBef>
                <a:spcPts val="800"/>
              </a:spcBef>
              <a:spcAft>
                <a:spcPts val="0"/>
              </a:spcAft>
              <a:buNone/>
            </a:pPr>
            <a:r>
              <a:rPr lang="en-GB"/>
              <a:t>El resultado se mostraría así:</a:t>
            </a:r>
            <a:endParaRPr/>
          </a:p>
          <a:p>
            <a:pPr indent="0" lvl="0" marL="0" rtl="0" algn="l">
              <a:lnSpc>
                <a:spcPct val="100000"/>
              </a:lnSpc>
              <a:spcBef>
                <a:spcPts val="800"/>
              </a:spcBef>
              <a:spcAft>
                <a:spcPts val="0"/>
              </a:spcAft>
              <a:buNone/>
            </a:pPr>
            <a:r>
              <a:rPr lang="en-GB"/>
              <a:t> John</a:t>
            </a:r>
            <a:endParaRPr/>
          </a:p>
          <a:p>
            <a:pPr indent="0" lvl="0" marL="0" rtl="0" algn="l">
              <a:lnSpc>
                <a:spcPct val="100000"/>
              </a:lnSpc>
              <a:spcBef>
                <a:spcPts val="800"/>
              </a:spcBef>
              <a:spcAft>
                <a:spcPts val="0"/>
              </a:spcAft>
              <a:buNone/>
            </a:pPr>
            <a:r>
              <a:rPr lang="en-GB"/>
              <a:t> Mariam</a:t>
            </a:r>
            <a:endParaRPr/>
          </a:p>
          <a:p>
            <a:pPr indent="0" lvl="0" marL="0" rtl="0" algn="l">
              <a:lnSpc>
                <a:spcPct val="100000"/>
              </a:lnSpc>
              <a:spcBef>
                <a:spcPts val="800"/>
              </a:spcBef>
              <a:spcAft>
                <a:spcPts val="0"/>
              </a:spcAft>
              <a:buNone/>
            </a:pPr>
            <a:r>
              <a:rPr lang="en-GB"/>
              <a:t> Alex</a:t>
            </a:r>
            <a:endParaRPr/>
          </a:p>
          <a:p>
            <a:pPr indent="0" lvl="0" marL="0" rtl="0" algn="l">
              <a:lnSpc>
                <a:spcPct val="100000"/>
              </a:lnSpc>
              <a:spcBef>
                <a:spcPts val="800"/>
              </a:spcBef>
              <a:spcAft>
                <a:spcPts val="0"/>
              </a:spcAft>
              <a:buNone/>
            </a:pPr>
            <a:r>
              <a:rPr lang="en-GB"/>
              <a:t> Mohammado</a:t>
            </a:r>
            <a:endParaRPr/>
          </a:p>
          <a:p>
            <a:pPr indent="0" lvl="0" marL="0" rtl="0" algn="l">
              <a:lnSpc>
                <a:spcPct val="100000"/>
              </a:lnSpc>
              <a:spcBef>
                <a:spcPts val="800"/>
              </a:spcBef>
              <a:spcAft>
                <a:spcPts val="0"/>
              </a:spcAft>
              <a:buNone/>
            </a:pPr>
            <a:r>
              <a:rPr lang="en-GB"/>
              <a:t> Vincent‍</a:t>
            </a:r>
            <a:endParaRPr/>
          </a:p>
          <a:p>
            <a:pPr indent="0" lvl="0" marL="0" rtl="0" algn="l">
              <a:lnSpc>
                <a:spcPct val="100000"/>
              </a:lnSpc>
              <a:spcBef>
                <a:spcPts val="1500"/>
              </a:spcBef>
              <a:spcAft>
                <a:spcPts val="0"/>
              </a:spcAft>
              <a:buNone/>
            </a:pPr>
            <a:r>
              <a:rPr b="1" lang="en-GB" sz="2187"/>
              <a:t>Limit</a:t>
            </a:r>
            <a:endParaRPr b="1" sz="2187"/>
          </a:p>
          <a:p>
            <a:pPr indent="0" lvl="0" marL="0" rtl="0" algn="l">
              <a:lnSpc>
                <a:spcPct val="100000"/>
              </a:lnSpc>
              <a:spcBef>
                <a:spcPts val="1500"/>
              </a:spcBef>
              <a:spcAft>
                <a:spcPts val="0"/>
              </a:spcAft>
              <a:buNone/>
            </a:pPr>
            <a:r>
              <a:rPr lang="en-GB"/>
              <a:t>La función Limit ayuda a reducir el tamaño del arreglo (array) al número de registros que necesites:</a:t>
            </a:r>
            <a:endParaRPr/>
          </a:p>
          <a:p>
            <a:pPr indent="0" lvl="0" marL="0" rtl="0" algn="l">
              <a:lnSpc>
                <a:spcPct val="100000"/>
              </a:lnSpc>
              <a:spcBef>
                <a:spcPts val="800"/>
              </a:spcBef>
              <a:spcAft>
                <a:spcPts val="0"/>
              </a:spcAft>
              <a:buNone/>
            </a:pPr>
            <a:r>
              <a:rPr lang="en-GB"/>
              <a:t> 	</a:t>
            </a:r>
            <a:r>
              <a:rPr lang="en-GB" sz="2020">
                <a:solidFill>
                  <a:schemeClr val="dk1"/>
                </a:solidFill>
                <a:highlight>
                  <a:schemeClr val="lt1"/>
                </a:highlight>
              </a:rPr>
              <a:t>names.stream().limit(5).forEach(System.out::println);</a:t>
            </a:r>
            <a:endParaRPr sz="2020">
              <a:solidFill>
                <a:schemeClr val="dk1"/>
              </a:solidFill>
              <a:highlight>
                <a:schemeClr val="lt1"/>
              </a:highlight>
            </a:endParaRPr>
          </a:p>
          <a:p>
            <a:pPr indent="0" lvl="0" marL="0" rtl="0" algn="l">
              <a:lnSpc>
                <a:spcPct val="100000"/>
              </a:lnSpc>
              <a:spcBef>
                <a:spcPts val="800"/>
              </a:spcBef>
              <a:spcAft>
                <a:spcPts val="0"/>
              </a:spcAft>
              <a:buNone/>
            </a:pPr>
            <a:r>
              <a:rPr lang="en-GB"/>
              <a:t>El resultado se mostraría así:</a:t>
            </a:r>
            <a:endParaRPr/>
          </a:p>
          <a:p>
            <a:pPr indent="0" lvl="0" marL="0" rtl="0" algn="l">
              <a:lnSpc>
                <a:spcPct val="100000"/>
              </a:lnSpc>
              <a:spcBef>
                <a:spcPts val="800"/>
              </a:spcBef>
              <a:spcAft>
                <a:spcPts val="0"/>
              </a:spcAft>
              <a:buNone/>
            </a:pPr>
            <a:r>
              <a:rPr lang="en-GB"/>
              <a:t> John</a:t>
            </a:r>
            <a:endParaRPr/>
          </a:p>
          <a:p>
            <a:pPr indent="0" lvl="0" marL="0" rtl="0" algn="l">
              <a:lnSpc>
                <a:spcPct val="100000"/>
              </a:lnSpc>
              <a:spcBef>
                <a:spcPts val="800"/>
              </a:spcBef>
              <a:spcAft>
                <a:spcPts val="0"/>
              </a:spcAft>
              <a:buNone/>
            </a:pPr>
            <a:r>
              <a:rPr lang="en-GB"/>
              <a:t> John</a:t>
            </a:r>
            <a:endParaRPr/>
          </a:p>
          <a:p>
            <a:pPr indent="0" lvl="0" marL="0" rtl="0" algn="l">
              <a:lnSpc>
                <a:spcPct val="100000"/>
              </a:lnSpc>
              <a:spcBef>
                <a:spcPts val="800"/>
              </a:spcBef>
              <a:spcAft>
                <a:spcPts val="0"/>
              </a:spcAft>
              <a:buNone/>
            </a:pPr>
            <a:r>
              <a:rPr lang="en-GB"/>
              <a:t> Mariam</a:t>
            </a:r>
            <a:endParaRPr/>
          </a:p>
          <a:p>
            <a:pPr indent="0" lvl="0" marL="0" rtl="0" algn="l">
              <a:lnSpc>
                <a:spcPct val="100000"/>
              </a:lnSpc>
              <a:spcBef>
                <a:spcPts val="800"/>
              </a:spcBef>
              <a:spcAft>
                <a:spcPts val="0"/>
              </a:spcAft>
              <a:buNone/>
            </a:pPr>
            <a:r>
              <a:rPr lang="en-GB"/>
              <a:t> Alex</a:t>
            </a:r>
            <a:endParaRPr/>
          </a:p>
          <a:p>
            <a:pPr indent="0" lvl="0" marL="0" rtl="0" algn="l">
              <a:lnSpc>
                <a:spcPct val="100000"/>
              </a:lnSpc>
              <a:spcBef>
                <a:spcPts val="800"/>
              </a:spcBef>
              <a:spcAft>
                <a:spcPts val="0"/>
              </a:spcAft>
              <a:buNone/>
            </a:pPr>
            <a:r>
              <a:rPr lang="en-GB"/>
              <a:t> Mohammado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p:nvPr/>
        </p:nvSpPr>
        <p:spPr>
          <a:xfrm>
            <a:off x="6388547" y="446313"/>
            <a:ext cx="2641500" cy="5235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GB" sz="3000">
                <a:solidFill>
                  <a:srgbClr val="608C31"/>
                </a:solidFill>
                <a:latin typeface="Roboto Slab"/>
                <a:ea typeface="Roboto Slab"/>
                <a:cs typeface="Roboto Slab"/>
                <a:sym typeface="Roboto Slab"/>
              </a:rPr>
              <a:t>Conclusiones</a:t>
            </a:r>
            <a:endParaRPr b="1" sz="2700">
              <a:solidFill>
                <a:srgbClr val="608C31"/>
              </a:solidFill>
              <a:latin typeface="Roboto Slab"/>
              <a:ea typeface="Roboto Slab"/>
              <a:cs typeface="Roboto Slab"/>
              <a:sym typeface="Roboto Slab"/>
            </a:endParaRPr>
          </a:p>
        </p:txBody>
      </p:sp>
      <p:cxnSp>
        <p:nvCxnSpPr>
          <p:cNvPr id="313" name="Google Shape;313;p37"/>
          <p:cNvCxnSpPr/>
          <p:nvPr/>
        </p:nvCxnSpPr>
        <p:spPr>
          <a:xfrm flipH="1" rot="10800000">
            <a:off x="2645228" y="969815"/>
            <a:ext cx="6489000" cy="9900"/>
          </a:xfrm>
          <a:prstGeom prst="straightConnector1">
            <a:avLst/>
          </a:prstGeom>
          <a:noFill/>
          <a:ln cap="flat" cmpd="sng" w="19050">
            <a:solidFill>
              <a:schemeClr val="accent4"/>
            </a:solidFill>
            <a:prstDash val="solid"/>
            <a:round/>
            <a:headEnd len="sm" w="sm" type="none"/>
            <a:tailEnd len="sm" w="sm" type="none"/>
          </a:ln>
        </p:spPr>
      </p:cxnSp>
      <p:pic>
        <p:nvPicPr>
          <p:cNvPr descr="Compilación de expresiones Lambda: Scala vs. Java 8 - OverOps" id="314" name="Google Shape;314;p37"/>
          <p:cNvPicPr preferRelativeResize="0"/>
          <p:nvPr/>
        </p:nvPicPr>
        <p:blipFill rotWithShape="1">
          <a:blip r:embed="rId3">
            <a:alphaModFix/>
          </a:blip>
          <a:srcRect b="0" l="0" r="0" t="0"/>
          <a:stretch/>
        </p:blipFill>
        <p:spPr>
          <a:xfrm>
            <a:off x="8374149" y="4368169"/>
            <a:ext cx="655986" cy="653134"/>
          </a:xfrm>
          <a:prstGeom prst="rect">
            <a:avLst/>
          </a:prstGeom>
          <a:noFill/>
          <a:ln>
            <a:noFill/>
          </a:ln>
        </p:spPr>
      </p:pic>
      <p:sp>
        <p:nvSpPr>
          <p:cNvPr id="315" name="Google Shape;315;p37"/>
          <p:cNvSpPr/>
          <p:nvPr/>
        </p:nvSpPr>
        <p:spPr>
          <a:xfrm>
            <a:off x="816425" y="1352550"/>
            <a:ext cx="7032300" cy="3015600"/>
          </a:xfrm>
          <a:prstGeom prst="rect">
            <a:avLst/>
          </a:prstGeom>
          <a:noFill/>
          <a:ln>
            <a:noFill/>
          </a:ln>
        </p:spPr>
        <p:txBody>
          <a:bodyPr anchorCtr="0" anchor="t" bIns="34275" lIns="68575" spcFirstLastPara="1" rIns="68575" wrap="square" tIns="34275">
            <a:noAutofit/>
          </a:bodyPr>
          <a:lstStyle/>
          <a:p>
            <a:pPr indent="-209550" lvl="0" marL="215900" marR="0" rtl="0" algn="just">
              <a:spcBef>
                <a:spcPts val="0"/>
              </a:spcBef>
              <a:spcAft>
                <a:spcPts val="0"/>
              </a:spcAft>
              <a:buClr>
                <a:schemeClr val="lt1"/>
              </a:buClr>
              <a:buSzPts val="1500"/>
              <a:buFont typeface="Noto Sans Symbols"/>
              <a:buChar char="❖"/>
            </a:pPr>
            <a:r>
              <a:rPr lang="en-GB" sz="1500">
                <a:solidFill>
                  <a:schemeClr val="lt1"/>
                </a:solidFill>
                <a:latin typeface="Roboto Slab"/>
                <a:ea typeface="Roboto Slab"/>
                <a:cs typeface="Roboto Slab"/>
                <a:sym typeface="Roboto Slab"/>
              </a:rPr>
              <a:t>Nos acerca a la programación funcional.</a:t>
            </a:r>
            <a:endParaRPr sz="1100"/>
          </a:p>
          <a:p>
            <a:pPr indent="0" lvl="0" marL="0" marR="0" rtl="0" algn="just">
              <a:spcBef>
                <a:spcPts val="0"/>
              </a:spcBef>
              <a:spcAft>
                <a:spcPts val="0"/>
              </a:spcAft>
              <a:buClr>
                <a:schemeClr val="lt1"/>
              </a:buClr>
              <a:buSzPts val="1500"/>
              <a:buFont typeface="Noto Sans Symbols"/>
              <a:buNone/>
            </a:pPr>
            <a:r>
              <a:t/>
            </a:r>
            <a:endParaRPr sz="1500">
              <a:solidFill>
                <a:schemeClr val="lt1"/>
              </a:solidFill>
              <a:latin typeface="Roboto Slab"/>
              <a:ea typeface="Roboto Slab"/>
              <a:cs typeface="Roboto Slab"/>
              <a:sym typeface="Roboto Slab"/>
            </a:endParaRPr>
          </a:p>
          <a:p>
            <a:pPr indent="-209550" lvl="0" marL="215900" marR="0" rtl="0" algn="just">
              <a:spcBef>
                <a:spcPts val="0"/>
              </a:spcBef>
              <a:spcAft>
                <a:spcPts val="0"/>
              </a:spcAft>
              <a:buClr>
                <a:schemeClr val="lt1"/>
              </a:buClr>
              <a:buSzPts val="1500"/>
              <a:buFont typeface="Noto Sans Symbols"/>
              <a:buChar char="❖"/>
            </a:pPr>
            <a:r>
              <a:rPr lang="en-GB" sz="1500">
                <a:solidFill>
                  <a:schemeClr val="lt1"/>
                </a:solidFill>
                <a:latin typeface="Roboto Slab"/>
                <a:ea typeface="Roboto Slab"/>
                <a:cs typeface="Roboto Slab"/>
                <a:sym typeface="Roboto Slab"/>
              </a:rPr>
              <a:t>Hace nuestro código más preciso y legible, mejorando, en consecuencia, su mantenibilidad.</a:t>
            </a:r>
            <a:endParaRPr sz="1100"/>
          </a:p>
          <a:p>
            <a:pPr indent="0" lvl="0" marL="0" marR="0" rtl="0" algn="just">
              <a:spcBef>
                <a:spcPts val="0"/>
              </a:spcBef>
              <a:spcAft>
                <a:spcPts val="0"/>
              </a:spcAft>
              <a:buClr>
                <a:schemeClr val="lt1"/>
              </a:buClr>
              <a:buSzPts val="1500"/>
              <a:buFont typeface="Noto Sans Symbols"/>
              <a:buNone/>
            </a:pPr>
            <a:r>
              <a:t/>
            </a:r>
            <a:endParaRPr sz="1500">
              <a:solidFill>
                <a:schemeClr val="lt1"/>
              </a:solidFill>
              <a:latin typeface="Roboto Slab"/>
              <a:ea typeface="Roboto Slab"/>
              <a:cs typeface="Roboto Slab"/>
              <a:sym typeface="Roboto Slab"/>
            </a:endParaRPr>
          </a:p>
          <a:p>
            <a:pPr indent="-209550" lvl="0" marL="215900" marR="0" rtl="0" algn="just">
              <a:spcBef>
                <a:spcPts val="0"/>
              </a:spcBef>
              <a:spcAft>
                <a:spcPts val="0"/>
              </a:spcAft>
              <a:buClr>
                <a:schemeClr val="lt1"/>
              </a:buClr>
              <a:buSzPts val="1500"/>
              <a:buFont typeface="Noto Sans Symbols"/>
              <a:buChar char="❖"/>
            </a:pPr>
            <a:r>
              <a:rPr lang="en-GB" sz="1500">
                <a:solidFill>
                  <a:schemeClr val="lt1"/>
                </a:solidFill>
                <a:latin typeface="Roboto Slab"/>
                <a:ea typeface="Roboto Slab"/>
                <a:cs typeface="Roboto Slab"/>
                <a:sym typeface="Roboto Slab"/>
              </a:rPr>
              <a:t>Su utilización junto con la API Stream hace más fácil la ejecución concurrente de tareas.</a:t>
            </a:r>
            <a:endParaRPr sz="1500">
              <a:solidFill>
                <a:schemeClr val="lt1"/>
              </a:solidFill>
              <a:latin typeface="Roboto Slab"/>
              <a:ea typeface="Roboto Slab"/>
              <a:cs typeface="Roboto Slab"/>
              <a:sym typeface="Roboto Slab"/>
            </a:endParaRPr>
          </a:p>
          <a:p>
            <a:pPr indent="0" lvl="0" marL="342900" marR="0" rtl="0" algn="just">
              <a:spcBef>
                <a:spcPts val="0"/>
              </a:spcBef>
              <a:spcAft>
                <a:spcPts val="0"/>
              </a:spcAft>
              <a:buNone/>
            </a:pPr>
            <a:r>
              <a:t/>
            </a:r>
            <a:endParaRPr sz="1500">
              <a:solidFill>
                <a:schemeClr val="lt1"/>
              </a:solidFill>
              <a:latin typeface="Roboto Slab"/>
              <a:ea typeface="Roboto Slab"/>
              <a:cs typeface="Roboto Slab"/>
              <a:sym typeface="Roboto Slab"/>
            </a:endParaRPr>
          </a:p>
          <a:p>
            <a:pPr indent="-209550" lvl="0" marL="215900" marR="0" rtl="0" algn="just">
              <a:spcBef>
                <a:spcPts val="0"/>
              </a:spcBef>
              <a:spcAft>
                <a:spcPts val="0"/>
              </a:spcAft>
              <a:buClr>
                <a:schemeClr val="lt1"/>
              </a:buClr>
              <a:buSzPts val="1500"/>
              <a:buFont typeface="Roboto Slab"/>
              <a:buChar char="❖"/>
            </a:pPr>
            <a:r>
              <a:rPr lang="en-GB" sz="1500">
                <a:solidFill>
                  <a:schemeClr val="lt1"/>
                </a:solidFill>
                <a:latin typeface="Roboto Slab"/>
                <a:ea typeface="Roboto Slab"/>
                <a:cs typeface="Roboto Slab"/>
                <a:sym typeface="Roboto Slab"/>
              </a:rPr>
              <a:t>L</a:t>
            </a:r>
            <a:r>
              <a:rPr lang="en-GB" sz="1500">
                <a:solidFill>
                  <a:schemeClr val="lt1"/>
                </a:solidFill>
                <a:latin typeface="Roboto Slab"/>
                <a:ea typeface="Roboto Slab"/>
                <a:cs typeface="Roboto Slab"/>
                <a:sym typeface="Roboto Slab"/>
              </a:rPr>
              <a:t>os Streams facilitan mucho trabajar con grandes cantidades de datos de forma muy prolija a la hora de escribirlo en el código.</a:t>
            </a:r>
            <a:endParaRPr sz="1500">
              <a:solidFill>
                <a:schemeClr val="lt1"/>
              </a:solidFill>
              <a:latin typeface="Roboto Slab"/>
              <a:ea typeface="Roboto Slab"/>
              <a:cs typeface="Roboto Slab"/>
              <a:sym typeface="Roboto Slab"/>
            </a:endParaRPr>
          </a:p>
          <a:p>
            <a:pPr indent="0" lvl="0" marL="342900" marR="0" rtl="0" algn="just">
              <a:spcBef>
                <a:spcPts val="0"/>
              </a:spcBef>
              <a:spcAft>
                <a:spcPts val="0"/>
              </a:spcAft>
              <a:buNone/>
            </a:pPr>
            <a:r>
              <a:t/>
            </a:r>
            <a:endParaRPr sz="1500">
              <a:solidFill>
                <a:schemeClr val="lt1"/>
              </a:solidFill>
              <a:latin typeface="Roboto Slab"/>
              <a:ea typeface="Roboto Slab"/>
              <a:cs typeface="Roboto Slab"/>
              <a:sym typeface="Roboto Slab"/>
            </a:endParaRPr>
          </a:p>
          <a:p>
            <a:pPr indent="-209550" lvl="0" marL="215900" marR="0" rtl="0" algn="just">
              <a:spcBef>
                <a:spcPts val="0"/>
              </a:spcBef>
              <a:spcAft>
                <a:spcPts val="0"/>
              </a:spcAft>
              <a:buClr>
                <a:schemeClr val="lt1"/>
              </a:buClr>
              <a:buSzPts val="1500"/>
              <a:buFont typeface="Roboto Slab"/>
              <a:buChar char="❖"/>
            </a:pPr>
            <a:r>
              <a:rPr lang="en-GB" sz="1500">
                <a:solidFill>
                  <a:schemeClr val="lt1"/>
                </a:solidFill>
                <a:latin typeface="Roboto Slab"/>
                <a:ea typeface="Roboto Slab"/>
                <a:cs typeface="Roboto Slab"/>
                <a:sym typeface="Roboto Slab"/>
              </a:rPr>
              <a:t>También tiene beneficios en cuanto a rendimiento.</a:t>
            </a:r>
            <a:endParaRPr sz="1500">
              <a:solidFill>
                <a:schemeClr val="lt1"/>
              </a:solidFill>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514500" y="573275"/>
            <a:ext cx="8115300" cy="9699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GB">
                <a:solidFill>
                  <a:schemeClr val="accent5"/>
                </a:solidFill>
              </a:rPr>
              <a:t>BIBLIOGRAFÍA</a:t>
            </a:r>
            <a:endParaRPr>
              <a:solidFill>
                <a:schemeClr val="accent5"/>
              </a:solidFill>
            </a:endParaRPr>
          </a:p>
        </p:txBody>
      </p:sp>
      <p:sp>
        <p:nvSpPr>
          <p:cNvPr id="321" name="Google Shape;321;p38"/>
          <p:cNvSpPr txBox="1"/>
          <p:nvPr>
            <p:ph idx="1" type="body"/>
          </p:nvPr>
        </p:nvSpPr>
        <p:spPr>
          <a:xfrm>
            <a:off x="514350" y="1645920"/>
            <a:ext cx="8115300" cy="3018000"/>
          </a:xfrm>
          <a:prstGeom prst="rect">
            <a:avLst/>
          </a:prstGeom>
        </p:spPr>
        <p:txBody>
          <a:bodyPr anchorCtr="0" anchor="t" bIns="34275" lIns="68575" spcFirstLastPara="1" rIns="68575" wrap="square" tIns="34275">
            <a:normAutofit/>
          </a:bodyPr>
          <a:lstStyle/>
          <a:p>
            <a:pPr indent="-457200" lvl="0" marL="457200" rtl="0" algn="l">
              <a:lnSpc>
                <a:spcPct val="115000"/>
              </a:lnSpc>
              <a:spcBef>
                <a:spcPts val="0"/>
              </a:spcBef>
              <a:spcAft>
                <a:spcPts val="0"/>
              </a:spcAft>
              <a:buClr>
                <a:schemeClr val="dk1"/>
              </a:buClr>
              <a:buSzPts val="1100"/>
              <a:buFont typeface="Arial"/>
              <a:buNone/>
            </a:pPr>
            <a:r>
              <a:rPr i="1" lang="en-GB" sz="1300">
                <a:solidFill>
                  <a:schemeClr val="lt2"/>
                </a:solidFill>
                <a:latin typeface="Roboto Slab"/>
                <a:ea typeface="Roboto Slab"/>
                <a:cs typeface="Roboto Slab"/>
                <a:sym typeface="Roboto Slab"/>
              </a:rPr>
              <a:t>Java Lambda Expressions: Consumer, Supplier and Function</a:t>
            </a:r>
            <a:r>
              <a:rPr lang="en-GB" sz="1300">
                <a:solidFill>
                  <a:schemeClr val="lt2"/>
                </a:solidFill>
                <a:latin typeface="Roboto Slab"/>
                <a:ea typeface="Roboto Slab"/>
                <a:cs typeface="Roboto Slab"/>
                <a:sym typeface="Roboto Slab"/>
              </a:rPr>
              <a:t>. (2022). Thedeveloperblog.com. </a:t>
            </a:r>
            <a:r>
              <a:rPr lang="en-GB" sz="1300" u="sng">
                <a:solidFill>
                  <a:schemeClr val="hlink"/>
                </a:solidFill>
                <a:latin typeface="Roboto Slab"/>
                <a:ea typeface="Roboto Slab"/>
                <a:cs typeface="Roboto Slab"/>
                <a:sym typeface="Roboto Slab"/>
                <a:hlinkClick r:id="rId3"/>
              </a:rPr>
              <a:t>https://thedeveloperblog.com/lambda-java</a:t>
            </a:r>
            <a:endParaRPr sz="1300">
              <a:solidFill>
                <a:schemeClr val="lt2"/>
              </a:solidFill>
              <a:latin typeface="Roboto Slab"/>
              <a:ea typeface="Roboto Slab"/>
              <a:cs typeface="Roboto Slab"/>
              <a:sym typeface="Roboto Slab"/>
            </a:endParaRPr>
          </a:p>
          <a:p>
            <a:pPr indent="-457200" lvl="0" marL="457200" rtl="0" algn="l">
              <a:lnSpc>
                <a:spcPct val="115000"/>
              </a:lnSpc>
              <a:spcBef>
                <a:spcPts val="1000"/>
              </a:spcBef>
              <a:spcAft>
                <a:spcPts val="0"/>
              </a:spcAft>
              <a:buClr>
                <a:schemeClr val="dk1"/>
              </a:buClr>
              <a:buSzPts val="1100"/>
              <a:buFont typeface="Arial"/>
              <a:buNone/>
            </a:pPr>
            <a:r>
              <a:rPr lang="en-GB" sz="1300">
                <a:solidFill>
                  <a:schemeClr val="lt2"/>
                </a:solidFill>
                <a:latin typeface="Roboto Slab"/>
                <a:ea typeface="Roboto Slab"/>
                <a:cs typeface="Roboto Slab"/>
                <a:sym typeface="Roboto Slab"/>
              </a:rPr>
              <a:t>Luis, J. (2015, December 4). </a:t>
            </a:r>
            <a:r>
              <a:rPr i="1" lang="en-GB" sz="1300">
                <a:solidFill>
                  <a:schemeClr val="lt2"/>
                </a:solidFill>
                <a:latin typeface="Roboto Slab"/>
                <a:ea typeface="Roboto Slab"/>
                <a:cs typeface="Roboto Slab"/>
                <a:sym typeface="Roboto Slab"/>
              </a:rPr>
              <a:t>Expresiones Lambda con Java 8 - Adictos al trabajo</a:t>
            </a:r>
            <a:r>
              <a:rPr lang="en-GB" sz="1300">
                <a:solidFill>
                  <a:schemeClr val="lt2"/>
                </a:solidFill>
                <a:latin typeface="Roboto Slab"/>
                <a:ea typeface="Roboto Slab"/>
                <a:cs typeface="Roboto Slab"/>
                <a:sym typeface="Roboto Slab"/>
              </a:rPr>
              <a:t>. Adictos al Trabajo. </a:t>
            </a:r>
            <a:r>
              <a:rPr lang="en-GB" sz="1300" u="sng">
                <a:solidFill>
                  <a:schemeClr val="hlink"/>
                </a:solidFill>
                <a:latin typeface="Roboto Slab"/>
                <a:ea typeface="Roboto Slab"/>
                <a:cs typeface="Roboto Slab"/>
                <a:sym typeface="Roboto Slab"/>
                <a:hlinkClick r:id="rId4"/>
              </a:rPr>
              <a:t>https://www.adictosaltrabajo.com/2015/12/04/expresiones-lambda-con-java-8/</a:t>
            </a:r>
            <a:endParaRPr sz="1300">
              <a:solidFill>
                <a:schemeClr val="lt2"/>
              </a:solidFill>
              <a:latin typeface="Roboto Slab"/>
              <a:ea typeface="Roboto Slab"/>
              <a:cs typeface="Roboto Slab"/>
              <a:sym typeface="Roboto Slab"/>
            </a:endParaRPr>
          </a:p>
          <a:p>
            <a:pPr indent="-457200" lvl="0" marL="457200" marR="0" rtl="0" algn="l">
              <a:lnSpc>
                <a:spcPct val="115000"/>
              </a:lnSpc>
              <a:spcBef>
                <a:spcPts val="1000"/>
              </a:spcBef>
              <a:spcAft>
                <a:spcPts val="0"/>
              </a:spcAft>
              <a:buClr>
                <a:schemeClr val="dk1"/>
              </a:buClr>
              <a:buSzPts val="1100"/>
              <a:buFont typeface="Arial"/>
              <a:buNone/>
            </a:pPr>
            <a:r>
              <a:rPr lang="en-GB" sz="1300">
                <a:solidFill>
                  <a:schemeClr val="lt2"/>
                </a:solidFill>
                <a:uFill>
                  <a:noFill/>
                </a:uFill>
                <a:latin typeface="Roboto Slab"/>
                <a:ea typeface="Roboto Slab"/>
                <a:cs typeface="Roboto Slab"/>
                <a:sym typeface="Roboto Slab"/>
                <a:hlinkClick r:id="rId5">
                  <a:extLst>
                    <a:ext uri="{A12FA001-AC4F-418D-AE19-62706E023703}">
                      <ahyp:hlinkClr val="tx"/>
                    </a:ext>
                  </a:extLst>
                </a:hlinkClick>
              </a:rPr>
              <a:t>Jessica</a:t>
            </a:r>
            <a:r>
              <a:rPr lang="en-GB" sz="1300">
                <a:solidFill>
                  <a:schemeClr val="lt2"/>
                </a:solidFill>
                <a:latin typeface="Roboto Slab"/>
                <a:ea typeface="Roboto Slab"/>
                <a:cs typeface="Roboto Slab"/>
                <a:sym typeface="Roboto Slab"/>
              </a:rPr>
              <a:t>, T. (2017, November 14). </a:t>
            </a:r>
            <a:r>
              <a:rPr lang="en-GB" sz="1300">
                <a:solidFill>
                  <a:schemeClr val="lt2"/>
                </a:solidFill>
                <a:uFill>
                  <a:noFill/>
                </a:uFill>
                <a:latin typeface="Roboto Slab"/>
                <a:ea typeface="Roboto Slab"/>
                <a:cs typeface="Roboto Slab"/>
                <a:sym typeface="Roboto Slab"/>
                <a:hlinkClick r:id="rId6">
                  <a:extLst>
                    <a:ext uri="{A12FA001-AC4F-418D-AE19-62706E023703}">
                      <ahyp:hlinkClr val="tx"/>
                    </a:ext>
                  </a:extLst>
                </a:hlinkClick>
              </a:rPr>
              <a:t>Java 8 for Android Development: Stream API and Date &amp; Time Libraries</a:t>
            </a:r>
            <a:r>
              <a:rPr b="1" lang="en-GB" sz="1350">
                <a:solidFill>
                  <a:srgbClr val="4A4A4A"/>
                </a:solidFill>
                <a:highlight>
                  <a:srgbClr val="FEFEFE"/>
                </a:highlight>
                <a:uFill>
                  <a:noFill/>
                </a:uFill>
                <a:latin typeface="Roboto"/>
                <a:ea typeface="Roboto"/>
                <a:cs typeface="Roboto"/>
                <a:sym typeface="Roboto"/>
                <a:hlinkClick r:id="rId7">
                  <a:extLst>
                    <a:ext uri="{A12FA001-AC4F-418D-AE19-62706E023703}">
                      <ahyp:hlinkClr val="tx"/>
                    </a:ext>
                  </a:extLst>
                </a:hlinkClick>
              </a:rPr>
              <a:t> </a:t>
            </a:r>
            <a:r>
              <a:rPr lang="en-GB" sz="1300" u="sng">
                <a:solidFill>
                  <a:schemeClr val="hlink"/>
                </a:solidFill>
                <a:latin typeface="Roboto Slab"/>
                <a:ea typeface="Roboto Slab"/>
                <a:cs typeface="Roboto Slab"/>
                <a:sym typeface="Roboto Slab"/>
                <a:hlinkClick r:id="rId8"/>
              </a:rPr>
              <a:t>https://code.tutsplus.com/tutorials/java-8-for-android-development-stream-api-and-date-time-libraries--cms-29904</a:t>
            </a:r>
            <a:endParaRPr sz="1300">
              <a:solidFill>
                <a:schemeClr val="lt2"/>
              </a:solidFill>
              <a:latin typeface="Roboto Slab"/>
              <a:ea typeface="Roboto Slab"/>
              <a:cs typeface="Roboto Slab"/>
              <a:sym typeface="Roboto Slab"/>
            </a:endParaRPr>
          </a:p>
          <a:p>
            <a:pPr indent="-457200" lvl="0" marL="457200" marR="0" rtl="0" algn="l">
              <a:lnSpc>
                <a:spcPct val="115000"/>
              </a:lnSpc>
              <a:spcBef>
                <a:spcPts val="1000"/>
              </a:spcBef>
              <a:spcAft>
                <a:spcPts val="0"/>
              </a:spcAft>
              <a:buClr>
                <a:schemeClr val="dk1"/>
              </a:buClr>
              <a:buSzPts val="1100"/>
              <a:buFont typeface="Arial"/>
              <a:buNone/>
            </a:pPr>
            <a:r>
              <a:rPr lang="en-GB" sz="1300">
                <a:solidFill>
                  <a:schemeClr val="lt2"/>
                </a:solidFill>
                <a:latin typeface="Roboto Slab"/>
                <a:ea typeface="Roboto Slab"/>
                <a:cs typeface="Roboto Slab"/>
                <a:sym typeface="Roboto Slab"/>
              </a:rPr>
              <a:t>Luis, B. Comenzando con Lambdas y Streams en Java </a:t>
            </a:r>
            <a:r>
              <a:rPr lang="en-GB" sz="1300" u="sng">
                <a:solidFill>
                  <a:schemeClr val="hlink"/>
                </a:solidFill>
                <a:latin typeface="Roboto Slab"/>
                <a:ea typeface="Roboto Slab"/>
                <a:cs typeface="Roboto Slab"/>
                <a:sym typeface="Roboto Slab"/>
                <a:hlinkClick r:id="rId9"/>
              </a:rPr>
              <a:t>https://www.cleveritgroup.com/blog/comenzando-con-lambdas-y-streams-en-java</a:t>
            </a:r>
            <a:endParaRPr sz="1300">
              <a:solidFill>
                <a:schemeClr val="lt2"/>
              </a:solidFill>
              <a:latin typeface="Roboto Slab"/>
              <a:ea typeface="Roboto Slab"/>
              <a:cs typeface="Roboto Slab"/>
              <a:sym typeface="Roboto Slab"/>
            </a:endParaRPr>
          </a:p>
          <a:p>
            <a:pPr indent="0" lvl="0" marL="0" rtl="0" algn="l">
              <a:spcBef>
                <a:spcPts val="1000"/>
              </a:spcBef>
              <a:spcAft>
                <a:spcPts val="1000"/>
              </a:spcAft>
              <a:buNone/>
            </a:pPr>
            <a:r>
              <a:t/>
            </a:r>
            <a:endParaRPr sz="1300">
              <a:solidFill>
                <a:schemeClr val="lt2"/>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p:nvPr/>
        </p:nvSpPr>
        <p:spPr>
          <a:xfrm>
            <a:off x="608600" y="1797522"/>
            <a:ext cx="5061900" cy="132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GB" sz="3600" u="none" cap="none" strike="noStrike">
                <a:solidFill>
                  <a:schemeClr val="accent5"/>
                </a:solidFill>
                <a:latin typeface="Oswald"/>
                <a:ea typeface="Oswald"/>
                <a:cs typeface="Oswald"/>
                <a:sym typeface="Oswald"/>
              </a:rPr>
              <a:t>EXPRESIONES </a:t>
            </a:r>
            <a:endParaRPr b="1" i="0" sz="3600" u="none" cap="none" strike="noStrike">
              <a:solidFill>
                <a:schemeClr val="accent5"/>
              </a:solidFill>
              <a:latin typeface="Oswald"/>
              <a:ea typeface="Oswald"/>
              <a:cs typeface="Oswald"/>
              <a:sym typeface="Oswald"/>
            </a:endParaRPr>
          </a:p>
          <a:p>
            <a:pPr indent="0" lvl="0" marL="0" marR="0" rtl="0" algn="ctr">
              <a:spcBef>
                <a:spcPts val="0"/>
              </a:spcBef>
              <a:spcAft>
                <a:spcPts val="0"/>
              </a:spcAft>
              <a:buNone/>
            </a:pPr>
            <a:r>
              <a:rPr b="1" i="0" lang="en-GB" sz="3600" u="none" cap="none" strike="noStrike">
                <a:solidFill>
                  <a:schemeClr val="accent5"/>
                </a:solidFill>
                <a:latin typeface="Oswald"/>
                <a:ea typeface="Oswald"/>
                <a:cs typeface="Oswald"/>
                <a:sym typeface="Oswald"/>
              </a:rPr>
              <a:t>LAMBDA</a:t>
            </a:r>
            <a:endParaRPr sz="1100">
              <a:solidFill>
                <a:schemeClr val="accent5"/>
              </a:solidFill>
              <a:latin typeface="Oswald"/>
              <a:ea typeface="Oswald"/>
              <a:cs typeface="Oswald"/>
              <a:sym typeface="Oswald"/>
            </a:endParaRPr>
          </a:p>
        </p:txBody>
      </p:sp>
      <p:pic>
        <p:nvPicPr>
          <p:cNvPr descr="Java programming with lambda expressions | InfoWorld" id="158" name="Google Shape;158;p21"/>
          <p:cNvPicPr preferRelativeResize="0"/>
          <p:nvPr/>
        </p:nvPicPr>
        <p:blipFill rotWithShape="1">
          <a:blip r:embed="rId3">
            <a:alphaModFix/>
          </a:blip>
          <a:srcRect b="0" l="0" r="0" t="0"/>
          <a:stretch/>
        </p:blipFill>
        <p:spPr>
          <a:xfrm>
            <a:off x="5249875" y="1549724"/>
            <a:ext cx="2732400" cy="1821600"/>
          </a:xfrm>
          <a:prstGeom prst="roundRect">
            <a:avLst>
              <a:gd fmla="val 16667"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p:nvPr/>
        </p:nvSpPr>
        <p:spPr>
          <a:xfrm>
            <a:off x="272018" y="3685639"/>
            <a:ext cx="7447200" cy="365700"/>
          </a:xfrm>
          <a:prstGeom prst="rect">
            <a:avLst/>
          </a:prstGeom>
          <a:noFill/>
          <a:ln cap="flat" cmpd="sng" w="9525">
            <a:solidFill>
              <a:srgbClr val="C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None/>
            </a:pPr>
            <a:r>
              <a:rPr b="0" i="1" lang="en-GB" sz="1800" u="none" cap="none" strike="noStrike">
                <a:solidFill>
                  <a:schemeClr val="lt1"/>
                </a:solidFill>
                <a:latin typeface="Roboto Slab"/>
                <a:ea typeface="Roboto Slab"/>
                <a:cs typeface="Roboto Slab"/>
                <a:sym typeface="Roboto Slab"/>
              </a:rPr>
              <a:t>Una expresión lambda representa una función anónima.</a:t>
            </a:r>
            <a:endParaRPr b="0" i="0" sz="1800" u="none" cap="none" strike="noStrike">
              <a:solidFill>
                <a:schemeClr val="lt1"/>
              </a:solidFill>
              <a:latin typeface="Calibri"/>
              <a:ea typeface="Calibri"/>
              <a:cs typeface="Calibri"/>
              <a:sym typeface="Calibri"/>
            </a:endParaRPr>
          </a:p>
        </p:txBody>
      </p:sp>
      <p:sp>
        <p:nvSpPr>
          <p:cNvPr id="164" name="Google Shape;164;p22"/>
          <p:cNvSpPr/>
          <p:nvPr/>
        </p:nvSpPr>
        <p:spPr>
          <a:xfrm>
            <a:off x="258596" y="2020028"/>
            <a:ext cx="16422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GB" sz="1800" u="none" cap="none" strike="noStrike">
                <a:solidFill>
                  <a:schemeClr val="lt1"/>
                </a:solidFill>
                <a:latin typeface="Times New Roman"/>
                <a:ea typeface="Times New Roman"/>
                <a:cs typeface="Times New Roman"/>
                <a:sym typeface="Times New Roman"/>
              </a:rPr>
              <a:t>Alonzo Church</a:t>
            </a:r>
            <a:endParaRPr b="1" sz="1800">
              <a:solidFill>
                <a:schemeClr val="lt1"/>
              </a:solidFill>
              <a:latin typeface="Century Gothic"/>
              <a:ea typeface="Century Gothic"/>
              <a:cs typeface="Century Gothic"/>
              <a:sym typeface="Century Gothic"/>
            </a:endParaRPr>
          </a:p>
        </p:txBody>
      </p:sp>
      <p:sp>
        <p:nvSpPr>
          <p:cNvPr id="165" name="Google Shape;165;p22"/>
          <p:cNvSpPr/>
          <p:nvPr/>
        </p:nvSpPr>
        <p:spPr>
          <a:xfrm>
            <a:off x="5498971" y="1881526"/>
            <a:ext cx="3203100" cy="623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GB" sz="1800">
                <a:solidFill>
                  <a:srgbClr val="2376B8"/>
                </a:solidFill>
                <a:latin typeface="Times New Roman"/>
                <a:ea typeface="Times New Roman"/>
                <a:cs typeface="Times New Roman"/>
                <a:sym typeface="Times New Roman"/>
              </a:rPr>
              <a:t>“Cálculo lambda” un sistema formal en lógica matemática.</a:t>
            </a:r>
            <a:endParaRPr sz="1100"/>
          </a:p>
        </p:txBody>
      </p:sp>
      <p:sp>
        <p:nvSpPr>
          <p:cNvPr id="166" name="Google Shape;166;p22"/>
          <p:cNvSpPr/>
          <p:nvPr/>
        </p:nvSpPr>
        <p:spPr>
          <a:xfrm rot="5400000">
            <a:off x="4320632" y="1819641"/>
            <a:ext cx="720000" cy="747000"/>
          </a:xfrm>
          <a:prstGeom prst="upArrow">
            <a:avLst>
              <a:gd fmla="val 50000" name="adj1"/>
              <a:gd fmla="val 50000" name="adj2"/>
            </a:avLst>
          </a:prstGeom>
          <a:solidFill>
            <a:srgbClr val="CCE3B2"/>
          </a:solidFill>
          <a:ln cap="flat" cmpd="sng" w="12700">
            <a:solidFill>
              <a:srgbClr val="608C3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cxnSp>
        <p:nvCxnSpPr>
          <p:cNvPr id="167" name="Google Shape;167;p22"/>
          <p:cNvCxnSpPr/>
          <p:nvPr/>
        </p:nvCxnSpPr>
        <p:spPr>
          <a:xfrm flipH="1" rot="10800000">
            <a:off x="2645228" y="969815"/>
            <a:ext cx="6489000" cy="9900"/>
          </a:xfrm>
          <a:prstGeom prst="straightConnector1">
            <a:avLst/>
          </a:prstGeom>
          <a:noFill/>
          <a:ln cap="flat" cmpd="sng" w="19050">
            <a:solidFill>
              <a:schemeClr val="accent1"/>
            </a:solidFill>
            <a:prstDash val="solid"/>
            <a:round/>
            <a:headEnd len="sm" w="sm" type="none"/>
            <a:tailEnd len="sm" w="sm" type="none"/>
          </a:ln>
        </p:spPr>
      </p:cxnSp>
      <p:sp>
        <p:nvSpPr>
          <p:cNvPr id="168" name="Google Shape;168;p22"/>
          <p:cNvSpPr/>
          <p:nvPr/>
        </p:nvSpPr>
        <p:spPr>
          <a:xfrm>
            <a:off x="5268476" y="394594"/>
            <a:ext cx="37896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000" cap="none">
                <a:solidFill>
                  <a:schemeClr val="accent1"/>
                </a:solidFill>
                <a:latin typeface="Oswald"/>
                <a:ea typeface="Oswald"/>
                <a:cs typeface="Oswald"/>
                <a:sym typeface="Oswald"/>
              </a:rPr>
              <a:t>Historia y Definición</a:t>
            </a:r>
            <a:endParaRPr b="1" sz="3000" cap="none">
              <a:solidFill>
                <a:schemeClr val="accent1"/>
              </a:solidFill>
              <a:latin typeface="Oswald"/>
              <a:ea typeface="Oswald"/>
              <a:cs typeface="Oswald"/>
              <a:sym typeface="Oswald"/>
            </a:endParaRPr>
          </a:p>
        </p:txBody>
      </p:sp>
      <p:pic>
        <p:nvPicPr>
          <p:cNvPr descr="Compilación de expresiones Lambda: Scala vs. Java 8 - OverOps" id="169" name="Google Shape;169;p22"/>
          <p:cNvPicPr preferRelativeResize="0"/>
          <p:nvPr/>
        </p:nvPicPr>
        <p:blipFill rotWithShape="1">
          <a:blip r:embed="rId3">
            <a:alphaModFix/>
          </a:blip>
          <a:srcRect b="0" l="0" r="0" t="0"/>
          <a:stretch/>
        </p:blipFill>
        <p:spPr>
          <a:xfrm>
            <a:off x="8374149" y="4368169"/>
            <a:ext cx="655986" cy="653134"/>
          </a:xfrm>
          <a:prstGeom prst="rect">
            <a:avLst/>
          </a:prstGeom>
          <a:noFill/>
          <a:ln>
            <a:noFill/>
          </a:ln>
        </p:spPr>
      </p:pic>
      <p:pic>
        <p:nvPicPr>
          <p:cNvPr id="170" name="Google Shape;170;p22"/>
          <p:cNvPicPr preferRelativeResize="0"/>
          <p:nvPr/>
        </p:nvPicPr>
        <p:blipFill rotWithShape="1">
          <a:blip r:embed="rId4">
            <a:alphaModFix/>
          </a:blip>
          <a:srcRect b="0" l="0" r="0" t="0"/>
          <a:stretch/>
        </p:blipFill>
        <p:spPr>
          <a:xfrm>
            <a:off x="2067705" y="4358320"/>
            <a:ext cx="3855688" cy="516742"/>
          </a:xfrm>
          <a:prstGeom prst="rect">
            <a:avLst/>
          </a:prstGeom>
          <a:noFill/>
          <a:ln>
            <a:noFill/>
          </a:ln>
        </p:spPr>
      </p:pic>
      <p:pic>
        <p:nvPicPr>
          <p:cNvPr id="171" name="Google Shape;171;p22"/>
          <p:cNvPicPr preferRelativeResize="0"/>
          <p:nvPr/>
        </p:nvPicPr>
        <p:blipFill rotWithShape="1">
          <a:blip r:embed="rId5">
            <a:alphaModFix/>
          </a:blip>
          <a:srcRect b="0" l="0" r="0" t="0"/>
          <a:stretch/>
        </p:blipFill>
        <p:spPr>
          <a:xfrm>
            <a:off x="2365817" y="1468066"/>
            <a:ext cx="1476065" cy="14501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p:nvPr/>
        </p:nvSpPr>
        <p:spPr>
          <a:xfrm>
            <a:off x="413604" y="3564586"/>
            <a:ext cx="4725900" cy="958500"/>
          </a:xfrm>
          <a:prstGeom prst="rect">
            <a:avLst/>
          </a:prstGeom>
          <a:noFill/>
          <a:ln cap="flat" cmpd="sng" w="9525">
            <a:solidFill>
              <a:srgbClr val="90C2EA"/>
            </a:solidFill>
            <a:prstDash val="solid"/>
            <a:round/>
            <a:headEnd len="sm" w="sm" type="none"/>
            <a:tailEnd len="sm" w="sm" type="none"/>
          </a:ln>
        </p:spPr>
        <p:txBody>
          <a:bodyPr anchorCtr="0" anchor="t" bIns="34275" lIns="68575" spcFirstLastPara="1" rIns="68575" wrap="square" tIns="34275">
            <a:noAutofit/>
          </a:bodyPr>
          <a:lstStyle/>
          <a:p>
            <a:pPr indent="0" lvl="0" marL="0" marR="0" rtl="0" algn="just">
              <a:lnSpc>
                <a:spcPct val="107000"/>
              </a:lnSpc>
              <a:spcBef>
                <a:spcPts val="0"/>
              </a:spcBef>
              <a:spcAft>
                <a:spcPts val="0"/>
              </a:spcAft>
              <a:buNone/>
            </a:pPr>
            <a:r>
              <a:rPr lang="en-GB" sz="1800">
                <a:solidFill>
                  <a:schemeClr val="lt1"/>
                </a:solidFill>
                <a:latin typeface="Roboto Slab"/>
                <a:ea typeface="Roboto Slab"/>
                <a:cs typeface="Roboto Slab"/>
                <a:sym typeface="Roboto Slab"/>
              </a:rPr>
              <a:t>Una expresión lambda se compone de un conjunto de parámetros, un operador lambda (-&gt;) y un cuerpo de la función.</a:t>
            </a:r>
            <a:endParaRPr sz="1800">
              <a:solidFill>
                <a:schemeClr val="lt1"/>
              </a:solidFill>
              <a:latin typeface="Roboto Slab"/>
              <a:ea typeface="Roboto Slab"/>
              <a:cs typeface="Roboto Slab"/>
              <a:sym typeface="Roboto Slab"/>
            </a:endParaRPr>
          </a:p>
        </p:txBody>
      </p:sp>
      <p:pic>
        <p:nvPicPr>
          <p:cNvPr descr="6 librerías Java imprescindibles" id="177" name="Google Shape;177;p23"/>
          <p:cNvPicPr preferRelativeResize="0"/>
          <p:nvPr/>
        </p:nvPicPr>
        <p:blipFill rotWithShape="1">
          <a:blip r:embed="rId3">
            <a:alphaModFix/>
          </a:blip>
          <a:srcRect b="0" l="0" r="10538" t="0"/>
          <a:stretch/>
        </p:blipFill>
        <p:spPr>
          <a:xfrm>
            <a:off x="5970787" y="2471149"/>
            <a:ext cx="2096172" cy="1093437"/>
          </a:xfrm>
          <a:prstGeom prst="rect">
            <a:avLst/>
          </a:prstGeom>
          <a:noFill/>
          <a:ln>
            <a:noFill/>
          </a:ln>
        </p:spPr>
      </p:pic>
      <p:pic>
        <p:nvPicPr>
          <p:cNvPr id="178" name="Google Shape;178;p23"/>
          <p:cNvPicPr preferRelativeResize="0"/>
          <p:nvPr/>
        </p:nvPicPr>
        <p:blipFill rotWithShape="1">
          <a:blip r:embed="rId4">
            <a:alphaModFix/>
          </a:blip>
          <a:srcRect b="0" l="0" r="0" t="0"/>
          <a:stretch/>
        </p:blipFill>
        <p:spPr>
          <a:xfrm>
            <a:off x="6749946" y="2032426"/>
            <a:ext cx="1810040" cy="1013622"/>
          </a:xfrm>
          <a:prstGeom prst="rect">
            <a:avLst/>
          </a:prstGeom>
          <a:noFill/>
          <a:ln>
            <a:noFill/>
          </a:ln>
        </p:spPr>
      </p:pic>
      <p:cxnSp>
        <p:nvCxnSpPr>
          <p:cNvPr id="179" name="Google Shape;179;p23"/>
          <p:cNvCxnSpPr/>
          <p:nvPr/>
        </p:nvCxnSpPr>
        <p:spPr>
          <a:xfrm flipH="1" rot="10800000">
            <a:off x="2645228" y="969815"/>
            <a:ext cx="6489000" cy="9900"/>
          </a:xfrm>
          <a:prstGeom prst="straightConnector1">
            <a:avLst/>
          </a:prstGeom>
          <a:noFill/>
          <a:ln cap="flat" cmpd="sng" w="19050">
            <a:solidFill>
              <a:schemeClr val="accent6"/>
            </a:solidFill>
            <a:prstDash val="solid"/>
            <a:round/>
            <a:headEnd len="sm" w="sm" type="none"/>
            <a:tailEnd len="sm" w="sm" type="none"/>
          </a:ln>
        </p:spPr>
      </p:cxnSp>
      <p:sp>
        <p:nvSpPr>
          <p:cNvPr id="180" name="Google Shape;180;p23"/>
          <p:cNvSpPr/>
          <p:nvPr/>
        </p:nvSpPr>
        <p:spPr>
          <a:xfrm>
            <a:off x="5460408" y="358283"/>
            <a:ext cx="35697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000">
                <a:solidFill>
                  <a:srgbClr val="90C2EA"/>
                </a:solidFill>
                <a:latin typeface="Oswald"/>
                <a:ea typeface="Oswald"/>
                <a:cs typeface="Oswald"/>
                <a:sym typeface="Oswald"/>
              </a:rPr>
              <a:t>Expresión Lambda</a:t>
            </a:r>
            <a:endParaRPr b="1" sz="3000" cap="none">
              <a:solidFill>
                <a:srgbClr val="90C2EA"/>
              </a:solidFill>
              <a:latin typeface="Oswald"/>
              <a:ea typeface="Oswald"/>
              <a:cs typeface="Oswald"/>
              <a:sym typeface="Oswald"/>
            </a:endParaRPr>
          </a:p>
        </p:txBody>
      </p:sp>
      <p:pic>
        <p:nvPicPr>
          <p:cNvPr descr="Compilación de expresiones Lambda: Scala vs. Java 8 - OverOps" id="181" name="Google Shape;181;p23"/>
          <p:cNvPicPr preferRelativeResize="0"/>
          <p:nvPr/>
        </p:nvPicPr>
        <p:blipFill rotWithShape="1">
          <a:blip r:embed="rId5">
            <a:alphaModFix/>
          </a:blip>
          <a:srcRect b="0" l="0" r="0" t="0"/>
          <a:stretch/>
        </p:blipFill>
        <p:spPr>
          <a:xfrm>
            <a:off x="8374149" y="4368169"/>
            <a:ext cx="655986" cy="653134"/>
          </a:xfrm>
          <a:prstGeom prst="rect">
            <a:avLst/>
          </a:prstGeom>
          <a:noFill/>
          <a:ln>
            <a:noFill/>
          </a:ln>
        </p:spPr>
      </p:pic>
      <p:pic>
        <p:nvPicPr>
          <p:cNvPr descr="http://1.bp.blogspot.com/-2CHiZV1hWP0/VZXLUwsiCnI/AAAAAAAACSU/omkQlaP7eT8/s1600/syntaxLambdaExpresions.png" id="182" name="Google Shape;182;p23"/>
          <p:cNvPicPr preferRelativeResize="0"/>
          <p:nvPr/>
        </p:nvPicPr>
        <p:blipFill rotWithShape="1">
          <a:blip r:embed="rId6">
            <a:alphaModFix/>
          </a:blip>
          <a:srcRect b="0" l="0" r="0" t="0"/>
          <a:stretch/>
        </p:blipFill>
        <p:spPr>
          <a:xfrm>
            <a:off x="782285" y="1866081"/>
            <a:ext cx="3988503" cy="13813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p:nvPr/>
        </p:nvSpPr>
        <p:spPr>
          <a:xfrm>
            <a:off x="7585990" y="431068"/>
            <a:ext cx="1508100" cy="5235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GB" sz="3000">
                <a:solidFill>
                  <a:srgbClr val="608C31"/>
                </a:solidFill>
                <a:latin typeface="Oswald"/>
                <a:ea typeface="Oswald"/>
                <a:cs typeface="Oswald"/>
                <a:sym typeface="Oswald"/>
              </a:rPr>
              <a:t>Sintaxis</a:t>
            </a:r>
            <a:endParaRPr b="1" sz="2700">
              <a:solidFill>
                <a:srgbClr val="608C31"/>
              </a:solidFill>
              <a:latin typeface="Oswald"/>
              <a:ea typeface="Oswald"/>
              <a:cs typeface="Oswald"/>
              <a:sym typeface="Oswald"/>
            </a:endParaRPr>
          </a:p>
        </p:txBody>
      </p:sp>
      <p:cxnSp>
        <p:nvCxnSpPr>
          <p:cNvPr id="188" name="Google Shape;188;p24"/>
          <p:cNvCxnSpPr/>
          <p:nvPr/>
        </p:nvCxnSpPr>
        <p:spPr>
          <a:xfrm flipH="1" rot="10800000">
            <a:off x="2645228" y="969815"/>
            <a:ext cx="6489000" cy="9900"/>
          </a:xfrm>
          <a:prstGeom prst="straightConnector1">
            <a:avLst/>
          </a:prstGeom>
          <a:noFill/>
          <a:ln cap="flat" cmpd="sng" w="19050">
            <a:solidFill>
              <a:schemeClr val="accent4"/>
            </a:solidFill>
            <a:prstDash val="solid"/>
            <a:round/>
            <a:headEnd len="sm" w="sm" type="none"/>
            <a:tailEnd len="sm" w="sm" type="none"/>
          </a:ln>
        </p:spPr>
      </p:cxnSp>
      <p:pic>
        <p:nvPicPr>
          <p:cNvPr descr="Compilación de expresiones Lambda: Scala vs. Java 8 - OverOps" id="189" name="Google Shape;189;p24"/>
          <p:cNvPicPr preferRelativeResize="0"/>
          <p:nvPr/>
        </p:nvPicPr>
        <p:blipFill rotWithShape="1">
          <a:blip r:embed="rId3">
            <a:alphaModFix/>
          </a:blip>
          <a:srcRect b="0" l="0" r="0" t="0"/>
          <a:stretch/>
        </p:blipFill>
        <p:spPr>
          <a:xfrm>
            <a:off x="8374149" y="4368169"/>
            <a:ext cx="655986" cy="653134"/>
          </a:xfrm>
          <a:prstGeom prst="rect">
            <a:avLst/>
          </a:prstGeom>
          <a:noFill/>
          <a:ln>
            <a:noFill/>
          </a:ln>
        </p:spPr>
      </p:pic>
      <p:pic>
        <p:nvPicPr>
          <p:cNvPr id="190" name="Google Shape;190;p24"/>
          <p:cNvPicPr preferRelativeResize="0"/>
          <p:nvPr/>
        </p:nvPicPr>
        <p:blipFill rotWithShape="1">
          <a:blip r:embed="rId4">
            <a:alphaModFix/>
          </a:blip>
          <a:srcRect b="0" l="0" r="0" t="0"/>
          <a:stretch/>
        </p:blipFill>
        <p:spPr>
          <a:xfrm>
            <a:off x="998358" y="1415689"/>
            <a:ext cx="3667841" cy="3185564"/>
          </a:xfrm>
          <a:prstGeom prst="rect">
            <a:avLst/>
          </a:prstGeom>
          <a:noFill/>
          <a:ln cap="flat" cmpd="sng" w="9525">
            <a:solidFill>
              <a:srgbClr val="608C31"/>
            </a:solidFill>
            <a:prstDash val="solid"/>
            <a:round/>
            <a:headEnd len="sm" w="sm" type="none"/>
            <a:tailEnd len="sm" w="sm" type="none"/>
          </a:ln>
        </p:spPr>
      </p:pic>
      <p:pic>
        <p:nvPicPr>
          <p:cNvPr id="191" name="Google Shape;191;p24"/>
          <p:cNvPicPr preferRelativeResize="0"/>
          <p:nvPr/>
        </p:nvPicPr>
        <p:blipFill rotWithShape="1">
          <a:blip r:embed="rId5">
            <a:alphaModFix/>
          </a:blip>
          <a:srcRect b="0" l="0" r="0" t="0"/>
          <a:stretch/>
        </p:blipFill>
        <p:spPr>
          <a:xfrm>
            <a:off x="5273495" y="2010647"/>
            <a:ext cx="2980825" cy="166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p:nvPr/>
        </p:nvSpPr>
        <p:spPr>
          <a:xfrm>
            <a:off x="2645375" y="504650"/>
            <a:ext cx="6489000" cy="3873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None/>
            </a:pPr>
            <a:r>
              <a:rPr b="1" lang="en-GB" sz="2600">
                <a:solidFill>
                  <a:srgbClr val="7030A0"/>
                </a:solidFill>
                <a:latin typeface="Oswald"/>
                <a:ea typeface="Oswald"/>
                <a:cs typeface="Oswald"/>
                <a:sym typeface="Oswald"/>
              </a:rPr>
              <a:t>¿Por qué Java necesita Expresiones Lambda? </a:t>
            </a:r>
            <a:endParaRPr b="1" sz="2600">
              <a:solidFill>
                <a:srgbClr val="7030A0"/>
              </a:solidFill>
              <a:latin typeface="Oswald"/>
              <a:ea typeface="Oswald"/>
              <a:cs typeface="Oswald"/>
              <a:sym typeface="Oswald"/>
            </a:endParaRPr>
          </a:p>
        </p:txBody>
      </p:sp>
      <p:cxnSp>
        <p:nvCxnSpPr>
          <p:cNvPr id="197" name="Google Shape;197;p25"/>
          <p:cNvCxnSpPr/>
          <p:nvPr/>
        </p:nvCxnSpPr>
        <p:spPr>
          <a:xfrm flipH="1" rot="10800000">
            <a:off x="2645228" y="969815"/>
            <a:ext cx="6489000" cy="9900"/>
          </a:xfrm>
          <a:prstGeom prst="straightConnector1">
            <a:avLst/>
          </a:prstGeom>
          <a:noFill/>
          <a:ln cap="flat" cmpd="sng" w="19050">
            <a:solidFill>
              <a:srgbClr val="7030A0"/>
            </a:solidFill>
            <a:prstDash val="solid"/>
            <a:round/>
            <a:headEnd len="sm" w="sm" type="none"/>
            <a:tailEnd len="sm" w="sm" type="none"/>
          </a:ln>
        </p:spPr>
      </p:cxnSp>
      <p:pic>
        <p:nvPicPr>
          <p:cNvPr descr="Compilación de expresiones Lambda: Scala vs. Java 8 - OverOps" id="198" name="Google Shape;198;p25"/>
          <p:cNvPicPr preferRelativeResize="0"/>
          <p:nvPr/>
        </p:nvPicPr>
        <p:blipFill rotWithShape="1">
          <a:blip r:embed="rId3">
            <a:alphaModFix/>
          </a:blip>
          <a:srcRect b="0" l="0" r="0" t="0"/>
          <a:stretch/>
        </p:blipFill>
        <p:spPr>
          <a:xfrm>
            <a:off x="8374149" y="4368169"/>
            <a:ext cx="655986" cy="653134"/>
          </a:xfrm>
          <a:prstGeom prst="rect">
            <a:avLst/>
          </a:prstGeom>
          <a:noFill/>
          <a:ln>
            <a:noFill/>
          </a:ln>
        </p:spPr>
      </p:pic>
      <p:sp>
        <p:nvSpPr>
          <p:cNvPr id="199" name="Google Shape;199;p25"/>
          <p:cNvSpPr/>
          <p:nvPr/>
        </p:nvSpPr>
        <p:spPr>
          <a:xfrm>
            <a:off x="726607" y="1477674"/>
            <a:ext cx="4248600" cy="2890500"/>
          </a:xfrm>
          <a:prstGeom prst="rect">
            <a:avLst/>
          </a:prstGeom>
          <a:noFill/>
          <a:ln cap="flat" cmpd="sng" w="9525">
            <a:solidFill>
              <a:srgbClr val="7030A0"/>
            </a:solidFill>
            <a:prstDash val="solid"/>
            <a:round/>
            <a:headEnd len="sm" w="sm" type="none"/>
            <a:tailEnd len="sm" w="sm" type="none"/>
          </a:ln>
        </p:spPr>
        <p:txBody>
          <a:bodyPr anchorCtr="0" anchor="t" bIns="34275" lIns="68575" spcFirstLastPara="1" rIns="68575" wrap="square" tIns="34275">
            <a:noAutofit/>
          </a:bodyPr>
          <a:lstStyle/>
          <a:p>
            <a:pPr indent="-254000" lvl="0" marL="254000" marR="0" rtl="0" algn="just">
              <a:lnSpc>
                <a:spcPct val="107000"/>
              </a:lnSpc>
              <a:spcBef>
                <a:spcPts val="0"/>
              </a:spcBef>
              <a:spcAft>
                <a:spcPts val="0"/>
              </a:spcAft>
              <a:buClr>
                <a:schemeClr val="lt1"/>
              </a:buClr>
              <a:buSzPts val="1800"/>
              <a:buFont typeface="Times New Roman"/>
              <a:buChar char="-"/>
            </a:pPr>
            <a:r>
              <a:rPr lang="en-GB" sz="1800">
                <a:solidFill>
                  <a:schemeClr val="lt1"/>
                </a:solidFill>
                <a:latin typeface="Times New Roman"/>
                <a:ea typeface="Times New Roman"/>
                <a:cs typeface="Times New Roman"/>
                <a:sym typeface="Times New Roman"/>
              </a:rPr>
              <a:t>Java necesita cambios para simplificar la </a:t>
            </a:r>
            <a:r>
              <a:rPr b="1" lang="en-GB" sz="1800">
                <a:solidFill>
                  <a:schemeClr val="lt1"/>
                </a:solidFill>
                <a:latin typeface="Times New Roman"/>
                <a:ea typeface="Times New Roman"/>
                <a:cs typeface="Times New Roman"/>
                <a:sym typeface="Times New Roman"/>
              </a:rPr>
              <a:t>codificación paralela</a:t>
            </a:r>
            <a:r>
              <a:rPr lang="en-GB" sz="1800">
                <a:solidFill>
                  <a:schemeClr val="lt1"/>
                </a:solidFill>
                <a:latin typeface="Times New Roman"/>
                <a:ea typeface="Times New Roman"/>
                <a:cs typeface="Times New Roman"/>
                <a:sym typeface="Times New Roman"/>
              </a:rPr>
              <a:t>.</a:t>
            </a:r>
            <a:endParaRPr sz="1100"/>
          </a:p>
          <a:p>
            <a:pPr indent="-254000" lvl="0" marL="254000" marR="0" rtl="0" algn="just">
              <a:lnSpc>
                <a:spcPct val="107000"/>
              </a:lnSpc>
              <a:spcBef>
                <a:spcPts val="600"/>
              </a:spcBef>
              <a:spcAft>
                <a:spcPts val="0"/>
              </a:spcAft>
              <a:buClr>
                <a:schemeClr val="lt1"/>
              </a:buClr>
              <a:buSzPts val="1800"/>
              <a:buFont typeface="Times New Roman"/>
              <a:buChar char="-"/>
            </a:pPr>
            <a:r>
              <a:rPr lang="en-GB" sz="1800">
                <a:solidFill>
                  <a:schemeClr val="lt1"/>
                </a:solidFill>
                <a:latin typeface="Times New Roman"/>
                <a:ea typeface="Times New Roman"/>
                <a:cs typeface="Times New Roman"/>
                <a:sym typeface="Times New Roman"/>
              </a:rPr>
              <a:t>Es de </a:t>
            </a:r>
            <a:r>
              <a:rPr b="1" lang="en-GB" sz="1800">
                <a:solidFill>
                  <a:schemeClr val="lt1"/>
                </a:solidFill>
                <a:latin typeface="Times New Roman"/>
                <a:ea typeface="Times New Roman"/>
                <a:cs typeface="Times New Roman"/>
                <a:sym typeface="Times New Roman"/>
              </a:rPr>
              <a:t>utilidad</a:t>
            </a:r>
            <a:r>
              <a:rPr lang="en-GB" sz="1800">
                <a:solidFill>
                  <a:schemeClr val="lt1"/>
                </a:solidFill>
                <a:latin typeface="Times New Roman"/>
                <a:ea typeface="Times New Roman"/>
                <a:cs typeface="Times New Roman"/>
                <a:sym typeface="Times New Roman"/>
              </a:rPr>
              <a:t> para evitar tener que escribir métodos que solo utilizamos una vez.</a:t>
            </a:r>
            <a:endParaRPr sz="1100"/>
          </a:p>
          <a:p>
            <a:pPr indent="-254000" lvl="0" marL="254000" marR="0" rtl="0" algn="just">
              <a:lnSpc>
                <a:spcPct val="107000"/>
              </a:lnSpc>
              <a:spcBef>
                <a:spcPts val="600"/>
              </a:spcBef>
              <a:spcAft>
                <a:spcPts val="0"/>
              </a:spcAft>
              <a:buClr>
                <a:schemeClr val="lt1"/>
              </a:buClr>
              <a:buSzPts val="1800"/>
              <a:buFont typeface="Times New Roman"/>
              <a:buChar char="-"/>
            </a:pPr>
            <a:r>
              <a:rPr b="1" lang="en-GB" sz="1800">
                <a:solidFill>
                  <a:schemeClr val="lt1"/>
                </a:solidFill>
                <a:latin typeface="Times New Roman"/>
                <a:ea typeface="Times New Roman"/>
                <a:cs typeface="Times New Roman"/>
                <a:sym typeface="Times New Roman"/>
              </a:rPr>
              <a:t>Simplifica</a:t>
            </a:r>
            <a:r>
              <a:rPr lang="en-GB" sz="1800">
                <a:solidFill>
                  <a:schemeClr val="lt1"/>
                </a:solidFill>
                <a:latin typeface="Times New Roman"/>
                <a:ea typeface="Times New Roman"/>
                <a:cs typeface="Times New Roman"/>
                <a:sym typeface="Times New Roman"/>
              </a:rPr>
              <a:t> cómo pasar comportamiento como un parámetro (podemos pasar expresiones lambda a métodos como argumentos).	</a:t>
            </a:r>
            <a:endParaRPr sz="1800">
              <a:solidFill>
                <a:schemeClr val="lt1"/>
              </a:solidFill>
              <a:latin typeface="Times New Roman"/>
              <a:ea typeface="Times New Roman"/>
              <a:cs typeface="Times New Roman"/>
              <a:sym typeface="Times New Roman"/>
            </a:endParaRPr>
          </a:p>
        </p:txBody>
      </p:sp>
      <p:pic>
        <p:nvPicPr>
          <p:cNvPr descr="5 motivos por los que utilizar Java para desarrollar tus aplicaciones |  campusMVP.es" id="200" name="Google Shape;200;p25"/>
          <p:cNvPicPr preferRelativeResize="0"/>
          <p:nvPr/>
        </p:nvPicPr>
        <p:blipFill rotWithShape="1">
          <a:blip r:embed="rId4">
            <a:alphaModFix/>
          </a:blip>
          <a:srcRect b="0" l="16227" r="17887" t="0"/>
          <a:stretch/>
        </p:blipFill>
        <p:spPr>
          <a:xfrm>
            <a:off x="5520528" y="1951222"/>
            <a:ext cx="2703999" cy="16416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Compilación de expresiones Lambda: Scala vs. Java 8 - OverOps" id="205" name="Google Shape;205;p26"/>
          <p:cNvPicPr preferRelativeResize="0"/>
          <p:nvPr/>
        </p:nvPicPr>
        <p:blipFill rotWithShape="1">
          <a:blip r:embed="rId3">
            <a:alphaModFix/>
          </a:blip>
          <a:srcRect b="0" l="0" r="0" t="0"/>
          <a:stretch/>
        </p:blipFill>
        <p:spPr>
          <a:xfrm>
            <a:off x="8374149" y="4368169"/>
            <a:ext cx="655986" cy="653134"/>
          </a:xfrm>
          <a:prstGeom prst="rect">
            <a:avLst/>
          </a:prstGeom>
          <a:noFill/>
          <a:ln>
            <a:noFill/>
          </a:ln>
        </p:spPr>
      </p:pic>
      <p:pic>
        <p:nvPicPr>
          <p:cNvPr id="206" name="Google Shape;206;p26"/>
          <p:cNvPicPr preferRelativeResize="0"/>
          <p:nvPr/>
        </p:nvPicPr>
        <p:blipFill rotWithShape="1">
          <a:blip r:embed="rId4">
            <a:alphaModFix/>
          </a:blip>
          <a:srcRect b="0" l="0" r="0" t="0"/>
          <a:stretch/>
        </p:blipFill>
        <p:spPr>
          <a:xfrm>
            <a:off x="490675" y="1478825"/>
            <a:ext cx="4133750" cy="1756900"/>
          </a:xfrm>
          <a:prstGeom prst="rect">
            <a:avLst/>
          </a:prstGeom>
          <a:noFill/>
          <a:ln cap="flat" cmpd="sng" w="9525">
            <a:solidFill>
              <a:schemeClr val="accent2"/>
            </a:solidFill>
            <a:prstDash val="solid"/>
            <a:round/>
            <a:headEnd len="sm" w="sm" type="none"/>
            <a:tailEnd len="sm" w="sm" type="none"/>
          </a:ln>
        </p:spPr>
      </p:pic>
      <p:sp>
        <p:nvSpPr>
          <p:cNvPr id="207" name="Google Shape;207;p26"/>
          <p:cNvSpPr/>
          <p:nvPr/>
        </p:nvSpPr>
        <p:spPr>
          <a:xfrm>
            <a:off x="4710202" y="355798"/>
            <a:ext cx="4320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000" cap="none">
                <a:solidFill>
                  <a:srgbClr val="FFB273"/>
                </a:solidFill>
                <a:latin typeface="Oswald"/>
                <a:ea typeface="Oswald"/>
                <a:cs typeface="Oswald"/>
                <a:sym typeface="Oswald"/>
              </a:rPr>
              <a:t>Interfaces Funcionales</a:t>
            </a:r>
            <a:endParaRPr b="1" sz="3000" cap="none">
              <a:solidFill>
                <a:srgbClr val="FFB273"/>
              </a:solidFill>
              <a:latin typeface="Oswald"/>
              <a:ea typeface="Oswald"/>
              <a:cs typeface="Oswald"/>
              <a:sym typeface="Oswald"/>
            </a:endParaRPr>
          </a:p>
        </p:txBody>
      </p:sp>
      <p:sp>
        <p:nvSpPr>
          <p:cNvPr id="208" name="Google Shape;208;p26"/>
          <p:cNvSpPr/>
          <p:nvPr/>
        </p:nvSpPr>
        <p:spPr>
          <a:xfrm>
            <a:off x="5017771" y="2517560"/>
            <a:ext cx="3123600" cy="958500"/>
          </a:xfrm>
          <a:prstGeom prst="rect">
            <a:avLst/>
          </a:prstGeom>
          <a:noFill/>
          <a:ln cap="flat" cmpd="sng" w="9525">
            <a:solidFill>
              <a:schemeClr val="accent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just">
              <a:lnSpc>
                <a:spcPct val="107000"/>
              </a:lnSpc>
              <a:spcBef>
                <a:spcPts val="0"/>
              </a:spcBef>
              <a:spcAft>
                <a:spcPts val="0"/>
              </a:spcAft>
              <a:buNone/>
            </a:pPr>
            <a:r>
              <a:rPr lang="en-GB" sz="1800">
                <a:solidFill>
                  <a:schemeClr val="lt1"/>
                </a:solidFill>
                <a:latin typeface="Times New Roman"/>
                <a:ea typeface="Times New Roman"/>
                <a:cs typeface="Times New Roman"/>
                <a:sym typeface="Times New Roman"/>
              </a:rPr>
              <a:t>Una interfaz funcional es una interfaz con un único método abstracto.</a:t>
            </a:r>
            <a:endParaRPr sz="1800">
              <a:solidFill>
                <a:schemeClr val="lt1"/>
              </a:solidFill>
              <a:latin typeface="Times New Roman"/>
              <a:ea typeface="Times New Roman"/>
              <a:cs typeface="Times New Roman"/>
              <a:sym typeface="Times New Roman"/>
            </a:endParaRPr>
          </a:p>
        </p:txBody>
      </p:sp>
      <p:cxnSp>
        <p:nvCxnSpPr>
          <p:cNvPr id="209" name="Google Shape;209;p26"/>
          <p:cNvCxnSpPr/>
          <p:nvPr/>
        </p:nvCxnSpPr>
        <p:spPr>
          <a:xfrm flipH="1" rot="10800000">
            <a:off x="2645228" y="969815"/>
            <a:ext cx="6489000" cy="9900"/>
          </a:xfrm>
          <a:prstGeom prst="straightConnector1">
            <a:avLst/>
          </a:prstGeom>
          <a:noFill/>
          <a:ln cap="flat" cmpd="sng" w="19050">
            <a:solidFill>
              <a:schemeClr val="accent2"/>
            </a:solidFill>
            <a:prstDash val="solid"/>
            <a:round/>
            <a:headEnd len="sm" w="sm" type="none"/>
            <a:tailEnd len="sm" w="sm" type="none"/>
          </a:ln>
        </p:spPr>
      </p:cxnSp>
      <p:pic>
        <p:nvPicPr>
          <p:cNvPr id="210" name="Google Shape;210;p26"/>
          <p:cNvPicPr preferRelativeResize="0"/>
          <p:nvPr/>
        </p:nvPicPr>
        <p:blipFill rotWithShape="1">
          <a:blip r:embed="rId5">
            <a:alphaModFix/>
          </a:blip>
          <a:srcRect b="0" l="0" r="0" t="0"/>
          <a:stretch/>
        </p:blipFill>
        <p:spPr>
          <a:xfrm>
            <a:off x="490675" y="3559704"/>
            <a:ext cx="4133750" cy="10613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cxnSp>
        <p:nvCxnSpPr>
          <p:cNvPr id="215" name="Google Shape;215;p27"/>
          <p:cNvCxnSpPr/>
          <p:nvPr/>
        </p:nvCxnSpPr>
        <p:spPr>
          <a:xfrm flipH="1" rot="10800000">
            <a:off x="2645228" y="969815"/>
            <a:ext cx="6489000" cy="9900"/>
          </a:xfrm>
          <a:prstGeom prst="straightConnector1">
            <a:avLst/>
          </a:prstGeom>
          <a:noFill/>
          <a:ln cap="flat" cmpd="sng" w="19050">
            <a:solidFill>
              <a:schemeClr val="accent3"/>
            </a:solidFill>
            <a:prstDash val="solid"/>
            <a:round/>
            <a:headEnd len="sm" w="sm" type="none"/>
            <a:tailEnd len="sm" w="sm" type="none"/>
          </a:ln>
        </p:spPr>
      </p:cxnSp>
      <p:sp>
        <p:nvSpPr>
          <p:cNvPr id="216" name="Google Shape;216;p27"/>
          <p:cNvSpPr/>
          <p:nvPr/>
        </p:nvSpPr>
        <p:spPr>
          <a:xfrm>
            <a:off x="3506990" y="404701"/>
            <a:ext cx="56256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3000">
                <a:solidFill>
                  <a:srgbClr val="FFFF00"/>
                </a:solidFill>
                <a:latin typeface="Oswald"/>
                <a:ea typeface="Oswald"/>
                <a:cs typeface="Oswald"/>
                <a:sym typeface="Oswald"/>
              </a:rPr>
              <a:t>Tipos de Expresiones Lambda</a:t>
            </a:r>
            <a:endParaRPr b="1" sz="3000" cap="none">
              <a:solidFill>
                <a:srgbClr val="FFFF00"/>
              </a:solidFill>
              <a:latin typeface="Oswald"/>
              <a:ea typeface="Oswald"/>
              <a:cs typeface="Oswald"/>
              <a:sym typeface="Oswald"/>
            </a:endParaRPr>
          </a:p>
        </p:txBody>
      </p:sp>
      <p:graphicFrame>
        <p:nvGraphicFramePr>
          <p:cNvPr id="217" name="Google Shape;217;p27"/>
          <p:cNvGraphicFramePr/>
          <p:nvPr/>
        </p:nvGraphicFramePr>
        <p:xfrm>
          <a:off x="435800" y="1254550"/>
          <a:ext cx="3000000" cy="3000000"/>
        </p:xfrm>
        <a:graphic>
          <a:graphicData uri="http://schemas.openxmlformats.org/drawingml/2006/table">
            <a:tbl>
              <a:tblPr>
                <a:noFill/>
                <a:tableStyleId>{04EA9C57-6D58-4A8D-9FFC-0FCA4CFE9565}</a:tableStyleId>
              </a:tblPr>
              <a:tblGrid>
                <a:gridCol w="2312725"/>
                <a:gridCol w="6090575"/>
              </a:tblGrid>
              <a:tr h="591475">
                <a:tc>
                  <a:txBody>
                    <a:bodyPr/>
                    <a:lstStyle/>
                    <a:p>
                      <a:pPr indent="0" lvl="0" marL="0" rtl="0" algn="ctr">
                        <a:spcBef>
                          <a:spcPts val="0"/>
                        </a:spcBef>
                        <a:spcAft>
                          <a:spcPts val="0"/>
                        </a:spcAft>
                        <a:buNone/>
                      </a:pPr>
                      <a:r>
                        <a:rPr lang="en-GB" sz="1200">
                          <a:solidFill>
                            <a:schemeClr val="lt1"/>
                          </a:solidFill>
                          <a:latin typeface="Roboto Slab"/>
                          <a:ea typeface="Roboto Slab"/>
                          <a:cs typeface="Roboto Slab"/>
                          <a:sym typeface="Roboto Slab"/>
                        </a:rPr>
                        <a:t>Consumer &lt;T&gt; </a:t>
                      </a:r>
                      <a:endParaRPr sz="1200">
                        <a:solidFill>
                          <a:schemeClr val="lt1"/>
                        </a:solidFill>
                        <a:latin typeface="Roboto Slab"/>
                        <a:ea typeface="Roboto Slab"/>
                        <a:cs typeface="Roboto Slab"/>
                        <a:sym typeface="Roboto Slab"/>
                      </a:endParaRPr>
                    </a:p>
                    <a:p>
                      <a:pPr indent="0" lvl="0" marL="0" rtl="0" algn="ctr">
                        <a:spcBef>
                          <a:spcPts val="0"/>
                        </a:spcBef>
                        <a:spcAft>
                          <a:spcPts val="0"/>
                        </a:spcAft>
                        <a:buNone/>
                      </a:pPr>
                      <a:r>
                        <a:rPr i="1" lang="en-GB" sz="1200">
                          <a:solidFill>
                            <a:srgbClr val="FF0000"/>
                          </a:solidFill>
                          <a:latin typeface="Roboto Slab"/>
                          <a:ea typeface="Roboto Slab"/>
                          <a:cs typeface="Roboto Slab"/>
                          <a:sym typeface="Roboto Slab"/>
                        </a:rPr>
                        <a:t>Consumidores</a:t>
                      </a:r>
                      <a:endParaRPr sz="1200">
                        <a:latin typeface="Roboto Slab"/>
                        <a:ea typeface="Roboto Slab"/>
                        <a:cs typeface="Roboto Slab"/>
                        <a:sym typeface="Roboto Slab"/>
                      </a:endParaRPr>
                    </a:p>
                  </a:txBody>
                  <a:tcPr marT="91425" marB="91425" marR="91425" marL="91425">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4A4A4A"/>
                      </a:solidFill>
                      <a:prstDash val="solid"/>
                      <a:round/>
                      <a:headEnd len="sm" w="sm" type="none"/>
                      <a:tailEnd len="sm" w="sm" type="none"/>
                    </a:lnT>
                    <a:lnB cap="flat" cmpd="sng" w="9525">
                      <a:solidFill>
                        <a:srgbClr val="9E9E9E"/>
                      </a:solidFill>
                      <a:prstDash val="dot"/>
                      <a:round/>
                      <a:headEnd len="sm" w="sm" type="none"/>
                      <a:tailEnd len="sm" w="sm" type="none"/>
                    </a:lnB>
                    <a:solidFill>
                      <a:srgbClr val="111719"/>
                    </a:solidFill>
                  </a:tcPr>
                </a:tc>
                <a:tc>
                  <a:txBody>
                    <a:bodyPr/>
                    <a:lstStyle/>
                    <a:p>
                      <a:pPr indent="0" lvl="0" marL="0" rtl="0" algn="ctr">
                        <a:spcBef>
                          <a:spcPts val="0"/>
                        </a:spcBef>
                        <a:spcAft>
                          <a:spcPts val="0"/>
                        </a:spcAft>
                        <a:buNone/>
                      </a:pPr>
                      <a:r>
                        <a:rPr lang="en-GB" sz="1200">
                          <a:solidFill>
                            <a:schemeClr val="lt1"/>
                          </a:solidFill>
                          <a:latin typeface="Roboto Slab"/>
                          <a:ea typeface="Roboto Slab"/>
                          <a:cs typeface="Roboto Slab"/>
                          <a:sym typeface="Roboto Slab"/>
                        </a:rPr>
                        <a:t>Aceptan un solo valor y no devuelven valor alguno.</a:t>
                      </a:r>
                      <a:endParaRPr sz="1200">
                        <a:latin typeface="Roboto Slab"/>
                        <a:ea typeface="Roboto Slab"/>
                        <a:cs typeface="Roboto Slab"/>
                        <a:sym typeface="Roboto Slab"/>
                      </a:endParaRPr>
                    </a:p>
                  </a:txBody>
                  <a:tcPr marT="91425" marB="91425" marR="91425" marL="91425" anchor="ctr">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4A4A4A"/>
                      </a:solidFill>
                      <a:prstDash val="solid"/>
                      <a:round/>
                      <a:headEnd len="sm" w="sm" type="none"/>
                      <a:tailEnd len="sm" w="sm" type="none"/>
                    </a:lnT>
                    <a:lnB cap="flat" cmpd="sng" w="9525">
                      <a:solidFill>
                        <a:srgbClr val="9E9E9E"/>
                      </a:solidFill>
                      <a:prstDash val="dot"/>
                      <a:round/>
                      <a:headEnd len="sm" w="sm" type="none"/>
                      <a:tailEnd len="sm" w="sm" type="none"/>
                    </a:lnB>
                    <a:solidFill>
                      <a:srgbClr val="111719"/>
                    </a:solidFill>
                  </a:tcPr>
                </a:tc>
              </a:tr>
              <a:tr h="591475">
                <a:tc>
                  <a:txBody>
                    <a:bodyPr/>
                    <a:lstStyle/>
                    <a:p>
                      <a:pPr indent="0" lvl="0" marL="0" rtl="0" algn="ctr">
                        <a:spcBef>
                          <a:spcPts val="0"/>
                        </a:spcBef>
                        <a:spcAft>
                          <a:spcPts val="0"/>
                        </a:spcAft>
                        <a:buClr>
                          <a:schemeClr val="dk1"/>
                        </a:buClr>
                        <a:buFont typeface="Arial"/>
                        <a:buNone/>
                      </a:pPr>
                      <a:r>
                        <a:rPr lang="en-GB" sz="1200">
                          <a:solidFill>
                            <a:schemeClr val="lt1"/>
                          </a:solidFill>
                          <a:latin typeface="Roboto Slab"/>
                          <a:ea typeface="Roboto Slab"/>
                          <a:cs typeface="Roboto Slab"/>
                          <a:sym typeface="Roboto Slab"/>
                        </a:rPr>
                        <a:t>Supplier &lt;T&gt;</a:t>
                      </a:r>
                      <a:endParaRPr sz="1200">
                        <a:solidFill>
                          <a:schemeClr val="dk1"/>
                        </a:solidFill>
                        <a:latin typeface="Roboto Slab"/>
                        <a:ea typeface="Roboto Slab"/>
                        <a:cs typeface="Roboto Slab"/>
                        <a:sym typeface="Roboto Slab"/>
                      </a:endParaRPr>
                    </a:p>
                    <a:p>
                      <a:pPr indent="0" lvl="0" marL="0" rtl="0" algn="ctr">
                        <a:spcBef>
                          <a:spcPts val="0"/>
                        </a:spcBef>
                        <a:spcAft>
                          <a:spcPts val="0"/>
                        </a:spcAft>
                        <a:buNone/>
                      </a:pPr>
                      <a:r>
                        <a:rPr i="1" lang="en-GB" sz="1200">
                          <a:solidFill>
                            <a:srgbClr val="FF0000"/>
                          </a:solidFill>
                          <a:latin typeface="Roboto Slab"/>
                          <a:ea typeface="Roboto Slab"/>
                          <a:cs typeface="Roboto Slab"/>
                          <a:sym typeface="Roboto Slab"/>
                        </a:rPr>
                        <a:t>Proveedores</a:t>
                      </a:r>
                      <a:endParaRPr sz="1200">
                        <a:solidFill>
                          <a:schemeClr val="lt1"/>
                        </a:solidFill>
                        <a:latin typeface="Roboto Slab"/>
                        <a:ea typeface="Roboto Slab"/>
                        <a:cs typeface="Roboto Slab"/>
                        <a:sym typeface="Roboto Slab"/>
                      </a:endParaRPr>
                    </a:p>
                  </a:txBody>
                  <a:tcPr marT="91425" marB="91425" marR="91425" marL="91425">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111719"/>
                    </a:solidFill>
                  </a:tcPr>
                </a:tc>
                <a:tc>
                  <a:txBody>
                    <a:bodyPr/>
                    <a:lstStyle/>
                    <a:p>
                      <a:pPr indent="0" lvl="0" marL="0" rtl="0" algn="ctr">
                        <a:spcBef>
                          <a:spcPts val="0"/>
                        </a:spcBef>
                        <a:spcAft>
                          <a:spcPts val="0"/>
                        </a:spcAft>
                        <a:buClr>
                          <a:schemeClr val="dk1"/>
                        </a:buClr>
                        <a:buFont typeface="Arial"/>
                        <a:buNone/>
                      </a:pPr>
                      <a:r>
                        <a:rPr lang="en-GB" sz="1200">
                          <a:solidFill>
                            <a:schemeClr val="lt1"/>
                          </a:solidFill>
                          <a:latin typeface="Roboto Slab"/>
                          <a:ea typeface="Roboto Slab"/>
                          <a:cs typeface="Roboto Slab"/>
                          <a:sym typeface="Roboto Slab"/>
                        </a:rPr>
                        <a:t>Expresiones que no tienen parámetros pero devuelven un resultado.</a:t>
                      </a:r>
                      <a:endParaRPr sz="1200">
                        <a:solidFill>
                          <a:schemeClr val="lt1"/>
                        </a:solidFill>
                        <a:latin typeface="Roboto Slab"/>
                        <a:ea typeface="Roboto Slab"/>
                        <a:cs typeface="Roboto Slab"/>
                        <a:sym typeface="Roboto Slab"/>
                      </a:endParaRPr>
                    </a:p>
                  </a:txBody>
                  <a:tcPr marT="91425" marB="91425" marR="91425" marL="91425" anchor="ctr">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111719"/>
                    </a:solidFill>
                  </a:tcPr>
                </a:tc>
              </a:tr>
              <a:tr h="591475">
                <a:tc>
                  <a:txBody>
                    <a:bodyPr/>
                    <a:lstStyle/>
                    <a:p>
                      <a:pPr indent="0" lvl="0" marL="0" rtl="0" algn="ctr">
                        <a:spcBef>
                          <a:spcPts val="0"/>
                        </a:spcBef>
                        <a:spcAft>
                          <a:spcPts val="0"/>
                        </a:spcAft>
                        <a:buNone/>
                      </a:pPr>
                      <a:r>
                        <a:rPr lang="en-GB" sz="1200">
                          <a:solidFill>
                            <a:schemeClr val="lt1"/>
                          </a:solidFill>
                          <a:latin typeface="Roboto Slab"/>
                          <a:ea typeface="Roboto Slab"/>
                          <a:cs typeface="Roboto Slab"/>
                          <a:sym typeface="Roboto Slab"/>
                        </a:rPr>
                        <a:t>Predicate &lt;T&gt; </a:t>
                      </a:r>
                      <a:endParaRPr sz="1200">
                        <a:solidFill>
                          <a:schemeClr val="lt1"/>
                        </a:solidFill>
                        <a:latin typeface="Roboto Slab"/>
                        <a:ea typeface="Roboto Slab"/>
                        <a:cs typeface="Roboto Slab"/>
                        <a:sym typeface="Roboto Slab"/>
                      </a:endParaRPr>
                    </a:p>
                    <a:p>
                      <a:pPr indent="0" lvl="0" marL="0" rtl="0" algn="ctr">
                        <a:spcBef>
                          <a:spcPts val="0"/>
                        </a:spcBef>
                        <a:spcAft>
                          <a:spcPts val="0"/>
                        </a:spcAft>
                        <a:buNone/>
                      </a:pPr>
                      <a:r>
                        <a:rPr i="1" lang="en-GB" sz="1200">
                          <a:solidFill>
                            <a:srgbClr val="FF0000"/>
                          </a:solidFill>
                          <a:latin typeface="Roboto Slab"/>
                          <a:ea typeface="Roboto Slab"/>
                          <a:cs typeface="Roboto Slab"/>
                          <a:sym typeface="Roboto Slab"/>
                        </a:rPr>
                        <a:t>Predicados</a:t>
                      </a:r>
                      <a:r>
                        <a:rPr lang="en-GB" sz="1200">
                          <a:solidFill>
                            <a:schemeClr val="lt1"/>
                          </a:solidFill>
                          <a:latin typeface="Roboto Slab"/>
                          <a:ea typeface="Roboto Slab"/>
                          <a:cs typeface="Roboto Slab"/>
                          <a:sym typeface="Roboto Slab"/>
                        </a:rPr>
                        <a:t>        </a:t>
                      </a:r>
                      <a:endParaRPr sz="1200">
                        <a:latin typeface="Roboto Slab"/>
                        <a:ea typeface="Roboto Slab"/>
                        <a:cs typeface="Roboto Slab"/>
                        <a:sym typeface="Roboto Slab"/>
                      </a:endParaRPr>
                    </a:p>
                  </a:txBody>
                  <a:tcPr marT="91425" marB="91425" marR="91425" marL="91425">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111719"/>
                    </a:solidFill>
                  </a:tcPr>
                </a:tc>
                <a:tc>
                  <a:txBody>
                    <a:bodyPr/>
                    <a:lstStyle/>
                    <a:p>
                      <a:pPr indent="0" lvl="0" marL="0" rtl="0" algn="ctr">
                        <a:spcBef>
                          <a:spcPts val="0"/>
                        </a:spcBef>
                        <a:spcAft>
                          <a:spcPts val="0"/>
                        </a:spcAft>
                        <a:buNone/>
                      </a:pPr>
                      <a:r>
                        <a:rPr lang="en-GB" sz="1200">
                          <a:solidFill>
                            <a:schemeClr val="lt1"/>
                          </a:solidFill>
                          <a:latin typeface="Roboto Slab"/>
                          <a:ea typeface="Roboto Slab"/>
                          <a:cs typeface="Roboto Slab"/>
                          <a:sym typeface="Roboto Slab"/>
                        </a:rPr>
                        <a:t>Recibe un argumento tipo T y retorna un valor lógico.</a:t>
                      </a:r>
                      <a:endParaRPr sz="1200">
                        <a:latin typeface="Roboto Slab"/>
                        <a:ea typeface="Roboto Slab"/>
                        <a:cs typeface="Roboto Slab"/>
                        <a:sym typeface="Roboto Slab"/>
                      </a:endParaRPr>
                    </a:p>
                  </a:txBody>
                  <a:tcPr marT="91425" marB="91425" marR="91425" marL="91425" anchor="ctr">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111719"/>
                    </a:solidFill>
                  </a:tcPr>
                </a:tc>
              </a:tr>
              <a:tr h="591475">
                <a:tc>
                  <a:txBody>
                    <a:bodyPr/>
                    <a:lstStyle/>
                    <a:p>
                      <a:pPr indent="0" lvl="0" marL="0" rtl="0" algn="ctr">
                        <a:spcBef>
                          <a:spcPts val="0"/>
                        </a:spcBef>
                        <a:spcAft>
                          <a:spcPts val="0"/>
                        </a:spcAft>
                        <a:buClr>
                          <a:schemeClr val="dk1"/>
                        </a:buClr>
                        <a:buFont typeface="Arial"/>
                        <a:buNone/>
                      </a:pPr>
                      <a:r>
                        <a:rPr lang="en-GB" sz="1200">
                          <a:solidFill>
                            <a:schemeClr val="lt1"/>
                          </a:solidFill>
                          <a:latin typeface="Roboto Slab"/>
                          <a:ea typeface="Roboto Slab"/>
                          <a:cs typeface="Roboto Slab"/>
                          <a:sym typeface="Roboto Slab"/>
                        </a:rPr>
                        <a:t>Function &lt;T,R&gt; </a:t>
                      </a:r>
                      <a:endParaRPr sz="1200">
                        <a:solidFill>
                          <a:schemeClr val="lt1"/>
                        </a:solidFill>
                        <a:latin typeface="Roboto Slab"/>
                        <a:ea typeface="Roboto Slab"/>
                        <a:cs typeface="Roboto Slab"/>
                        <a:sym typeface="Roboto Slab"/>
                      </a:endParaRPr>
                    </a:p>
                    <a:p>
                      <a:pPr indent="0" lvl="0" marL="0" rtl="0" algn="ctr">
                        <a:spcBef>
                          <a:spcPts val="0"/>
                        </a:spcBef>
                        <a:spcAft>
                          <a:spcPts val="0"/>
                        </a:spcAft>
                        <a:buNone/>
                      </a:pPr>
                      <a:r>
                        <a:rPr i="1" lang="en-GB" sz="1200">
                          <a:solidFill>
                            <a:srgbClr val="FF0000"/>
                          </a:solidFill>
                          <a:latin typeface="Roboto Slab"/>
                          <a:ea typeface="Roboto Slab"/>
                          <a:cs typeface="Roboto Slab"/>
                          <a:sym typeface="Roboto Slab"/>
                        </a:rPr>
                        <a:t>Funciones</a:t>
                      </a:r>
                      <a:endParaRPr sz="1200">
                        <a:latin typeface="Roboto Slab"/>
                        <a:ea typeface="Roboto Slab"/>
                        <a:cs typeface="Roboto Slab"/>
                        <a:sym typeface="Roboto Slab"/>
                      </a:endParaRPr>
                    </a:p>
                  </a:txBody>
                  <a:tcPr marT="91425" marB="91425" marR="91425" marL="91425">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111719"/>
                    </a:solidFill>
                  </a:tcPr>
                </a:tc>
                <a:tc>
                  <a:txBody>
                    <a:bodyPr/>
                    <a:lstStyle/>
                    <a:p>
                      <a:pPr indent="0" lvl="0" marL="0" rtl="0" algn="ctr">
                        <a:spcBef>
                          <a:spcPts val="0"/>
                        </a:spcBef>
                        <a:spcAft>
                          <a:spcPts val="0"/>
                        </a:spcAft>
                        <a:buClr>
                          <a:schemeClr val="dk1"/>
                        </a:buClr>
                        <a:buFont typeface="Arial"/>
                        <a:buNone/>
                      </a:pPr>
                      <a:r>
                        <a:rPr lang="en-GB" sz="1200">
                          <a:solidFill>
                            <a:schemeClr val="lt1"/>
                          </a:solidFill>
                          <a:latin typeface="Roboto Slab"/>
                          <a:ea typeface="Roboto Slab"/>
                          <a:cs typeface="Roboto Slab"/>
                          <a:sym typeface="Roboto Slab"/>
                        </a:rPr>
                        <a:t>Aceptan un argumento y devuelven un valor como resultado, cuyos tipos no tienen porqué ser iguales. </a:t>
                      </a:r>
                      <a:endParaRPr sz="1200">
                        <a:latin typeface="Roboto Slab"/>
                        <a:ea typeface="Roboto Slab"/>
                        <a:cs typeface="Roboto Slab"/>
                        <a:sym typeface="Roboto Slab"/>
                      </a:endParaRPr>
                    </a:p>
                  </a:txBody>
                  <a:tcPr marT="91425" marB="91425" marR="91425" marL="91425" anchor="ctr">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111719"/>
                    </a:solidFill>
                  </a:tcPr>
                </a:tc>
              </a:tr>
              <a:tr h="591475">
                <a:tc>
                  <a:txBody>
                    <a:bodyPr/>
                    <a:lstStyle/>
                    <a:p>
                      <a:pPr indent="0" lvl="0" marL="0" rtl="0" algn="ctr">
                        <a:spcBef>
                          <a:spcPts val="0"/>
                        </a:spcBef>
                        <a:spcAft>
                          <a:spcPts val="0"/>
                        </a:spcAft>
                        <a:buClr>
                          <a:schemeClr val="dk1"/>
                        </a:buClr>
                        <a:buFont typeface="Arial"/>
                        <a:buNone/>
                      </a:pPr>
                      <a:r>
                        <a:rPr lang="en-GB" sz="1200">
                          <a:solidFill>
                            <a:schemeClr val="lt1"/>
                          </a:solidFill>
                          <a:latin typeface="Roboto Slab"/>
                          <a:ea typeface="Roboto Slab"/>
                          <a:cs typeface="Roboto Slab"/>
                          <a:sym typeface="Roboto Slab"/>
                        </a:rPr>
                        <a:t>UnaryOperator &lt;T&gt;</a:t>
                      </a:r>
                      <a:endParaRPr sz="1200">
                        <a:solidFill>
                          <a:schemeClr val="dk1"/>
                        </a:solidFill>
                        <a:latin typeface="Roboto Slab"/>
                        <a:ea typeface="Roboto Slab"/>
                        <a:cs typeface="Roboto Slab"/>
                        <a:sym typeface="Roboto Slab"/>
                      </a:endParaRPr>
                    </a:p>
                    <a:p>
                      <a:pPr indent="0" lvl="0" marL="0" rtl="0" algn="ctr">
                        <a:spcBef>
                          <a:spcPts val="0"/>
                        </a:spcBef>
                        <a:spcAft>
                          <a:spcPts val="0"/>
                        </a:spcAft>
                        <a:buClr>
                          <a:schemeClr val="dk1"/>
                        </a:buClr>
                        <a:buFont typeface="Arial"/>
                        <a:buNone/>
                      </a:pPr>
                      <a:r>
                        <a:rPr i="1" lang="en-GB" sz="1200">
                          <a:solidFill>
                            <a:srgbClr val="FF0000"/>
                          </a:solidFill>
                          <a:latin typeface="Roboto Slab"/>
                          <a:ea typeface="Roboto Slab"/>
                          <a:cs typeface="Roboto Slab"/>
                          <a:sym typeface="Roboto Slab"/>
                        </a:rPr>
                        <a:t>Operadores Unarios</a:t>
                      </a:r>
                      <a:endParaRPr sz="1200">
                        <a:latin typeface="Roboto Slab"/>
                        <a:ea typeface="Roboto Slab"/>
                        <a:cs typeface="Roboto Slab"/>
                        <a:sym typeface="Roboto Slab"/>
                      </a:endParaRPr>
                    </a:p>
                  </a:txBody>
                  <a:tcPr marT="91425" marB="91425" marR="91425" marL="91425">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1F292C"/>
                    </a:solidFill>
                  </a:tcPr>
                </a:tc>
                <a:tc>
                  <a:txBody>
                    <a:bodyPr/>
                    <a:lstStyle/>
                    <a:p>
                      <a:pPr indent="0" lvl="0" marL="0" rtl="0" algn="ctr">
                        <a:spcBef>
                          <a:spcPts val="0"/>
                        </a:spcBef>
                        <a:spcAft>
                          <a:spcPts val="0"/>
                        </a:spcAft>
                        <a:buNone/>
                      </a:pPr>
                      <a:r>
                        <a:rPr lang="en-GB" sz="1200">
                          <a:solidFill>
                            <a:schemeClr val="lt1"/>
                          </a:solidFill>
                          <a:latin typeface="Roboto Slab"/>
                          <a:ea typeface="Roboto Slab"/>
                          <a:cs typeface="Roboto Slab"/>
                          <a:sym typeface="Roboto Slab"/>
                        </a:rPr>
                        <a:t>Recibe un argumento T y retorna un valor del mismo tipo T.</a:t>
                      </a:r>
                      <a:endParaRPr sz="1200">
                        <a:latin typeface="Roboto Slab"/>
                        <a:ea typeface="Roboto Slab"/>
                        <a:cs typeface="Roboto Slab"/>
                        <a:sym typeface="Roboto Slab"/>
                      </a:endParaRPr>
                    </a:p>
                  </a:txBody>
                  <a:tcPr marT="91425" marB="91425" marR="91425" marL="91425" anchor="ctr">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1F292C"/>
                    </a:solidFill>
                  </a:tcPr>
                </a:tc>
              </a:tr>
              <a:tr h="591475">
                <a:tc>
                  <a:txBody>
                    <a:bodyPr/>
                    <a:lstStyle/>
                    <a:p>
                      <a:pPr indent="0" lvl="0" marL="0" rtl="0" algn="ctr">
                        <a:spcBef>
                          <a:spcPts val="0"/>
                        </a:spcBef>
                        <a:spcAft>
                          <a:spcPts val="0"/>
                        </a:spcAft>
                        <a:buClr>
                          <a:schemeClr val="dk1"/>
                        </a:buClr>
                        <a:buFont typeface="Arial"/>
                        <a:buNone/>
                      </a:pPr>
                      <a:r>
                        <a:rPr lang="en-GB" sz="1200">
                          <a:solidFill>
                            <a:schemeClr val="lt1"/>
                          </a:solidFill>
                          <a:latin typeface="Roboto Slab"/>
                          <a:ea typeface="Roboto Slab"/>
                          <a:cs typeface="Roboto Slab"/>
                          <a:sym typeface="Roboto Slab"/>
                        </a:rPr>
                        <a:t>BinaryOperator &lt;T&gt;</a:t>
                      </a:r>
                      <a:endParaRPr sz="1200">
                        <a:solidFill>
                          <a:schemeClr val="dk1"/>
                        </a:solidFill>
                        <a:latin typeface="Roboto Slab"/>
                        <a:ea typeface="Roboto Slab"/>
                        <a:cs typeface="Roboto Slab"/>
                        <a:sym typeface="Roboto Slab"/>
                      </a:endParaRPr>
                    </a:p>
                    <a:p>
                      <a:pPr indent="0" lvl="0" marL="0" rtl="0" algn="ctr">
                        <a:spcBef>
                          <a:spcPts val="0"/>
                        </a:spcBef>
                        <a:spcAft>
                          <a:spcPts val="0"/>
                        </a:spcAft>
                        <a:buClr>
                          <a:schemeClr val="dk1"/>
                        </a:buClr>
                        <a:buFont typeface="Arial"/>
                        <a:buNone/>
                      </a:pPr>
                      <a:r>
                        <a:rPr i="1" lang="en-GB" sz="1200">
                          <a:solidFill>
                            <a:srgbClr val="FF0000"/>
                          </a:solidFill>
                          <a:latin typeface="Roboto Slab"/>
                          <a:ea typeface="Roboto Slab"/>
                          <a:cs typeface="Roboto Slab"/>
                          <a:sym typeface="Roboto Slab"/>
                        </a:rPr>
                        <a:t>Operadores Binarios</a:t>
                      </a:r>
                      <a:endParaRPr sz="1200">
                        <a:solidFill>
                          <a:schemeClr val="lt1"/>
                        </a:solidFill>
                        <a:latin typeface="Roboto Slab"/>
                        <a:ea typeface="Roboto Slab"/>
                        <a:cs typeface="Roboto Slab"/>
                        <a:sym typeface="Roboto Slab"/>
                      </a:endParaRPr>
                    </a:p>
                  </a:txBody>
                  <a:tcPr marT="91425" marB="91425" marR="91425" marL="91425">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4A4A4A"/>
                      </a:solidFill>
                      <a:prstDash val="solid"/>
                      <a:round/>
                      <a:headEnd len="sm" w="sm" type="none"/>
                      <a:tailEnd len="sm" w="sm" type="none"/>
                    </a:lnB>
                    <a:solidFill>
                      <a:srgbClr val="1F292C"/>
                    </a:solidFill>
                  </a:tcPr>
                </a:tc>
                <a:tc>
                  <a:txBody>
                    <a:bodyPr/>
                    <a:lstStyle/>
                    <a:p>
                      <a:pPr indent="0" lvl="0" marL="0" rtl="0" algn="ctr">
                        <a:spcBef>
                          <a:spcPts val="0"/>
                        </a:spcBef>
                        <a:spcAft>
                          <a:spcPts val="0"/>
                        </a:spcAft>
                        <a:buNone/>
                      </a:pPr>
                      <a:r>
                        <a:rPr lang="en-GB" sz="1200">
                          <a:solidFill>
                            <a:schemeClr val="lt1"/>
                          </a:solidFill>
                          <a:latin typeface="Roboto Slab"/>
                          <a:ea typeface="Roboto Slab"/>
                          <a:cs typeface="Roboto Slab"/>
                          <a:sym typeface="Roboto Slab"/>
                        </a:rPr>
                        <a:t>Recibe dos argumentos y retorna un resultado, todos del mismo tipo.</a:t>
                      </a:r>
                      <a:endParaRPr sz="1200">
                        <a:solidFill>
                          <a:schemeClr val="lt1"/>
                        </a:solidFill>
                        <a:latin typeface="Roboto Slab"/>
                        <a:ea typeface="Roboto Slab"/>
                        <a:cs typeface="Roboto Slab"/>
                        <a:sym typeface="Roboto Slab"/>
                      </a:endParaRPr>
                    </a:p>
                  </a:txBody>
                  <a:tcPr marT="91425" marB="91425" marR="91425" marL="91425" anchor="ctr">
                    <a:lnL cap="flat" cmpd="sng" w="9525">
                      <a:solidFill>
                        <a:srgbClr val="4A4A4A"/>
                      </a:solidFill>
                      <a:prstDash val="solid"/>
                      <a:round/>
                      <a:headEnd len="sm" w="sm" type="none"/>
                      <a:tailEnd len="sm" w="sm" type="none"/>
                    </a:lnL>
                    <a:lnR cap="flat" cmpd="sng" w="9525">
                      <a:solidFill>
                        <a:srgbClr val="4A4A4A"/>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4A4A4A"/>
                      </a:solidFill>
                      <a:prstDash val="solid"/>
                      <a:round/>
                      <a:headEnd len="sm" w="sm" type="none"/>
                      <a:tailEnd len="sm" w="sm" type="none"/>
                    </a:lnB>
                    <a:solidFill>
                      <a:srgbClr val="1F292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8"/>
          <p:cNvPicPr preferRelativeResize="0"/>
          <p:nvPr/>
        </p:nvPicPr>
        <p:blipFill rotWithShape="1">
          <a:blip r:embed="rId3">
            <a:alphaModFix/>
          </a:blip>
          <a:srcRect b="0" l="0" r="0" t="0"/>
          <a:stretch/>
        </p:blipFill>
        <p:spPr>
          <a:xfrm>
            <a:off x="3233817" y="4145976"/>
            <a:ext cx="3021993" cy="214464"/>
          </a:xfrm>
          <a:prstGeom prst="rect">
            <a:avLst/>
          </a:prstGeom>
          <a:noFill/>
          <a:ln>
            <a:noFill/>
          </a:ln>
        </p:spPr>
      </p:pic>
      <p:pic>
        <p:nvPicPr>
          <p:cNvPr id="223" name="Google Shape;223;p28"/>
          <p:cNvPicPr preferRelativeResize="0"/>
          <p:nvPr/>
        </p:nvPicPr>
        <p:blipFill rotWithShape="1">
          <a:blip r:embed="rId4">
            <a:alphaModFix/>
          </a:blip>
          <a:srcRect b="0" l="0" r="0" t="0"/>
          <a:stretch/>
        </p:blipFill>
        <p:spPr>
          <a:xfrm>
            <a:off x="3233817" y="4466330"/>
            <a:ext cx="5732042" cy="224213"/>
          </a:xfrm>
          <a:prstGeom prst="rect">
            <a:avLst/>
          </a:prstGeom>
          <a:noFill/>
          <a:ln>
            <a:noFill/>
          </a:ln>
        </p:spPr>
      </p:pic>
      <p:sp>
        <p:nvSpPr>
          <p:cNvPr id="224" name="Google Shape;224;p28"/>
          <p:cNvSpPr/>
          <p:nvPr/>
        </p:nvSpPr>
        <p:spPr>
          <a:xfrm>
            <a:off x="-295931" y="4018047"/>
            <a:ext cx="41136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100">
                <a:solidFill>
                  <a:schemeClr val="accent5"/>
                </a:solidFill>
                <a:latin typeface="Roboto Slab"/>
                <a:ea typeface="Roboto Slab"/>
                <a:cs typeface="Roboto Slab"/>
                <a:sym typeface="Roboto Slab"/>
              </a:rPr>
              <a:t>Operadores Unarios</a:t>
            </a:r>
            <a:endParaRPr b="1" sz="2100" cap="none">
              <a:solidFill>
                <a:schemeClr val="accent5"/>
              </a:solidFill>
              <a:latin typeface="Roboto Slab"/>
              <a:ea typeface="Roboto Slab"/>
              <a:cs typeface="Roboto Slab"/>
              <a:sym typeface="Roboto Slab"/>
            </a:endParaRPr>
          </a:p>
        </p:txBody>
      </p:sp>
      <p:sp>
        <p:nvSpPr>
          <p:cNvPr id="225" name="Google Shape;225;p28"/>
          <p:cNvSpPr/>
          <p:nvPr/>
        </p:nvSpPr>
        <p:spPr>
          <a:xfrm>
            <a:off x="97040" y="4382240"/>
            <a:ext cx="32196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100">
                <a:solidFill>
                  <a:schemeClr val="accent5"/>
                </a:solidFill>
                <a:latin typeface="Roboto Slab"/>
                <a:ea typeface="Roboto Slab"/>
                <a:cs typeface="Roboto Slab"/>
                <a:sym typeface="Roboto Slab"/>
              </a:rPr>
              <a:t>Operadores Binarios</a:t>
            </a:r>
            <a:endParaRPr b="1" sz="2100" cap="none">
              <a:solidFill>
                <a:schemeClr val="accent5"/>
              </a:solidFill>
              <a:latin typeface="Roboto Slab"/>
              <a:ea typeface="Roboto Slab"/>
              <a:cs typeface="Roboto Slab"/>
              <a:sym typeface="Roboto Slab"/>
            </a:endParaRPr>
          </a:p>
        </p:txBody>
      </p:sp>
      <p:grpSp>
        <p:nvGrpSpPr>
          <p:cNvPr id="226" name="Google Shape;226;p28"/>
          <p:cNvGrpSpPr/>
          <p:nvPr/>
        </p:nvGrpSpPr>
        <p:grpSpPr>
          <a:xfrm>
            <a:off x="287903" y="3154340"/>
            <a:ext cx="8037667" cy="837610"/>
            <a:chOff x="354578" y="3125765"/>
            <a:chExt cx="8037667" cy="837610"/>
          </a:xfrm>
        </p:grpSpPr>
        <p:sp>
          <p:nvSpPr>
            <p:cNvPr id="227" name="Google Shape;227;p28"/>
            <p:cNvSpPr/>
            <p:nvPr/>
          </p:nvSpPr>
          <p:spPr>
            <a:xfrm>
              <a:off x="708000" y="3125765"/>
              <a:ext cx="7584300" cy="484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228" name="Google Shape;228;p28"/>
            <p:cNvPicPr preferRelativeResize="0"/>
            <p:nvPr/>
          </p:nvPicPr>
          <p:blipFill rotWithShape="1">
            <a:blip r:embed="rId5">
              <a:alphaModFix/>
            </a:blip>
            <a:srcRect b="0" l="0" r="0" t="0"/>
            <a:stretch/>
          </p:blipFill>
          <p:spPr>
            <a:xfrm>
              <a:off x="2858260" y="3263568"/>
              <a:ext cx="4308785" cy="185219"/>
            </a:xfrm>
            <a:prstGeom prst="rect">
              <a:avLst/>
            </a:prstGeom>
            <a:noFill/>
            <a:ln>
              <a:noFill/>
            </a:ln>
          </p:spPr>
        </p:pic>
        <p:pic>
          <p:nvPicPr>
            <p:cNvPr id="229" name="Google Shape;229;p28"/>
            <p:cNvPicPr preferRelativeResize="0"/>
            <p:nvPr/>
          </p:nvPicPr>
          <p:blipFill rotWithShape="1">
            <a:blip r:embed="rId6">
              <a:alphaModFix/>
            </a:blip>
            <a:srcRect b="0" l="0" r="0" t="0"/>
            <a:stretch/>
          </p:blipFill>
          <p:spPr>
            <a:xfrm>
              <a:off x="3742275" y="3675856"/>
              <a:ext cx="4649969" cy="214464"/>
            </a:xfrm>
            <a:prstGeom prst="rect">
              <a:avLst/>
            </a:prstGeom>
            <a:noFill/>
            <a:ln>
              <a:noFill/>
            </a:ln>
          </p:spPr>
        </p:pic>
        <p:sp>
          <p:nvSpPr>
            <p:cNvPr id="230" name="Google Shape;230;p28"/>
            <p:cNvSpPr/>
            <p:nvPr/>
          </p:nvSpPr>
          <p:spPr>
            <a:xfrm>
              <a:off x="354578" y="3159968"/>
              <a:ext cx="3000000" cy="3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100">
                  <a:solidFill>
                    <a:schemeClr val="accent5"/>
                  </a:solidFill>
                  <a:latin typeface="Roboto Slab"/>
                  <a:ea typeface="Roboto Slab"/>
                  <a:cs typeface="Roboto Slab"/>
                  <a:sym typeface="Roboto Slab"/>
                </a:rPr>
                <a:t>Funciones</a:t>
              </a:r>
              <a:endParaRPr b="1" sz="2100" cap="none">
                <a:solidFill>
                  <a:schemeClr val="accent5"/>
                </a:solidFill>
                <a:latin typeface="Roboto Slab"/>
                <a:ea typeface="Roboto Slab"/>
                <a:cs typeface="Roboto Slab"/>
                <a:sym typeface="Roboto Slab"/>
              </a:endParaRPr>
            </a:p>
          </p:txBody>
        </p:sp>
        <p:sp>
          <p:nvSpPr>
            <p:cNvPr id="231" name="Google Shape;231;p28"/>
            <p:cNvSpPr txBox="1"/>
            <p:nvPr/>
          </p:nvSpPr>
          <p:spPr>
            <a:xfrm>
              <a:off x="2604675" y="3578475"/>
              <a:ext cx="191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accent5"/>
                  </a:solidFill>
                  <a:latin typeface="Roboto Slab"/>
                  <a:ea typeface="Roboto Slab"/>
                  <a:cs typeface="Roboto Slab"/>
                  <a:sym typeface="Roboto Slab"/>
                </a:rPr>
                <a:t>BiFunciones   </a:t>
              </a:r>
              <a:endParaRPr b="1">
                <a:solidFill>
                  <a:schemeClr val="accent5"/>
                </a:solidFill>
                <a:latin typeface="Roboto Slab"/>
                <a:ea typeface="Roboto Slab"/>
                <a:cs typeface="Roboto Slab"/>
                <a:sym typeface="Roboto Slab"/>
              </a:endParaRPr>
            </a:p>
          </p:txBody>
        </p:sp>
      </p:grpSp>
      <p:sp>
        <p:nvSpPr>
          <p:cNvPr id="232" name="Google Shape;232;p28"/>
          <p:cNvSpPr/>
          <p:nvPr/>
        </p:nvSpPr>
        <p:spPr>
          <a:xfrm>
            <a:off x="641325" y="2166465"/>
            <a:ext cx="7584300" cy="484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3" name="Google Shape;233;p28"/>
          <p:cNvSpPr/>
          <p:nvPr/>
        </p:nvSpPr>
        <p:spPr>
          <a:xfrm>
            <a:off x="287903" y="2200668"/>
            <a:ext cx="3000000" cy="3924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b="1" lang="en-GB" sz="2100">
                <a:solidFill>
                  <a:schemeClr val="accent4"/>
                </a:solidFill>
                <a:latin typeface="Roboto Slab"/>
                <a:ea typeface="Roboto Slab"/>
                <a:cs typeface="Roboto Slab"/>
                <a:sym typeface="Roboto Slab"/>
              </a:rPr>
              <a:t>Predicados</a:t>
            </a:r>
            <a:endParaRPr b="1" sz="2100" cap="none">
              <a:solidFill>
                <a:schemeClr val="accent4"/>
              </a:solidFill>
              <a:latin typeface="Roboto Slab"/>
              <a:ea typeface="Roboto Slab"/>
              <a:cs typeface="Roboto Slab"/>
              <a:sym typeface="Roboto Slab"/>
            </a:endParaRPr>
          </a:p>
        </p:txBody>
      </p:sp>
      <p:sp>
        <p:nvSpPr>
          <p:cNvPr id="234" name="Google Shape;234;p28"/>
          <p:cNvSpPr txBox="1"/>
          <p:nvPr/>
        </p:nvSpPr>
        <p:spPr>
          <a:xfrm>
            <a:off x="1614075" y="2649275"/>
            <a:ext cx="191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accent4"/>
                </a:solidFill>
                <a:latin typeface="Roboto Slab"/>
                <a:ea typeface="Roboto Slab"/>
                <a:cs typeface="Roboto Slab"/>
                <a:sym typeface="Roboto Slab"/>
              </a:rPr>
              <a:t>BiPredicados   </a:t>
            </a:r>
            <a:endParaRPr b="1">
              <a:solidFill>
                <a:schemeClr val="accent4"/>
              </a:solidFill>
              <a:latin typeface="Roboto Slab"/>
              <a:ea typeface="Roboto Slab"/>
              <a:cs typeface="Roboto Slab"/>
              <a:sym typeface="Roboto Slab"/>
            </a:endParaRPr>
          </a:p>
        </p:txBody>
      </p:sp>
      <p:pic>
        <p:nvPicPr>
          <p:cNvPr id="235" name="Google Shape;235;p28"/>
          <p:cNvPicPr preferRelativeResize="0"/>
          <p:nvPr/>
        </p:nvPicPr>
        <p:blipFill rotWithShape="1">
          <a:blip r:embed="rId7">
            <a:alphaModFix/>
          </a:blip>
          <a:srcRect b="0" l="0" r="0" t="0"/>
          <a:stretch/>
        </p:blipFill>
        <p:spPr>
          <a:xfrm>
            <a:off x="3454749" y="2297481"/>
            <a:ext cx="2905019" cy="194968"/>
          </a:xfrm>
          <a:prstGeom prst="rect">
            <a:avLst/>
          </a:prstGeom>
          <a:noFill/>
          <a:ln>
            <a:noFill/>
          </a:ln>
        </p:spPr>
      </p:pic>
      <p:pic>
        <p:nvPicPr>
          <p:cNvPr id="236" name="Google Shape;236;p28"/>
          <p:cNvPicPr preferRelativeResize="0"/>
          <p:nvPr/>
        </p:nvPicPr>
        <p:blipFill rotWithShape="1">
          <a:blip r:embed="rId8">
            <a:alphaModFix/>
          </a:blip>
          <a:srcRect b="0" l="0" r="0" t="0"/>
          <a:stretch/>
        </p:blipFill>
        <p:spPr>
          <a:xfrm>
            <a:off x="2843308" y="2741413"/>
            <a:ext cx="5683310" cy="194968"/>
          </a:xfrm>
          <a:prstGeom prst="rect">
            <a:avLst/>
          </a:prstGeom>
          <a:noFill/>
          <a:ln>
            <a:noFill/>
          </a:ln>
        </p:spPr>
      </p:pic>
      <p:sp>
        <p:nvSpPr>
          <p:cNvPr id="237" name="Google Shape;237;p28"/>
          <p:cNvSpPr/>
          <p:nvPr/>
        </p:nvSpPr>
        <p:spPr>
          <a:xfrm>
            <a:off x="641313" y="1480665"/>
            <a:ext cx="7584300" cy="484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 name="Google Shape;238;p28"/>
          <p:cNvSpPr/>
          <p:nvPr/>
        </p:nvSpPr>
        <p:spPr>
          <a:xfrm>
            <a:off x="287890" y="1514868"/>
            <a:ext cx="3000000" cy="3924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en-GB" sz="2100">
                <a:solidFill>
                  <a:schemeClr val="accent2"/>
                </a:solidFill>
                <a:latin typeface="Roboto Slab"/>
                <a:ea typeface="Roboto Slab"/>
                <a:cs typeface="Roboto Slab"/>
                <a:sym typeface="Roboto Slab"/>
              </a:rPr>
              <a:t>Proveedores</a:t>
            </a:r>
            <a:endParaRPr b="1" sz="2100" cap="none">
              <a:solidFill>
                <a:schemeClr val="accent2"/>
              </a:solidFill>
              <a:latin typeface="Roboto Slab"/>
              <a:ea typeface="Roboto Slab"/>
              <a:cs typeface="Roboto Slab"/>
              <a:sym typeface="Roboto Slab"/>
            </a:endParaRPr>
          </a:p>
        </p:txBody>
      </p:sp>
      <p:pic>
        <p:nvPicPr>
          <p:cNvPr id="239" name="Google Shape;239;p28"/>
          <p:cNvPicPr preferRelativeResize="0"/>
          <p:nvPr/>
        </p:nvPicPr>
        <p:blipFill rotWithShape="1">
          <a:blip r:embed="rId9">
            <a:alphaModFix/>
          </a:blip>
          <a:srcRect b="0" l="0" r="0" t="0"/>
          <a:stretch/>
        </p:blipFill>
        <p:spPr>
          <a:xfrm>
            <a:off x="3698480" y="1615695"/>
            <a:ext cx="2661303" cy="214464"/>
          </a:xfrm>
          <a:prstGeom prst="rect">
            <a:avLst/>
          </a:prstGeom>
          <a:noFill/>
          <a:ln>
            <a:noFill/>
          </a:ln>
        </p:spPr>
      </p:pic>
      <p:sp>
        <p:nvSpPr>
          <p:cNvPr id="240" name="Google Shape;240;p28"/>
          <p:cNvSpPr/>
          <p:nvPr/>
        </p:nvSpPr>
        <p:spPr>
          <a:xfrm>
            <a:off x="667538" y="545015"/>
            <a:ext cx="7584300" cy="484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 name="Google Shape;241;p28"/>
          <p:cNvSpPr/>
          <p:nvPr/>
        </p:nvSpPr>
        <p:spPr>
          <a:xfrm>
            <a:off x="314115" y="579218"/>
            <a:ext cx="3000000" cy="3924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en-GB" sz="2100">
                <a:solidFill>
                  <a:schemeClr val="accent1"/>
                </a:solidFill>
                <a:latin typeface="Roboto Slab"/>
                <a:ea typeface="Roboto Slab"/>
                <a:cs typeface="Roboto Slab"/>
                <a:sym typeface="Roboto Slab"/>
              </a:rPr>
              <a:t>Consumidores</a:t>
            </a:r>
            <a:endParaRPr b="1" sz="2100">
              <a:solidFill>
                <a:schemeClr val="accent1"/>
              </a:solidFill>
              <a:latin typeface="Century Gothic"/>
              <a:ea typeface="Century Gothic"/>
              <a:cs typeface="Century Gothic"/>
              <a:sym typeface="Century Gothic"/>
            </a:endParaRPr>
          </a:p>
        </p:txBody>
      </p:sp>
      <p:sp>
        <p:nvSpPr>
          <p:cNvPr id="242" name="Google Shape;242;p28"/>
          <p:cNvSpPr txBox="1"/>
          <p:nvPr/>
        </p:nvSpPr>
        <p:spPr>
          <a:xfrm>
            <a:off x="903663" y="1033700"/>
            <a:ext cx="191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accent1"/>
                </a:solidFill>
                <a:latin typeface="Roboto Slab"/>
                <a:ea typeface="Roboto Slab"/>
                <a:cs typeface="Roboto Slab"/>
                <a:sym typeface="Roboto Slab"/>
              </a:rPr>
              <a:t>BiConsumidores </a:t>
            </a:r>
            <a:r>
              <a:rPr b="1" lang="en-GB" sz="1300">
                <a:solidFill>
                  <a:srgbClr val="444444"/>
                </a:solidFill>
                <a:highlight>
                  <a:schemeClr val="accent4"/>
                </a:highlight>
                <a:latin typeface="Roboto Slab"/>
                <a:ea typeface="Roboto Slab"/>
                <a:cs typeface="Roboto Slab"/>
                <a:sym typeface="Roboto Slab"/>
              </a:rPr>
              <a:t>  </a:t>
            </a:r>
            <a:endParaRPr b="1">
              <a:highlight>
                <a:schemeClr val="accent4"/>
              </a:highlight>
              <a:latin typeface="Roboto Slab"/>
              <a:ea typeface="Roboto Slab"/>
              <a:cs typeface="Roboto Slab"/>
              <a:sym typeface="Roboto Slab"/>
            </a:endParaRPr>
          </a:p>
        </p:txBody>
      </p:sp>
      <p:pic>
        <p:nvPicPr>
          <p:cNvPr id="243" name="Google Shape;243;p28"/>
          <p:cNvPicPr preferRelativeResize="0"/>
          <p:nvPr/>
        </p:nvPicPr>
        <p:blipFill rotWithShape="1">
          <a:blip r:embed="rId10">
            <a:alphaModFix/>
          </a:blip>
          <a:srcRect b="0" l="0" r="0" t="0"/>
          <a:stretch/>
        </p:blipFill>
        <p:spPr>
          <a:xfrm>
            <a:off x="3557305" y="663322"/>
            <a:ext cx="3577652" cy="224213"/>
          </a:xfrm>
          <a:prstGeom prst="rect">
            <a:avLst/>
          </a:prstGeom>
          <a:noFill/>
          <a:ln>
            <a:noFill/>
          </a:ln>
        </p:spPr>
      </p:pic>
      <p:pic>
        <p:nvPicPr>
          <p:cNvPr id="244" name="Google Shape;244;p28"/>
          <p:cNvPicPr preferRelativeResize="0"/>
          <p:nvPr/>
        </p:nvPicPr>
        <p:blipFill rotWithShape="1">
          <a:blip r:embed="rId11">
            <a:alphaModFix/>
          </a:blip>
          <a:srcRect b="0" l="0" r="0" t="0"/>
          <a:stretch/>
        </p:blipFill>
        <p:spPr>
          <a:xfrm>
            <a:off x="2349842" y="1114046"/>
            <a:ext cx="6482666" cy="2242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tela de condensación">
  <a:themeElements>
    <a:clrScheme name="Estela de condensación">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