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66" r:id="rId12"/>
    <p:sldId id="271" r:id="rId13"/>
    <p:sldId id="267"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6/27/2017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6/27/2017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PE" dirty="0" smtClean="0"/>
              <a:t>HILOS DE EJECUCION</a:t>
            </a:r>
            <a:endParaRPr lang="es-PE" dirty="0"/>
          </a:p>
        </p:txBody>
      </p:sp>
      <p:sp>
        <p:nvSpPr>
          <p:cNvPr id="3" name="Subtítulo 2"/>
          <p:cNvSpPr>
            <a:spLocks noGrp="1"/>
          </p:cNvSpPr>
          <p:nvPr>
            <p:ph type="subTitle" idx="1"/>
          </p:nvPr>
        </p:nvSpPr>
        <p:spPr>
          <a:xfrm>
            <a:off x="1154955" y="5299895"/>
            <a:ext cx="8825658" cy="861420"/>
          </a:xfrm>
        </p:spPr>
        <p:txBody>
          <a:bodyPr>
            <a:normAutofit fontScale="70000" lnSpcReduction="20000"/>
          </a:bodyPr>
          <a:lstStyle/>
          <a:p>
            <a:r>
              <a:rPr lang="es-PE" dirty="0" smtClean="0"/>
              <a:t>Integrantes: </a:t>
            </a:r>
          </a:p>
          <a:p>
            <a:pPr lvl="0"/>
            <a:r>
              <a:rPr lang="es-PE" dirty="0"/>
              <a:t>Silva </a:t>
            </a:r>
            <a:r>
              <a:rPr lang="es-PE" dirty="0" err="1"/>
              <a:t>Ugaz</a:t>
            </a:r>
            <a:r>
              <a:rPr lang="es-PE" dirty="0"/>
              <a:t> </a:t>
            </a:r>
            <a:r>
              <a:rPr lang="es-PE" dirty="0" err="1"/>
              <a:t>Jaffet</a:t>
            </a:r>
            <a:r>
              <a:rPr lang="es-PE" dirty="0"/>
              <a:t> </a:t>
            </a:r>
          </a:p>
          <a:p>
            <a:pPr lvl="0"/>
            <a:r>
              <a:rPr lang="es-PE" dirty="0" err="1"/>
              <a:t>Nizama</a:t>
            </a:r>
            <a:r>
              <a:rPr lang="es-PE" dirty="0"/>
              <a:t> Cornejo Renzo Javier</a:t>
            </a:r>
          </a:p>
          <a:p>
            <a:endParaRPr lang="es-PE" dirty="0"/>
          </a:p>
        </p:txBody>
      </p:sp>
      <p:pic>
        <p:nvPicPr>
          <p:cNvPr id="4" name="Picture 2" descr="Image result for isil"/>
          <p:cNvPicPr/>
          <p:nvPr/>
        </p:nvPicPr>
        <p:blipFill>
          <a:blip r:embed="rId2">
            <a:extLst>
              <a:ext uri="{28A0092B-C50C-407E-A947-70E740481C1C}">
                <a14:useLocalDpi xmlns:a14="http://schemas.microsoft.com/office/drawing/2010/main" val="0"/>
              </a:ext>
            </a:extLst>
          </a:blip>
          <a:srcRect/>
          <a:stretch>
            <a:fillRect/>
          </a:stretch>
        </p:blipFill>
        <p:spPr bwMode="auto">
          <a:xfrm>
            <a:off x="152400" y="28216"/>
            <a:ext cx="2590800" cy="1116330"/>
          </a:xfrm>
          <a:prstGeom prst="rect">
            <a:avLst/>
          </a:prstGeom>
          <a:noFill/>
          <a:extLst/>
        </p:spPr>
      </p:pic>
    </p:spTree>
    <p:extLst>
      <p:ext uri="{BB962C8B-B14F-4D97-AF65-F5344CB8AC3E}">
        <p14:creationId xmlns:p14="http://schemas.microsoft.com/office/powerpoint/2010/main" val="11719020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mpra_1_cajera_1_hi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330" y="2870921"/>
            <a:ext cx="8572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30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Ejemplo</a:t>
            </a:r>
            <a:endParaRPr lang="es-PE" b="1" dirty="0"/>
          </a:p>
        </p:txBody>
      </p:sp>
      <p:sp>
        <p:nvSpPr>
          <p:cNvPr id="3" name="Marcador de contenido 2"/>
          <p:cNvSpPr>
            <a:spLocks noGrp="1"/>
          </p:cNvSpPr>
          <p:nvPr>
            <p:ph idx="1"/>
          </p:nvPr>
        </p:nvSpPr>
        <p:spPr/>
        <p:txBody>
          <a:bodyPr/>
          <a:lstStyle/>
          <a:p>
            <a:pPr marL="0" indent="0">
              <a:buNone/>
            </a:pPr>
            <a:r>
              <a:rPr lang="es-PE" dirty="0"/>
              <a:t>¿Y si en vez de procesar primero un cliente y después otro, procesásemos los dos a la vez?, ¿Cuanto tardaría el programa en ejecutarse?. Pues bien si en vez de haber solo una Cajera (es decir un solo hilo), hubiese dos Cajeras (es decir dos hilos o </a:t>
            </a:r>
            <a:r>
              <a:rPr lang="es-PE" dirty="0" err="1"/>
              <a:t>threads</a:t>
            </a:r>
            <a:r>
              <a:rPr lang="es-PE" dirty="0"/>
              <a:t>) podríamos procesar los dos clientes a la vez y tardar menos tiempo en ejecutarse el programa. Para ello debemos de modificar la clase "</a:t>
            </a:r>
            <a:r>
              <a:rPr lang="es-PE" b="1" i="1" dirty="0"/>
              <a:t>Cajera.java</a:t>
            </a:r>
            <a:r>
              <a:rPr lang="es-PE" dirty="0"/>
              <a:t>" y hacer que esta clase herede de la clase </a:t>
            </a:r>
            <a:r>
              <a:rPr lang="es-PE" b="1" i="1" dirty="0" err="1"/>
              <a:t>Thread</a:t>
            </a:r>
            <a:r>
              <a:rPr lang="es-PE" dirty="0"/>
              <a:t> para heredar y sobre-escribir algunos de sus métodos. Primero vamos a ver como codificamos esta nueva clase "</a:t>
            </a:r>
            <a:r>
              <a:rPr lang="es-PE" b="1" i="1" dirty="0"/>
              <a:t>CajeraThread.java</a:t>
            </a:r>
            <a:r>
              <a:rPr lang="es-PE" dirty="0"/>
              <a:t>" y después explicamos sus </a:t>
            </a:r>
            <a:r>
              <a:rPr lang="es-PE" dirty="0" err="1"/>
              <a:t>caracteristicas</a:t>
            </a:r>
            <a:r>
              <a:rPr lang="es-PE" dirty="0"/>
              <a:t>.</a:t>
            </a:r>
          </a:p>
        </p:txBody>
      </p:sp>
    </p:spTree>
    <p:extLst>
      <p:ext uri="{BB962C8B-B14F-4D97-AF65-F5344CB8AC3E}">
        <p14:creationId xmlns:p14="http://schemas.microsoft.com/office/powerpoint/2010/main" val="3842107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mpra_2_hi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984" y="2254828"/>
            <a:ext cx="76200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8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Ejemplo</a:t>
            </a:r>
            <a:endParaRPr lang="es-PE" b="1" dirty="0"/>
          </a:p>
        </p:txBody>
      </p:sp>
      <p:sp>
        <p:nvSpPr>
          <p:cNvPr id="3" name="Marcador de contenido 2"/>
          <p:cNvSpPr>
            <a:spLocks noGrp="1"/>
          </p:cNvSpPr>
          <p:nvPr>
            <p:ph idx="1"/>
          </p:nvPr>
        </p:nvSpPr>
        <p:spPr/>
        <p:txBody>
          <a:bodyPr>
            <a:normAutofit lnSpcReduction="10000"/>
          </a:bodyPr>
          <a:lstStyle/>
          <a:p>
            <a:pPr marL="0" indent="0">
              <a:buNone/>
            </a:pPr>
            <a:r>
              <a:rPr lang="es-PE" dirty="0"/>
              <a:t>Otra cosa importante que vemos es que hemos sobre-escrito el método  "</a:t>
            </a:r>
            <a:r>
              <a:rPr lang="es-PE" b="1" i="1" dirty="0"/>
              <a:t>run()</a:t>
            </a:r>
            <a:r>
              <a:rPr lang="es-PE" dirty="0"/>
              <a:t>" (de </a:t>
            </a:r>
            <a:r>
              <a:rPr lang="es-PE" dirty="0" err="1"/>
              <a:t>ahi</a:t>
            </a:r>
            <a:r>
              <a:rPr lang="es-PE" dirty="0"/>
              <a:t> la etiqueta </a:t>
            </a:r>
            <a:r>
              <a:rPr lang="es-PE" i="1" dirty="0"/>
              <a:t>@</a:t>
            </a:r>
            <a:r>
              <a:rPr lang="es-PE" i="1" dirty="0" err="1"/>
              <a:t>Override</a:t>
            </a:r>
            <a:r>
              <a:rPr lang="es-PE" dirty="0"/>
              <a:t>) . Este método es imprescindibles sobre-escribirlo (ya que es un método que esta en la clase </a:t>
            </a:r>
            <a:r>
              <a:rPr lang="es-PE" dirty="0" err="1"/>
              <a:t>Runnable</a:t>
            </a:r>
            <a:r>
              <a:rPr lang="es-PE" dirty="0"/>
              <a:t> y la clase </a:t>
            </a:r>
            <a:r>
              <a:rPr lang="es-PE" dirty="0" err="1"/>
              <a:t>Thread</a:t>
            </a:r>
            <a:r>
              <a:rPr lang="es-PE" dirty="0"/>
              <a:t> Implementa esa Interface) porque en él se va a codificar la funcionalidad que se ha de ejecutar en un hilo; es decir, que lo que se programe en el método "</a:t>
            </a:r>
            <a:r>
              <a:rPr lang="es-PE" b="1" i="1" dirty="0"/>
              <a:t>run()</a:t>
            </a:r>
            <a:r>
              <a:rPr lang="es-PE" dirty="0"/>
              <a:t>" se va a ejecutar de forma secuencial en un hilo. En esta clase "</a:t>
            </a:r>
            <a:r>
              <a:rPr lang="es-PE" dirty="0" err="1"/>
              <a:t>CajeraThread</a:t>
            </a:r>
            <a:r>
              <a:rPr lang="es-PE" dirty="0"/>
              <a:t>" se pueden sobre-escribir más métodos para que hagan acciones sobre el hilo o </a:t>
            </a:r>
            <a:r>
              <a:rPr lang="es-PE" dirty="0" err="1"/>
              <a:t>thread</a:t>
            </a:r>
            <a:r>
              <a:rPr lang="es-PE" dirty="0"/>
              <a:t> como por ejemplo, parar el </a:t>
            </a:r>
            <a:r>
              <a:rPr lang="es-PE" dirty="0" err="1"/>
              <a:t>thread</a:t>
            </a:r>
            <a:r>
              <a:rPr lang="es-PE" dirty="0"/>
              <a:t>, ponerlo en reposos, etc. A continuación vamos a ver como programamos el método </a:t>
            </a:r>
            <a:r>
              <a:rPr lang="es-PE" dirty="0" err="1"/>
              <a:t>Main</a:t>
            </a:r>
            <a:r>
              <a:rPr lang="es-PE" dirty="0"/>
              <a:t> para que procese a los clientes de forma paralela y ver como se tarda menos en procesar todo. El método </a:t>
            </a:r>
            <a:r>
              <a:rPr lang="es-PE" dirty="0" err="1"/>
              <a:t>Main</a:t>
            </a:r>
            <a:r>
              <a:rPr lang="es-PE" dirty="0"/>
              <a:t> esta en la clase "</a:t>
            </a:r>
            <a:r>
              <a:rPr lang="es-PE" b="1" i="1" dirty="0"/>
              <a:t>MainThread.java</a:t>
            </a:r>
            <a:r>
              <a:rPr lang="es-PE" dirty="0"/>
              <a:t>" que tiene el siguiente contenido:</a:t>
            </a:r>
          </a:p>
        </p:txBody>
      </p:sp>
    </p:spTree>
    <p:extLst>
      <p:ext uri="{BB962C8B-B14F-4D97-AF65-F5344CB8AC3E}">
        <p14:creationId xmlns:p14="http://schemas.microsoft.com/office/powerpoint/2010/main" val="300312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a:t>CONCLUSIONES Y ACLARACIONES</a:t>
            </a:r>
            <a:r>
              <a:rPr lang="es-PE" dirty="0"/>
              <a:t/>
            </a:r>
            <a:br>
              <a:rPr lang="es-PE" dirty="0"/>
            </a:br>
            <a:endParaRPr lang="es-PE" dirty="0"/>
          </a:p>
        </p:txBody>
      </p:sp>
      <p:sp>
        <p:nvSpPr>
          <p:cNvPr id="3" name="Marcador de contenido 2"/>
          <p:cNvSpPr>
            <a:spLocks noGrp="1"/>
          </p:cNvSpPr>
          <p:nvPr>
            <p:ph idx="1"/>
          </p:nvPr>
        </p:nvSpPr>
        <p:spPr/>
        <p:txBody>
          <a:bodyPr>
            <a:normAutofit fontScale="92500" lnSpcReduction="20000"/>
          </a:bodyPr>
          <a:lstStyle/>
          <a:p>
            <a:r>
              <a:rPr lang="es-PE" dirty="0"/>
              <a:t>El concepto de multitarea o multiprocesamiento es bastante sencillo de entender ya que solo consiste en hacer varias cosas a la vez sin que se vea alterado el resultado final. Como ya se ha dicho en la entrada no todo se puede paralelizar y en muchas ocasiones suele ser complicado encontrar la manera de paralelizar procesos dentro de una aplicación sin que esta afecte al resultado de la misma, por tanto aunque el concepto sea fácil de entender el aplicarlo a un caso práctico puede ser complicado para que el resultado de la aplicación no se vea afectado.</a:t>
            </a:r>
          </a:p>
          <a:p>
            <a:r>
              <a:rPr lang="es-PE" dirty="0"/>
              <a:t>Por otro lado para los que empecéis a ver estos temas de la concurrencia, multitarea y demás, no so preocupéis al principio si os cuesta programar problemas de este tipo ya que a parte de la multitarea se mezclan cosas como la herencia y las Interfaces que al principio son cosas que cuestan de asimilar, así que ir poco a poco pero tener muy claro que la multitarea es muy </a:t>
            </a:r>
            <a:r>
              <a:rPr lang="es-PE" dirty="0" err="1"/>
              <a:t>util</a:t>
            </a:r>
            <a:r>
              <a:rPr lang="es-PE" dirty="0"/>
              <a:t> y se ha de aplicar para hacer las aplicaciones más eficientes y que den mejor rendimiento.</a:t>
            </a:r>
          </a:p>
          <a:p>
            <a:pPr marL="0" indent="0">
              <a:buNone/>
            </a:pPr>
            <a:endParaRPr lang="es-PE" dirty="0"/>
          </a:p>
        </p:txBody>
      </p:sp>
    </p:spTree>
    <p:extLst>
      <p:ext uri="{BB962C8B-B14F-4D97-AF65-F5344CB8AC3E}">
        <p14:creationId xmlns:p14="http://schemas.microsoft.com/office/powerpoint/2010/main" val="203042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meme de tenki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6563" y="2106727"/>
            <a:ext cx="50482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932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652388"/>
            <a:ext cx="9404723" cy="1400530"/>
          </a:xfrm>
        </p:spPr>
        <p:txBody>
          <a:bodyPr/>
          <a:lstStyle/>
          <a:p>
            <a:pPr algn="ctr"/>
            <a:r>
              <a:rPr lang="es-ES" dirty="0"/>
              <a:t>¿QUÉ ES UN HILO DE EJECUCIÓN?</a:t>
            </a:r>
            <a:endParaRPr lang="es-PE" dirty="0"/>
          </a:p>
        </p:txBody>
      </p:sp>
      <p:sp>
        <p:nvSpPr>
          <p:cNvPr id="3" name="Marcador de contenido 2"/>
          <p:cNvSpPr>
            <a:spLocks noGrp="1"/>
          </p:cNvSpPr>
          <p:nvPr>
            <p:ph idx="1"/>
          </p:nvPr>
        </p:nvSpPr>
        <p:spPr>
          <a:xfrm>
            <a:off x="645130" y="2052918"/>
            <a:ext cx="6603774" cy="4195481"/>
          </a:xfrm>
        </p:spPr>
        <p:txBody>
          <a:bodyPr/>
          <a:lstStyle/>
          <a:p>
            <a:r>
              <a:rPr lang="es-PE" sz="2400" dirty="0"/>
              <a:t>E</a:t>
            </a:r>
            <a:r>
              <a:rPr lang="es-PE" sz="2400" dirty="0" smtClean="0"/>
              <a:t>s </a:t>
            </a:r>
            <a:r>
              <a:rPr lang="es-PE" sz="2400" dirty="0"/>
              <a:t>una secuencia de tareas encadenadas muy pequeña que puede ser ejecutada por un sistema operativo</a:t>
            </a:r>
            <a:r>
              <a:rPr lang="es-PE" sz="2400" dirty="0" smtClean="0"/>
              <a:t>.</a:t>
            </a:r>
          </a:p>
          <a:p>
            <a:r>
              <a:rPr lang="es-ES" sz="2400" dirty="0"/>
              <a:t>Un hilo es simplemente una tarea que puede ser ejecutada al mismo tiempo que otra tarea.</a:t>
            </a:r>
            <a:endParaRPr lang="es-PE" sz="2400" dirty="0"/>
          </a:p>
          <a:p>
            <a:endParaRPr lang="es-PE" dirty="0" smtClean="0"/>
          </a:p>
          <a:p>
            <a:endParaRPr lang="es-PE" dirty="0"/>
          </a:p>
        </p:txBody>
      </p:sp>
      <p:pic>
        <p:nvPicPr>
          <p:cNvPr id="4" name="Imagen 3" descr="16.JPG"/>
          <p:cNvPicPr/>
          <p:nvPr/>
        </p:nvPicPr>
        <p:blipFill>
          <a:blip r:embed="rId2">
            <a:extLst>
              <a:ext uri="{28A0092B-C50C-407E-A947-70E740481C1C}">
                <a14:useLocalDpi xmlns:a14="http://schemas.microsoft.com/office/drawing/2010/main" val="0"/>
              </a:ext>
            </a:extLst>
          </a:blip>
          <a:srcRect/>
          <a:stretch>
            <a:fillRect/>
          </a:stretch>
        </p:blipFill>
        <p:spPr bwMode="auto">
          <a:xfrm>
            <a:off x="7248904" y="2551884"/>
            <a:ext cx="4495179" cy="2216785"/>
          </a:xfrm>
          <a:prstGeom prst="rect">
            <a:avLst/>
          </a:prstGeom>
          <a:noFill/>
          <a:ln>
            <a:noFill/>
          </a:ln>
        </p:spPr>
      </p:pic>
    </p:spTree>
    <p:extLst>
      <p:ext uri="{BB962C8B-B14F-4D97-AF65-F5344CB8AC3E}">
        <p14:creationId xmlns:p14="http://schemas.microsoft.com/office/powerpoint/2010/main" val="349273952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0114" y="387404"/>
            <a:ext cx="10232572" cy="1400530"/>
          </a:xfrm>
        </p:spPr>
        <p:txBody>
          <a:bodyPr/>
          <a:lstStyle/>
          <a:p>
            <a:r>
              <a:rPr lang="es-PE" b="1" dirty="0"/>
              <a:t>DIFERENCIAS ENTRE HILOS </a:t>
            </a:r>
            <a:r>
              <a:rPr lang="es-PE" b="1" dirty="0" smtClean="0"/>
              <a:t>Y PROCESOS</a:t>
            </a:r>
            <a:endParaRPr lang="es-PE" dirty="0"/>
          </a:p>
        </p:txBody>
      </p:sp>
      <p:sp>
        <p:nvSpPr>
          <p:cNvPr id="3" name="Marcador de contenido 2"/>
          <p:cNvSpPr>
            <a:spLocks noGrp="1"/>
          </p:cNvSpPr>
          <p:nvPr>
            <p:ph idx="1"/>
          </p:nvPr>
        </p:nvSpPr>
        <p:spPr>
          <a:xfrm>
            <a:off x="370114" y="1284513"/>
            <a:ext cx="6614659" cy="4963885"/>
          </a:xfrm>
        </p:spPr>
        <p:txBody>
          <a:bodyPr>
            <a:normAutofit/>
          </a:bodyPr>
          <a:lstStyle/>
          <a:p>
            <a:r>
              <a:rPr lang="es-PE" sz="2400" dirty="0" smtClean="0"/>
              <a:t>Distinción : Son </a:t>
            </a:r>
            <a:r>
              <a:rPr lang="es-PE" sz="2400" dirty="0"/>
              <a:t>generalmente independientes, llevan bastante información de estados, e interactúan sólo a través de mecanismos de comunicación dados por el sistema.</a:t>
            </a:r>
          </a:p>
          <a:p>
            <a:r>
              <a:rPr lang="es-PE" sz="2400" dirty="0" smtClean="0"/>
              <a:t>Proceso : </a:t>
            </a:r>
            <a:r>
              <a:rPr lang="es-PE" sz="2400" dirty="0"/>
              <a:t>Al cambiar de un proceso a otro el sistema operativo genera lo que se conoce como </a:t>
            </a:r>
            <a:r>
              <a:rPr lang="es-PE" sz="2400" dirty="0" err="1"/>
              <a:t>overhead</a:t>
            </a:r>
            <a:r>
              <a:rPr lang="es-PE" sz="2400" dirty="0"/>
              <a:t>, que es tiempo desperdiciado por el procesador para realizar un cambio de </a:t>
            </a:r>
            <a:r>
              <a:rPr lang="es-PE" sz="2400" dirty="0" smtClean="0"/>
              <a:t>contexto</a:t>
            </a:r>
            <a:r>
              <a:rPr lang="es-PE" sz="2400" dirty="0"/>
              <a:t>.</a:t>
            </a:r>
          </a:p>
        </p:txBody>
      </p:sp>
      <p:pic>
        <p:nvPicPr>
          <p:cNvPr id="4" name="Imagen 3" descr="13.JPG"/>
          <p:cNvPicPr/>
          <p:nvPr/>
        </p:nvPicPr>
        <p:blipFill>
          <a:blip r:embed="rId2">
            <a:extLst>
              <a:ext uri="{28A0092B-C50C-407E-A947-70E740481C1C}">
                <a14:useLocalDpi xmlns:a14="http://schemas.microsoft.com/office/drawing/2010/main" val="0"/>
              </a:ext>
            </a:extLst>
          </a:blip>
          <a:srcRect/>
          <a:stretch>
            <a:fillRect/>
          </a:stretch>
        </p:blipFill>
        <p:spPr bwMode="auto">
          <a:xfrm>
            <a:off x="6977380" y="2320017"/>
            <a:ext cx="4931591" cy="2589439"/>
          </a:xfrm>
          <a:prstGeom prst="rect">
            <a:avLst/>
          </a:prstGeom>
          <a:noFill/>
          <a:ln>
            <a:noFill/>
          </a:ln>
        </p:spPr>
      </p:pic>
    </p:spTree>
    <p:extLst>
      <p:ext uri="{BB962C8B-B14F-4D97-AF65-F5344CB8AC3E}">
        <p14:creationId xmlns:p14="http://schemas.microsoft.com/office/powerpoint/2010/main" val="397263623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ESTADOS DE UN HILO</a:t>
            </a:r>
          </a:p>
        </p:txBody>
      </p:sp>
      <p:sp>
        <p:nvSpPr>
          <p:cNvPr id="3" name="Marcador de contenido 2"/>
          <p:cNvSpPr>
            <a:spLocks noGrp="1"/>
          </p:cNvSpPr>
          <p:nvPr>
            <p:ph idx="1"/>
          </p:nvPr>
        </p:nvSpPr>
        <p:spPr>
          <a:xfrm>
            <a:off x="1244826" y="2558145"/>
            <a:ext cx="8946541" cy="4746170"/>
          </a:xfrm>
        </p:spPr>
        <p:txBody>
          <a:bodyPr>
            <a:normAutofit/>
          </a:bodyPr>
          <a:lstStyle/>
          <a:p>
            <a:r>
              <a:rPr lang="es-PE" sz="2800" dirty="0"/>
              <a:t> Los principales estados de los hilos son: Ejecución, Listo y Bloqueado. No tiene sentido asociar estados de suspensión de hilos ya que es un concepto de </a:t>
            </a:r>
            <a:r>
              <a:rPr lang="es-PE" sz="2800" dirty="0" smtClean="0"/>
              <a:t>proceso.</a:t>
            </a:r>
            <a:endParaRPr lang="es-PE" sz="2800" dirty="0"/>
          </a:p>
        </p:txBody>
      </p:sp>
    </p:spTree>
    <p:extLst>
      <p:ext uri="{BB962C8B-B14F-4D97-AF65-F5344CB8AC3E}">
        <p14:creationId xmlns:p14="http://schemas.microsoft.com/office/powerpoint/2010/main" val="141761961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779289"/>
            <a:ext cx="9404723" cy="1400530"/>
          </a:xfrm>
        </p:spPr>
        <p:txBody>
          <a:bodyPr/>
          <a:lstStyle/>
          <a:p>
            <a:pPr algn="ctr"/>
            <a:r>
              <a:rPr lang="es-PE" dirty="0"/>
              <a:t>CAMBIO DE ESTADOS</a:t>
            </a:r>
          </a:p>
        </p:txBody>
      </p:sp>
      <p:sp>
        <p:nvSpPr>
          <p:cNvPr id="3" name="Marcador de contenido 2"/>
          <p:cNvSpPr>
            <a:spLocks noGrp="1"/>
          </p:cNvSpPr>
          <p:nvPr>
            <p:ph idx="1"/>
          </p:nvPr>
        </p:nvSpPr>
        <p:spPr/>
        <p:txBody>
          <a:bodyPr/>
          <a:lstStyle/>
          <a:p>
            <a:r>
              <a:rPr lang="es-PE" dirty="0"/>
              <a:t>Creación</a:t>
            </a:r>
            <a:r>
              <a:rPr lang="es-PE" dirty="0" smtClean="0"/>
              <a:t>: </a:t>
            </a:r>
            <a:r>
              <a:rPr lang="es-PE" dirty="0"/>
              <a:t>Cuando se crea un proceso se crea un hilo para ese proceso</a:t>
            </a:r>
            <a:r>
              <a:rPr lang="es-PE" dirty="0" smtClean="0"/>
              <a:t>.</a:t>
            </a:r>
          </a:p>
          <a:p>
            <a:r>
              <a:rPr lang="es-PE" dirty="0" smtClean="0"/>
              <a:t>Bloqueo: Cuando </a:t>
            </a:r>
            <a:r>
              <a:rPr lang="es-PE" dirty="0"/>
              <a:t>un hilo necesita esperar por un suceso, se </a:t>
            </a:r>
            <a:r>
              <a:rPr lang="es-PE" dirty="0" smtClean="0"/>
              <a:t>bloquea. </a:t>
            </a:r>
          </a:p>
          <a:p>
            <a:r>
              <a:rPr lang="es-PE" dirty="0"/>
              <a:t>Desbloqueo</a:t>
            </a:r>
            <a:r>
              <a:rPr lang="es-PE" dirty="0" smtClean="0"/>
              <a:t>: </a:t>
            </a:r>
            <a:r>
              <a:rPr lang="es-PE" dirty="0"/>
              <a:t>Cuando el suceso por el que el hilo se bloqueó se produce, el mismo pasa a la final de los Listos.</a:t>
            </a:r>
          </a:p>
          <a:p>
            <a:r>
              <a:rPr lang="es-PE" dirty="0"/>
              <a:t>Terminación: Cuando un hilo finaliza se liberan tanto su contexto como sus columnas.</a:t>
            </a:r>
          </a:p>
          <a:p>
            <a:endParaRPr lang="es-PE" dirty="0"/>
          </a:p>
        </p:txBody>
      </p:sp>
    </p:spTree>
    <p:extLst>
      <p:ext uri="{BB962C8B-B14F-4D97-AF65-F5344CB8AC3E}">
        <p14:creationId xmlns:p14="http://schemas.microsoft.com/office/powerpoint/2010/main" val="269271305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104375"/>
            <a:ext cx="9404723" cy="1400530"/>
          </a:xfrm>
        </p:spPr>
        <p:txBody>
          <a:bodyPr/>
          <a:lstStyle/>
          <a:p>
            <a:pPr algn="ctr"/>
            <a:r>
              <a:rPr lang="es-PE" b="1" dirty="0"/>
              <a:t> </a:t>
            </a:r>
            <a:r>
              <a:rPr lang="es-PE" dirty="0"/>
              <a:t/>
            </a:r>
            <a:br>
              <a:rPr lang="es-PE" dirty="0"/>
            </a:br>
            <a:r>
              <a:rPr lang="es-PE" sz="4000" b="1" dirty="0"/>
              <a:t>VENTAJAS DE LOS HILOS CONTRA PROCESOS</a:t>
            </a:r>
            <a:endParaRPr lang="es-PE" sz="4000" dirty="0"/>
          </a:p>
        </p:txBody>
      </p:sp>
      <p:sp>
        <p:nvSpPr>
          <p:cNvPr id="3" name="Marcador de contenido 2"/>
          <p:cNvSpPr>
            <a:spLocks noGrp="1"/>
          </p:cNvSpPr>
          <p:nvPr>
            <p:ph idx="1"/>
          </p:nvPr>
        </p:nvSpPr>
        <p:spPr>
          <a:xfrm>
            <a:off x="1179512" y="2568166"/>
            <a:ext cx="3740831" cy="4195481"/>
          </a:xfrm>
        </p:spPr>
        <p:txBody>
          <a:bodyPr/>
          <a:lstStyle/>
          <a:p>
            <a:r>
              <a:rPr lang="es-PE" dirty="0"/>
              <a:t>L</a:t>
            </a:r>
            <a:r>
              <a:rPr lang="es-PE" dirty="0" smtClean="0"/>
              <a:t>as </a:t>
            </a:r>
            <a:r>
              <a:rPr lang="es-PE" dirty="0"/>
              <a:t>ventajas de los hilos se dan cuando hablamos de </a:t>
            </a:r>
            <a:r>
              <a:rPr lang="es-PE" dirty="0" err="1"/>
              <a:t>Multihilos</a:t>
            </a:r>
            <a:r>
              <a:rPr lang="es-PE" dirty="0"/>
              <a:t>, que es cuando un proceso tiene múltiples hilos de ejecución los cuales realizan actividades distintas</a:t>
            </a:r>
          </a:p>
        </p:txBody>
      </p:sp>
      <p:pic>
        <p:nvPicPr>
          <p:cNvPr id="4" name="Imagen 3" descr="19.JPG"/>
          <p:cNvPicPr/>
          <p:nvPr/>
        </p:nvPicPr>
        <p:blipFill>
          <a:blip r:embed="rId2">
            <a:extLst>
              <a:ext uri="{28A0092B-C50C-407E-A947-70E740481C1C}">
                <a14:useLocalDpi xmlns:a14="http://schemas.microsoft.com/office/drawing/2010/main" val="0"/>
              </a:ext>
            </a:extLst>
          </a:blip>
          <a:srcRect/>
          <a:stretch>
            <a:fillRect/>
          </a:stretch>
        </p:blipFill>
        <p:spPr bwMode="auto">
          <a:xfrm>
            <a:off x="6041209" y="2568166"/>
            <a:ext cx="5400040" cy="2766695"/>
          </a:xfrm>
          <a:prstGeom prst="rect">
            <a:avLst/>
          </a:prstGeom>
          <a:noFill/>
          <a:ln>
            <a:noFill/>
          </a:ln>
        </p:spPr>
      </p:pic>
    </p:spTree>
    <p:extLst>
      <p:ext uri="{BB962C8B-B14F-4D97-AF65-F5344CB8AC3E}">
        <p14:creationId xmlns:p14="http://schemas.microsoft.com/office/powerpoint/2010/main" val="23952822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a:t>FORMAS DE MULTIHILOS</a:t>
            </a:r>
            <a:endParaRPr lang="es-PE" dirty="0"/>
          </a:p>
        </p:txBody>
      </p:sp>
      <p:sp>
        <p:nvSpPr>
          <p:cNvPr id="3" name="Marcador de contenido 2"/>
          <p:cNvSpPr>
            <a:spLocks noGrp="1"/>
          </p:cNvSpPr>
          <p:nvPr>
            <p:ph idx="1"/>
          </p:nvPr>
        </p:nvSpPr>
        <p:spPr>
          <a:xfrm>
            <a:off x="1104293" y="2858461"/>
            <a:ext cx="8946541" cy="4195481"/>
          </a:xfrm>
        </p:spPr>
        <p:txBody>
          <a:bodyPr/>
          <a:lstStyle/>
          <a:p>
            <a:r>
              <a:rPr lang="es-PE" dirty="0"/>
              <a:t>MULTIHILO </a:t>
            </a:r>
            <a:r>
              <a:rPr lang="es-PE" dirty="0" smtClean="0"/>
              <a:t>APROPIATIVO.</a:t>
            </a:r>
          </a:p>
          <a:p>
            <a:r>
              <a:rPr lang="es-PE" dirty="0"/>
              <a:t>MULTIHILO </a:t>
            </a:r>
            <a:r>
              <a:rPr lang="es-PE" dirty="0" smtClean="0"/>
              <a:t>COOPERATIVO.</a:t>
            </a:r>
            <a:endParaRPr lang="es-PE" dirty="0"/>
          </a:p>
        </p:txBody>
      </p:sp>
      <p:pic>
        <p:nvPicPr>
          <p:cNvPr id="1026" name="Picture 2" descr="Resultado de imagen para multihilo apropia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547" y="2052918"/>
            <a:ext cx="5463810" cy="319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4550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a:t>USOS MÁS COMUNES</a:t>
            </a:r>
            <a:r>
              <a:rPr lang="es-PE" dirty="0"/>
              <a:t/>
            </a:r>
            <a:br>
              <a:rPr lang="es-PE" dirty="0"/>
            </a:br>
            <a:endParaRPr lang="es-PE" dirty="0"/>
          </a:p>
        </p:txBody>
      </p:sp>
      <p:sp>
        <p:nvSpPr>
          <p:cNvPr id="3" name="Marcador de contenido 2"/>
          <p:cNvSpPr>
            <a:spLocks noGrp="1"/>
          </p:cNvSpPr>
          <p:nvPr>
            <p:ph idx="1"/>
          </p:nvPr>
        </p:nvSpPr>
        <p:spPr/>
        <p:txBody>
          <a:bodyPr/>
          <a:lstStyle/>
          <a:p>
            <a:r>
              <a:rPr lang="es-PE" sz="3200" dirty="0"/>
              <a:t>Trabajo interactivo y en segundo plano</a:t>
            </a:r>
          </a:p>
          <a:p>
            <a:r>
              <a:rPr lang="es-PE" sz="3200" dirty="0" smtClean="0"/>
              <a:t>Procesamiento </a:t>
            </a:r>
            <a:r>
              <a:rPr lang="es-PE" sz="3200" dirty="0"/>
              <a:t>asíncrono</a:t>
            </a:r>
          </a:p>
          <a:p>
            <a:r>
              <a:rPr lang="es-PE" sz="3200" dirty="0" smtClean="0"/>
              <a:t>Aceleración </a:t>
            </a:r>
            <a:r>
              <a:rPr lang="es-PE" sz="3200" dirty="0"/>
              <a:t>de la ejecución</a:t>
            </a:r>
          </a:p>
          <a:p>
            <a:r>
              <a:rPr lang="es-PE" sz="3200" dirty="0" smtClean="0"/>
              <a:t>Estructuración </a:t>
            </a:r>
            <a:r>
              <a:rPr lang="es-PE" sz="3200" dirty="0"/>
              <a:t>modular de los programas</a:t>
            </a:r>
          </a:p>
          <a:p>
            <a:endParaRPr lang="es-PE" dirty="0"/>
          </a:p>
        </p:txBody>
      </p:sp>
    </p:spTree>
    <p:extLst>
      <p:ext uri="{BB962C8B-B14F-4D97-AF65-F5344CB8AC3E}">
        <p14:creationId xmlns:p14="http://schemas.microsoft.com/office/powerpoint/2010/main" val="13515876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EJEMPLO</a:t>
            </a:r>
            <a:br>
              <a:rPr lang="es-PE" b="1" dirty="0" smtClean="0"/>
            </a:br>
            <a:r>
              <a:rPr lang="es-PE" dirty="0"/>
              <a:t>Multitarea e Hilos</a:t>
            </a:r>
            <a:br>
              <a:rPr lang="es-PE" dirty="0"/>
            </a:br>
            <a:endParaRPr lang="es-PE" b="1" dirty="0"/>
          </a:p>
        </p:txBody>
      </p:sp>
      <p:sp>
        <p:nvSpPr>
          <p:cNvPr id="3" name="Marcador de contenido 2"/>
          <p:cNvSpPr>
            <a:spLocks noGrp="1"/>
          </p:cNvSpPr>
          <p:nvPr>
            <p:ph idx="1"/>
          </p:nvPr>
        </p:nvSpPr>
        <p:spPr/>
        <p:txBody>
          <a:bodyPr>
            <a:normAutofit lnSpcReduction="10000"/>
          </a:bodyPr>
          <a:lstStyle/>
          <a:p>
            <a:pPr marL="0" indent="0">
              <a:buNone/>
            </a:pPr>
            <a:r>
              <a:rPr lang="es-PE" dirty="0"/>
              <a:t>En este ejemplo vamos a simular el proceso de cobro de un supermercado; es decir, unos clientes van con un carro lleno de productos y una cajera les cobra los productos, pasándolos uno a uno por el </a:t>
            </a:r>
            <a:r>
              <a:rPr lang="es-PE" dirty="0" err="1"/>
              <a:t>escaner</a:t>
            </a:r>
            <a:r>
              <a:rPr lang="es-PE" dirty="0"/>
              <a:t> de la caja registradora. En este caso la cajera debe de procesar la compra cliente a cliente, es decir que primero le cobra al cliente 1, luego al cliente 2 y así sucesivamente. Para ello vamos a definir una clase "Cajera" y una clase "Cliente" el cual tendrá un "</a:t>
            </a:r>
            <a:r>
              <a:rPr lang="es-PE" dirty="0" err="1"/>
              <a:t>array</a:t>
            </a:r>
            <a:r>
              <a:rPr lang="es-PE" dirty="0"/>
              <a:t> de enteros" que representaran los productos que ha comprado y el tiempo que la cajera tardará en pasar el producto por el </a:t>
            </a:r>
            <a:r>
              <a:rPr lang="es-PE" dirty="0" err="1"/>
              <a:t>escaner</a:t>
            </a:r>
            <a:r>
              <a:rPr lang="es-PE" dirty="0"/>
              <a:t>; es decir, que si tenemos un </a:t>
            </a:r>
            <a:r>
              <a:rPr lang="es-PE" dirty="0" err="1"/>
              <a:t>array</a:t>
            </a:r>
            <a:r>
              <a:rPr lang="es-PE" dirty="0"/>
              <a:t> con [1,3,5] significará que el cliente ha comprado 3 productos y que la cajera tardara en procesar el producto 1 '1 segundo', el producto 2 '3 segundos' y el producto 3 en '5 segundos', con lo cual tardara en cobrar al cliente toda su compra '9 segundos'.</a:t>
            </a:r>
          </a:p>
        </p:txBody>
      </p:sp>
    </p:spTree>
    <p:extLst>
      <p:ext uri="{BB962C8B-B14F-4D97-AF65-F5344CB8AC3E}">
        <p14:creationId xmlns:p14="http://schemas.microsoft.com/office/powerpoint/2010/main" val="1052805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TotalTime>
  <Words>483</Words>
  <Application>Microsoft Office PowerPoint</Application>
  <PresentationFormat>Panorámica</PresentationFormat>
  <Paragraphs>36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Ion</vt:lpstr>
      <vt:lpstr>HILOS DE EJECUCION</vt:lpstr>
      <vt:lpstr>¿QUÉ ES UN HILO DE EJECUCIÓN?</vt:lpstr>
      <vt:lpstr>DIFERENCIAS ENTRE HILOS Y PROCESOS</vt:lpstr>
      <vt:lpstr>ESTADOS DE UN HILO</vt:lpstr>
      <vt:lpstr>CAMBIO DE ESTADOS</vt:lpstr>
      <vt:lpstr>  VENTAJAS DE LOS HILOS CONTRA PROCESOS</vt:lpstr>
      <vt:lpstr>FORMAS DE MULTIHILOS</vt:lpstr>
      <vt:lpstr>USOS MÁS COMUNES </vt:lpstr>
      <vt:lpstr>EJEMPLO Multitarea e Hilos </vt:lpstr>
      <vt:lpstr>Presentación de PowerPoint</vt:lpstr>
      <vt:lpstr>Ejemplo</vt:lpstr>
      <vt:lpstr>Presentación de PowerPoint</vt:lpstr>
      <vt:lpstr>Ejemplo</vt:lpstr>
      <vt:lpstr>CONCLUSIONES Y ACLARACIONES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HILOS DE PROGRAMACION</dc:title>
  <dc:creator>Usuario de Windows</dc:creator>
  <cp:lastModifiedBy>Usuario de Windows</cp:lastModifiedBy>
  <cp:revision>13</cp:revision>
  <dcterms:created xsi:type="dcterms:W3CDTF">2017-06-27T12:55:47Z</dcterms:created>
  <dcterms:modified xsi:type="dcterms:W3CDTF">2017-06-27T15:21:26Z</dcterms:modified>
</cp:coreProperties>
</file>