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15" r:id="rId7"/>
    <p:sldId id="318" r:id="rId8"/>
    <p:sldId id="314" r:id="rId9"/>
    <p:sldId id="321" r:id="rId10"/>
    <p:sldId id="317" r:id="rId11"/>
    <p:sldId id="319" r:id="rId12"/>
  </p:sldIdLst>
  <p:sldSz cx="12188825" cy="6858000"/>
  <p:notesSz cx="6858000" cy="9144000"/>
  <p:custDataLst>
    <p:tags r:id="rId15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317" autoAdjust="0"/>
  </p:normalViewPr>
  <p:slideViewPr>
    <p:cSldViewPr showGuides="1">
      <p:cViewPr varScale="1">
        <p:scale>
          <a:sx n="61" d="100"/>
          <a:sy n="61" d="100"/>
        </p:scale>
        <p:origin x="1098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26/06/2017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26/06/2017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primer lugar, declara un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tipo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A continuación, agrega una cadena 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Finalmente, intenta recuperar la cadena añadida y convertirla en un entero.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/>
              <a:t>Aunque el código se compila sin error, lanza una excepción de tiempo de ejecución (</a:t>
            </a:r>
            <a:r>
              <a:rPr lang="es-ES" dirty="0" err="1"/>
              <a:t>java.lang.ClassCastException</a:t>
            </a:r>
            <a:r>
              <a:rPr lang="es-ES" dirty="0"/>
              <a:t>) al ejecutar la tercera línea de código. Este tipo de problema se puede evitar mediante el uso de genéricos y es la principal motivación para el uso de genéricos.</a:t>
            </a:r>
            <a:br>
              <a:rPr lang="es-ES" dirty="0"/>
            </a:b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320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Caso1 podemos observar que se han creado 2 </a:t>
            </a:r>
            <a:r>
              <a:rPr lang="es-ES" dirty="0" err="1"/>
              <a:t>ArrayList</a:t>
            </a:r>
            <a:r>
              <a:rPr lang="es-ES" dirty="0"/>
              <a:t>. Unos </a:t>
            </a:r>
            <a:r>
              <a:rPr lang="es-ES" dirty="0" err="1"/>
              <a:t>strLista</a:t>
            </a:r>
            <a:r>
              <a:rPr lang="es-ES" dirty="0"/>
              <a:t> y el otro </a:t>
            </a:r>
            <a:r>
              <a:rPr lang="es-ES" dirty="0" err="1"/>
              <a:t>intLista</a:t>
            </a:r>
            <a:r>
              <a:rPr lang="es-ES" dirty="0"/>
              <a:t>.</a:t>
            </a:r>
          </a:p>
          <a:p>
            <a:r>
              <a:rPr lang="es-ES" dirty="0"/>
              <a:t>Podríamos deducir que el primero hace referencia a valores de texto y que el segundo refiere a valores enteros. Pero no es así, ya que </a:t>
            </a:r>
            <a:r>
              <a:rPr lang="es-ES" dirty="0" err="1"/>
              <a:t>ArrayList</a:t>
            </a:r>
            <a:r>
              <a:rPr lang="es-ES" dirty="0"/>
              <a:t> trabajo con </a:t>
            </a:r>
            <a:r>
              <a:rPr lang="es-ES" dirty="0" err="1"/>
              <a:t>Object</a:t>
            </a:r>
            <a:r>
              <a:rPr lang="es-ES" dirty="0"/>
              <a:t>, y este tipo de dato permite cualquier tipo de datos…</a:t>
            </a:r>
          </a:p>
          <a:p>
            <a:r>
              <a:rPr lang="es-ES" dirty="0"/>
              <a:t>En el Caso2, hemos especificado, con los signos, que </a:t>
            </a:r>
            <a:r>
              <a:rPr lang="es-ES" dirty="0" err="1"/>
              <a:t>strLista</a:t>
            </a:r>
            <a:r>
              <a:rPr lang="es-ES" dirty="0"/>
              <a:t> trabajará con caracteres e </a:t>
            </a:r>
            <a:r>
              <a:rPr lang="es-ES" dirty="0" err="1"/>
              <a:t>intLista</a:t>
            </a:r>
            <a:r>
              <a:rPr lang="es-ES" dirty="0"/>
              <a:t> con enteros.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282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49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26/06/2017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26/06/2017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26/06/2017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26/06/2017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26/06/2017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26/06/2017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26/06/2017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26/06/2017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26/06/2017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26/06/2017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26/06/2017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65214" y="1412776"/>
            <a:ext cx="8229600" cy="2391544"/>
          </a:xfrm>
        </p:spPr>
        <p:txBody>
          <a:bodyPr rtlCol="0"/>
          <a:lstStyle/>
          <a:p>
            <a:pPr algn="ctr" rtl="0"/>
            <a:r>
              <a:rPr lang="es-E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Manejo de Datos Genéricos (</a:t>
            </a:r>
            <a:r>
              <a:rPr lang="es-E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</a:t>
            </a:r>
            <a:r>
              <a:rPr lang="es-E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33164" y="4509120"/>
            <a:ext cx="8229600" cy="1868760"/>
          </a:xfrm>
        </p:spPr>
        <p:txBody>
          <a:bodyPr rtlCol="0">
            <a:normAutofit/>
          </a:bodyPr>
          <a:lstStyle/>
          <a:p>
            <a:pPr marL="342900" indent="-342900" algn="ctr" rtl="0">
              <a:buFont typeface="Wingdings" panose="05000000000000000000" pitchFamily="2" charset="2"/>
              <a:buChar char="§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Curso: Desarrollo de Aplicaciones Móviles</a:t>
            </a:r>
          </a:p>
          <a:p>
            <a:pPr algn="ctr" rtl="0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rtl="0">
              <a:buFont typeface="Wingdings" panose="05000000000000000000" pitchFamily="2" charset="2"/>
              <a:buChar char="§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Profesor: Gustavo Coronel</a:t>
            </a:r>
          </a:p>
          <a:p>
            <a:pPr algn="ctr" rtl="0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rtl="0">
              <a:buFont typeface="Wingdings" panose="05000000000000000000" pitchFamily="2" charset="2"/>
              <a:buChar char="§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Integrantes: Rincon Acosta Juan</a:t>
            </a:r>
          </a:p>
          <a:p>
            <a:pPr algn="ctr" rtl="0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      Ruiz Trelles marco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>
            <a:normAutofit/>
          </a:bodyPr>
          <a:lstStyle/>
          <a:p>
            <a:r>
              <a:rPr lang="es-ES" sz="4800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¿Qué son los </a:t>
            </a:r>
            <a:r>
              <a:rPr lang="es-ES" sz="4800" u="sng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generics</a:t>
            </a:r>
            <a:r>
              <a:rPr lang="es-ES" sz="4800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3" y="2348880"/>
            <a:ext cx="4716015" cy="3290483"/>
          </a:xfrm>
        </p:spPr>
        <p:txBody>
          <a:bodyPr rtlCol="0">
            <a:normAutofit/>
          </a:bodyPr>
          <a:lstStyle/>
          <a:p>
            <a:pPr algn="just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Mejora al sistema de tipos que nos permite programar abstrayéndonos de los tipos de datos.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Lanzar un error en tiempo de compilación , en lugar de que se produzca una excepción en tiempo de ejecución.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445F35-ADDC-4031-B4B8-4F4C7D3B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16" y="2132856"/>
            <a:ext cx="4680520" cy="327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4803" y="627438"/>
            <a:ext cx="9144001" cy="703243"/>
          </a:xfrm>
        </p:spPr>
        <p:txBody>
          <a:bodyPr rtlCol="0"/>
          <a:lstStyle/>
          <a:p>
            <a:pPr algn="ctr" rtl="0"/>
            <a:r>
              <a:rPr lang="es-ES" u="sng" dirty="0">
                <a:latin typeface="Arial Black" panose="020B0A04020102020204" pitchFamily="34" charset="0"/>
              </a:rPr>
              <a:t>Para qué sirven?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8A443A5-2432-4FC8-8813-71292A13E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32" b="20168"/>
          <a:stretch/>
        </p:blipFill>
        <p:spPr>
          <a:xfrm>
            <a:off x="2779194" y="2019800"/>
            <a:ext cx="6509523" cy="9361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7D0E04-ADD9-4303-9A37-5590415A87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87" b="22569"/>
          <a:stretch/>
        </p:blipFill>
        <p:spPr>
          <a:xfrm>
            <a:off x="2791829" y="5098381"/>
            <a:ext cx="6509523" cy="9548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C56F4466-1352-4FE3-89B1-120F9DDD87A0}"/>
              </a:ext>
            </a:extLst>
          </p:cNvPr>
          <p:cNvSpPr/>
          <p:nvPr/>
        </p:nvSpPr>
        <p:spPr>
          <a:xfrm>
            <a:off x="3000179" y="3733629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Usando genéricos, el fragmento de código anterior se puede reescribir de la siguiente manera: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9BFDA99-8108-46B9-BD23-5181067D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196752"/>
            <a:ext cx="5043440" cy="1224136"/>
          </a:xfrm>
          <a:prstGeom prst="rect">
            <a:avLst/>
          </a:prstGeom>
          <a:ln w="228600" cap="sq" cmpd="thickThin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02C51E-CB41-43E8-8B4B-ACCC2C57F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444" y="4550333"/>
            <a:ext cx="5043440" cy="1307559"/>
          </a:xfrm>
          <a:prstGeom prst="rect">
            <a:avLst/>
          </a:prstGeom>
          <a:ln w="2286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90F7EE-95A2-44F0-955C-5174669EF671}"/>
              </a:ext>
            </a:extLst>
          </p:cNvPr>
          <p:cNvSpPr txBox="1"/>
          <p:nvPr/>
        </p:nvSpPr>
        <p:spPr>
          <a:xfrm>
            <a:off x="8470676" y="148565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Black" panose="020B0A04020102020204" pitchFamily="34" charset="0"/>
              </a:rPr>
              <a:t>Tipo de dato no especificado</a:t>
            </a:r>
            <a:endParaRPr lang="es-PE" dirty="0">
              <a:latin typeface="Arial Black" panose="020B0A040201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20242E-85D9-43B4-A18F-46962E72C33A}"/>
              </a:ext>
            </a:extLst>
          </p:cNvPr>
          <p:cNvSpPr txBox="1"/>
          <p:nvPr/>
        </p:nvSpPr>
        <p:spPr>
          <a:xfrm>
            <a:off x="693812" y="488094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Black" panose="020B0A04020102020204" pitchFamily="34" charset="0"/>
              </a:rPr>
              <a:t>Tipo de dato especificado</a:t>
            </a:r>
            <a:endParaRPr lang="es-PE" dirty="0">
              <a:latin typeface="Arial Black" panose="020B0A04020102020204" pitchFamily="34" charset="0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D27456CF-E478-42F7-B654-967A67B35B02}"/>
              </a:ext>
            </a:extLst>
          </p:cNvPr>
          <p:cNvSpPr/>
          <p:nvPr/>
        </p:nvSpPr>
        <p:spPr>
          <a:xfrm>
            <a:off x="6742484" y="1408592"/>
            <a:ext cx="1008112" cy="80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A1B9042-FC5C-4C2B-8382-F314DF585757}"/>
              </a:ext>
            </a:extLst>
          </p:cNvPr>
          <p:cNvSpPr/>
          <p:nvPr/>
        </p:nvSpPr>
        <p:spPr>
          <a:xfrm rot="10800000">
            <a:off x="4222204" y="4803884"/>
            <a:ext cx="1008112" cy="80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1964" y="332656"/>
            <a:ext cx="8692399" cy="1112912"/>
          </a:xfrm>
        </p:spPr>
        <p:txBody>
          <a:bodyPr rtlCol="0"/>
          <a:lstStyle/>
          <a:p>
            <a:pPr algn="ctr" rtl="0"/>
            <a:r>
              <a:rPr lang="en-US" u="sng" dirty="0" err="1">
                <a:latin typeface="Arial Black" panose="020B0A04020102020204" pitchFamily="34" charset="0"/>
              </a:rPr>
              <a:t>Tipos</a:t>
            </a:r>
            <a:r>
              <a:rPr lang="en-US" u="sng" dirty="0"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93812" y="1844824"/>
            <a:ext cx="10729192" cy="609601"/>
          </a:xfrm>
        </p:spPr>
        <p:txBody>
          <a:bodyPr rtlCol="0"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generics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permiten usar tipos para parametrizar las clases, interfaces y métodos al definirlas.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ción de texto 2">
            <a:extLst>
              <a:ext uri="{FF2B5EF4-FFF2-40B4-BE49-F238E27FC236}">
                <a16:creationId xmlns:a16="http://schemas.microsoft.com/office/drawing/2014/main" id="{CDA0FC92-B73E-4F7D-9A8E-B32B46A380D4}"/>
              </a:ext>
            </a:extLst>
          </p:cNvPr>
          <p:cNvSpPr txBox="1">
            <a:spLocks/>
          </p:cNvSpPr>
          <p:nvPr/>
        </p:nvSpPr>
        <p:spPr>
          <a:xfrm>
            <a:off x="765820" y="2852936"/>
            <a:ext cx="10729192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Los beneficios son: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Comprobación de tipos más fuerte en tiempo de compilación.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Eliminación de </a:t>
            </a:r>
            <a:r>
              <a:rPr lang="es-PE" i="1" dirty="0" err="1">
                <a:latin typeface="Arial" panose="020B0604020202020204" pitchFamily="34" charset="0"/>
                <a:cs typeface="Arial" panose="020B0604020202020204" pitchFamily="34" charset="0"/>
              </a:rPr>
              <a:t>casts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aumentando la legibilidad del código.</a:t>
            </a:r>
          </a:p>
          <a:p>
            <a:pPr algn="ctr"/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Posibilidad de implementar algoritmos genéricos, con tipado seguro.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7F76444-9EA7-4F70-987B-CB9290BD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620688"/>
            <a:ext cx="10081120" cy="866800"/>
          </a:xfrm>
        </p:spPr>
        <p:txBody>
          <a:bodyPr>
            <a:normAutofit/>
          </a:bodyPr>
          <a:lstStyle/>
          <a:p>
            <a:r>
              <a:rPr lang="es-ES" sz="4800" dirty="0">
                <a:latin typeface="Arial Black" panose="020B0A04020102020204" pitchFamily="34" charset="0"/>
              </a:rPr>
              <a:t>Programación Genérica</a:t>
            </a:r>
            <a:endParaRPr lang="es-PE" sz="4800" dirty="0">
              <a:latin typeface="Arial Black" panose="020B0A040201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C78DEDA-3F32-4D4B-942B-6444FD6EFEFC}"/>
              </a:ext>
            </a:extLst>
          </p:cNvPr>
          <p:cNvSpPr/>
          <p:nvPr/>
        </p:nvSpPr>
        <p:spPr>
          <a:xfrm>
            <a:off x="477788" y="2060848"/>
            <a:ext cx="3384376" cy="3960440"/>
          </a:xfrm>
          <a:prstGeom prst="round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(usuario == 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tunombre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Mensaje= 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“Eres </a:t>
            </a:r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tunombre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Mensaje = 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“No eres </a:t>
            </a:r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tunombre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(usuario ==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otronombre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Mensaje = 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“Eres </a:t>
            </a:r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otronombre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Mensaje = 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“No eres </a:t>
            </a:r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otronombre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9D52D53-19AC-4ADD-987C-B304F4B1E17E}"/>
              </a:ext>
            </a:extLst>
          </p:cNvPr>
          <p:cNvSpPr/>
          <p:nvPr/>
        </p:nvSpPr>
        <p:spPr>
          <a:xfrm>
            <a:off x="5734372" y="2924944"/>
            <a:ext cx="6120680" cy="2232248"/>
          </a:xfrm>
          <a:prstGeom prst="roundRect">
            <a:avLst/>
          </a:prstGeom>
          <a:solidFill>
            <a:schemeClr val="tx2">
              <a:lumMod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Funcion</a:t>
            </a:r>
            <a:r>
              <a:rPr lang="es-ES" dirty="0"/>
              <a:t> </a:t>
            </a:r>
            <a:r>
              <a:rPr lang="es-ES" dirty="0" err="1"/>
              <a:t>saberNombre</a:t>
            </a:r>
            <a:r>
              <a:rPr lang="es-ES" dirty="0"/>
              <a:t>(nombre){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If</a:t>
            </a:r>
            <a:r>
              <a:rPr lang="es-ES" dirty="0"/>
              <a:t> (usuario == nombre)</a:t>
            </a:r>
          </a:p>
          <a:p>
            <a:pPr algn="ctr"/>
            <a:r>
              <a:rPr lang="es-ES" dirty="0"/>
              <a:t>Mensaje = </a:t>
            </a:r>
            <a:r>
              <a:rPr lang="es-ES" dirty="0">
                <a:solidFill>
                  <a:srgbClr val="FF0000"/>
                </a:solidFill>
              </a:rPr>
              <a:t>“Eres “</a:t>
            </a:r>
            <a:r>
              <a:rPr lang="es-ES" dirty="0"/>
              <a:t> + usuario;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Else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/>
              <a:t>Mensaje = </a:t>
            </a:r>
            <a:r>
              <a:rPr lang="es-ES" dirty="0">
                <a:solidFill>
                  <a:srgbClr val="FF0000"/>
                </a:solidFill>
              </a:rPr>
              <a:t>“No eres ”</a:t>
            </a:r>
            <a:r>
              <a:rPr lang="es-ES" dirty="0"/>
              <a:t> + usuario;</a:t>
            </a:r>
          </a:p>
          <a:p>
            <a:pPr algn="ctr"/>
            <a:r>
              <a:rPr lang="es-ES" dirty="0"/>
              <a:t>}</a:t>
            </a:r>
          </a:p>
          <a:p>
            <a:pPr algn="ctr"/>
            <a:r>
              <a:rPr lang="es-ES" dirty="0" err="1"/>
              <a:t>saberNombre</a:t>
            </a:r>
            <a:r>
              <a:rPr lang="es-ES" dirty="0"/>
              <a:t>(</a:t>
            </a:r>
            <a:r>
              <a:rPr lang="es-ES" dirty="0" err="1"/>
              <a:t>tuNombre</a:t>
            </a:r>
            <a:r>
              <a:rPr lang="es-ES" dirty="0"/>
              <a:t>); </a:t>
            </a:r>
            <a:r>
              <a:rPr lang="es-ES" dirty="0">
                <a:solidFill>
                  <a:srgbClr val="92D050"/>
                </a:solidFill>
              </a:rPr>
              <a:t>// Podemos usar esta llamada para cualquier tipo de nombre</a:t>
            </a:r>
          </a:p>
        </p:txBody>
      </p:sp>
    </p:spTree>
    <p:extLst>
      <p:ext uri="{BB962C8B-B14F-4D97-AF65-F5344CB8AC3E}">
        <p14:creationId xmlns:p14="http://schemas.microsoft.com/office/powerpoint/2010/main" val="239033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cheurón 3">
            <a:extLst>
              <a:ext uri="{FF2B5EF4-FFF2-40B4-BE49-F238E27FC236}">
                <a16:creationId xmlns:a16="http://schemas.microsoft.com/office/drawing/2014/main" id="{15254597-F958-44A4-BB40-ED63E85D3D45}"/>
              </a:ext>
            </a:extLst>
          </p:cNvPr>
          <p:cNvSpPr/>
          <p:nvPr/>
        </p:nvSpPr>
        <p:spPr>
          <a:xfrm>
            <a:off x="5158308" y="2708920"/>
            <a:ext cx="1080120" cy="1224136"/>
          </a:xfrm>
          <a:prstGeom prst="chevron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D6FB9236-02E7-4731-93AE-CECB481C7F04}"/>
              </a:ext>
            </a:extLst>
          </p:cNvPr>
          <p:cNvSpPr/>
          <p:nvPr/>
        </p:nvSpPr>
        <p:spPr>
          <a:xfrm>
            <a:off x="6022404" y="2708920"/>
            <a:ext cx="1080120" cy="1224136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6" name="Diagrama de flujo: proceso alternativo 5">
            <a:extLst>
              <a:ext uri="{FF2B5EF4-FFF2-40B4-BE49-F238E27FC236}">
                <a16:creationId xmlns:a16="http://schemas.microsoft.com/office/drawing/2014/main" id="{91B9DB8F-46BB-4B79-9665-1100DB2C6B08}"/>
              </a:ext>
            </a:extLst>
          </p:cNvPr>
          <p:cNvSpPr/>
          <p:nvPr/>
        </p:nvSpPr>
        <p:spPr>
          <a:xfrm>
            <a:off x="477788" y="2132856"/>
            <a:ext cx="4032448" cy="2376264"/>
          </a:xfrm>
          <a:prstGeom prst="flowChartAlternateProcess">
            <a:avLst/>
          </a:prstGeom>
          <a:ln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Arial Black" panose="020B0A04020102020204" pitchFamily="34" charset="0"/>
              </a:rPr>
              <a:t>Existen una serie de convenciones para nombrar a los genéricos…</a:t>
            </a:r>
            <a:endParaRPr lang="es-P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707ACF9-03A2-4CDF-8B91-3B1CFDA34702}"/>
              </a:ext>
            </a:extLst>
          </p:cNvPr>
          <p:cNvSpPr/>
          <p:nvPr/>
        </p:nvSpPr>
        <p:spPr>
          <a:xfrm>
            <a:off x="7894612" y="692696"/>
            <a:ext cx="3312368" cy="5400600"/>
          </a:xfrm>
          <a:prstGeom prst="roundRect">
            <a:avLst/>
          </a:prstGeom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/ </a:t>
            </a:r>
            <a:r>
              <a:rPr lang="es-E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usado bastante por Java </a:t>
            </a:r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Framework.</a:t>
            </a:r>
          </a:p>
          <a:p>
            <a:pPr algn="just"/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/ Key(llave): 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usado en mapas</a:t>
            </a:r>
          </a:p>
          <a:p>
            <a:pPr algn="just"/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/ </a:t>
            </a:r>
            <a:r>
              <a:rPr lang="es-E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usado para números.</a:t>
            </a:r>
          </a:p>
          <a:p>
            <a:pPr algn="just"/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/ </a:t>
            </a:r>
            <a:r>
              <a:rPr lang="es-E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 un tipo/clase.</a:t>
            </a:r>
          </a:p>
          <a:p>
            <a:pPr algn="just"/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/ </a:t>
            </a:r>
            <a:r>
              <a:rPr lang="es-E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 el valor. También usado en mapas.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0A6349B-EE1F-4B53-9C34-267138AD7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68" y="3284984"/>
            <a:ext cx="3384376" cy="338437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01F3A8D-8241-4BDC-8A1E-039DEA7058EC}"/>
              </a:ext>
            </a:extLst>
          </p:cNvPr>
          <p:cNvSpPr/>
          <p:nvPr/>
        </p:nvSpPr>
        <p:spPr>
          <a:xfrm>
            <a:off x="1485900" y="1124744"/>
            <a:ext cx="9649072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s-ES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441</Words>
  <Application>Microsoft Office PowerPoint</Application>
  <PresentationFormat>Personalizado</PresentationFormat>
  <Paragraphs>58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Corbel</vt:lpstr>
      <vt:lpstr>Wingdings</vt:lpstr>
      <vt:lpstr>Túnel azul digital 16 × 9</vt:lpstr>
      <vt:lpstr>Manejo de Datos Genéricos (Generic)</vt:lpstr>
      <vt:lpstr>¿Qué son los generics?</vt:lpstr>
      <vt:lpstr>Para qué sirven?</vt:lpstr>
      <vt:lpstr>Presentación de PowerPoint</vt:lpstr>
      <vt:lpstr>Tipos:</vt:lpstr>
      <vt:lpstr>Programación Genérica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2017-06-27T00:26:36Z</dcterms:created>
  <dcterms:modified xsi:type="dcterms:W3CDTF">2017-06-27T07:02:39Z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