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3" r:id="rId2"/>
    <p:sldId id="327" r:id="rId3"/>
    <p:sldId id="298" r:id="rId4"/>
    <p:sldId id="331" r:id="rId5"/>
    <p:sldId id="333" r:id="rId6"/>
    <p:sldId id="334" r:id="rId7"/>
    <p:sldId id="335" r:id="rId8"/>
    <p:sldId id="337" r:id="rId9"/>
    <p:sldId id="336" r:id="rId10"/>
    <p:sldId id="338" r:id="rId11"/>
    <p:sldId id="339" r:id="rId12"/>
    <p:sldId id="340" r:id="rId13"/>
    <p:sldId id="341" r:id="rId14"/>
    <p:sldId id="328" r:id="rId15"/>
    <p:sldId id="342" r:id="rId16"/>
    <p:sldId id="343" r:id="rId17"/>
    <p:sldId id="344" r:id="rId18"/>
    <p:sldId id="346" r:id="rId19"/>
    <p:sldId id="349" r:id="rId20"/>
    <p:sldId id="350" r:id="rId21"/>
    <p:sldId id="351" r:id="rId22"/>
    <p:sldId id="353" r:id="rId23"/>
    <p:sldId id="354" r:id="rId24"/>
    <p:sldId id="355" r:id="rId25"/>
    <p:sldId id="356" r:id="rId26"/>
    <p:sldId id="357" r:id="rId27"/>
    <p:sldId id="358" r:id="rId28"/>
    <p:sldId id="359" r:id="rId29"/>
    <p:sldId id="360" r:id="rId30"/>
    <p:sldId id="361" r:id="rId31"/>
    <p:sldId id="363" r:id="rId32"/>
    <p:sldId id="365" r:id="rId33"/>
    <p:sldId id="366" r:id="rId34"/>
    <p:sldId id="367" r:id="rId35"/>
    <p:sldId id="278" r:id="rId36"/>
    <p:sldId id="296" r:id="rId37"/>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6600"/>
    <a:srgbClr val="0000CC"/>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717" autoAdjust="0"/>
  </p:normalViewPr>
  <p:slideViewPr>
    <p:cSldViewPr>
      <p:cViewPr varScale="1">
        <p:scale>
          <a:sx n="105" d="100"/>
          <a:sy n="105" d="100"/>
        </p:scale>
        <p:origin x="739"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198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A8469-267D-4566-A909-28D6837DF24A}" type="datetimeFigureOut">
              <a:rPr lang="es-PE" smtClean="0"/>
              <a:t>28/09/2019</a:t>
            </a:fld>
            <a:endParaRPr lang="es-P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A72295-60A1-4693-9E25-E7C9CDE79828}" type="slidenum">
              <a:rPr lang="es-PE" smtClean="0"/>
              <a:t>‹Nº›</a:t>
            </a:fld>
            <a:endParaRPr lang="es-PE"/>
          </a:p>
        </p:txBody>
      </p:sp>
    </p:spTree>
    <p:extLst>
      <p:ext uri="{BB962C8B-B14F-4D97-AF65-F5344CB8AC3E}">
        <p14:creationId xmlns:p14="http://schemas.microsoft.com/office/powerpoint/2010/main" val="277017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295636" y="1932389"/>
            <a:ext cx="6552728" cy="1440160"/>
          </a:xfrm>
        </p:spPr>
        <p:txBody>
          <a:bodyPr/>
          <a:lstStyle>
            <a:lvl1pPr algn="ctr">
              <a:defRPr sz="4000" cap="none" baseline="0">
                <a:solidFill>
                  <a:schemeClr val="accent1"/>
                </a:solidFill>
              </a:defRPr>
            </a:lvl1pPr>
          </a:lstStyle>
          <a:p>
            <a:endParaRPr lang="es-PE" dirty="0"/>
          </a:p>
        </p:txBody>
      </p:sp>
      <p:sp>
        <p:nvSpPr>
          <p:cNvPr id="6" name="5 Rectángulo"/>
          <p:cNvSpPr/>
          <p:nvPr userDrawn="1"/>
        </p:nvSpPr>
        <p:spPr>
          <a:xfrm>
            <a:off x="0" y="4731990"/>
            <a:ext cx="9144000" cy="43204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userDrawn="1"/>
        </p:nvSpPr>
        <p:spPr>
          <a:xfrm>
            <a:off x="1943708" y="3885398"/>
            <a:ext cx="5256584" cy="707886"/>
          </a:xfrm>
          <a:prstGeom prst="rect">
            <a:avLst/>
          </a:prstGeom>
          <a:noFill/>
        </p:spPr>
        <p:txBody>
          <a:bodyPr wrap="square" rtlCol="0">
            <a:spAutoFit/>
          </a:bodyPr>
          <a:lstStyle/>
          <a:p>
            <a:pPr algn="ctr"/>
            <a:r>
              <a:rPr lang="es-PE" sz="2000" b="1" dirty="0" smtClean="0">
                <a:solidFill>
                  <a:schemeClr val="tx1">
                    <a:lumMod val="65000"/>
                    <a:lumOff val="35000"/>
                  </a:schemeClr>
                </a:solidFill>
              </a:rPr>
              <a:t>Eric Gustavo Coronel Castillo</a:t>
            </a:r>
          </a:p>
          <a:p>
            <a:pPr algn="ctr"/>
            <a:r>
              <a:rPr lang="es-PE" sz="2000" b="0" dirty="0" smtClean="0">
                <a:solidFill>
                  <a:schemeClr val="tx1">
                    <a:lumMod val="65000"/>
                    <a:lumOff val="35000"/>
                  </a:schemeClr>
                </a:solidFill>
              </a:rPr>
              <a:t>gcoronelc@Gmail.com</a:t>
            </a:r>
            <a:endParaRPr lang="es-PE" sz="2000" b="0" dirty="0">
              <a:solidFill>
                <a:schemeClr val="tx1">
                  <a:lumMod val="65000"/>
                  <a:lumOff val="35000"/>
                </a:schemeClr>
              </a:solidFill>
            </a:endParaRPr>
          </a:p>
        </p:txBody>
      </p:sp>
      <p:sp>
        <p:nvSpPr>
          <p:cNvPr id="8" name="7 CuadroTexto"/>
          <p:cNvSpPr txBox="1"/>
          <p:nvPr userDrawn="1"/>
        </p:nvSpPr>
        <p:spPr>
          <a:xfrm>
            <a:off x="2563" y="1059582"/>
            <a:ext cx="9144000" cy="584775"/>
          </a:xfrm>
          <a:prstGeom prst="rect">
            <a:avLst/>
          </a:prstGeom>
          <a:solidFill>
            <a:schemeClr val="bg1"/>
          </a:solidFill>
        </p:spPr>
        <p:txBody>
          <a:bodyPr wrap="square" rtlCol="0">
            <a:spAutoFit/>
          </a:bodyPr>
          <a:lstStyle/>
          <a:p>
            <a:pPr algn="ctr"/>
            <a:r>
              <a:rPr lang="es-PE" sz="3200" b="1" dirty="0" smtClean="0">
                <a:solidFill>
                  <a:schemeClr val="bg1">
                    <a:lumMod val="50000"/>
                  </a:schemeClr>
                </a:solidFill>
                <a:latin typeface="Arial Black" panose="020B0A04020102020204" pitchFamily="34" charset="0"/>
              </a:rPr>
              <a:t>GERENCIA DE PROYECTOS</a:t>
            </a:r>
            <a:endParaRPr lang="es-PE" sz="3200" b="1" dirty="0">
              <a:solidFill>
                <a:schemeClr val="bg1">
                  <a:lumMod val="50000"/>
                </a:schemeClr>
              </a:solidFill>
              <a:latin typeface="Arial Black" panose="020B0A04020102020204" pitchFamily="34" charset="0"/>
            </a:endParaRPr>
          </a:p>
        </p:txBody>
      </p:sp>
      <p:sp>
        <p:nvSpPr>
          <p:cNvPr id="3" name="Rectángulo 2"/>
          <p:cNvSpPr/>
          <p:nvPr userDrawn="1"/>
        </p:nvSpPr>
        <p:spPr>
          <a:xfrm>
            <a:off x="3446101" y="267494"/>
            <a:ext cx="568863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78" y="7815"/>
            <a:ext cx="4526280" cy="1051560"/>
          </a:xfrm>
          <a:prstGeom prst="rect">
            <a:avLst/>
          </a:prstGeom>
          <a:noFill/>
          <a:ln>
            <a:noFill/>
          </a:ln>
        </p:spPr>
      </p:pic>
    </p:spTree>
    <p:extLst>
      <p:ext uri="{BB962C8B-B14F-4D97-AF65-F5344CB8AC3E}">
        <p14:creationId xmlns:p14="http://schemas.microsoft.com/office/powerpoint/2010/main" val="362217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emas">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95936" y="945183"/>
            <a:ext cx="4608512" cy="3642791"/>
          </a:xfrm>
        </p:spPr>
        <p:txBody>
          <a:bodyPr anchor="t" anchorCtr="0">
            <a:normAutofit/>
          </a:bodyPr>
          <a:lstStyle>
            <a:lvl1pPr marL="342900" indent="-342900" algn="l">
              <a:buFont typeface="Wingdings" panose="05000000000000000000" pitchFamily="2" charset="2"/>
              <a:buChar char="§"/>
              <a:defRPr sz="22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10" name="9 Rectángulo"/>
          <p:cNvSpPr/>
          <p:nvPr userDrawn="1"/>
        </p:nvSpPr>
        <p:spPr>
          <a:xfrm>
            <a:off x="0" y="339502"/>
            <a:ext cx="9144725"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 name="3 CuadroTexto"/>
          <p:cNvSpPr txBox="1"/>
          <p:nvPr userDrawn="1"/>
        </p:nvSpPr>
        <p:spPr>
          <a:xfrm>
            <a:off x="3995936" y="411510"/>
            <a:ext cx="4608512" cy="461665"/>
          </a:xfrm>
          <a:prstGeom prst="rect">
            <a:avLst/>
          </a:prstGeom>
          <a:noFill/>
        </p:spPr>
        <p:txBody>
          <a:bodyPr wrap="square" rtlCol="0">
            <a:spAutoFit/>
          </a:bodyPr>
          <a:lstStyle/>
          <a:p>
            <a:r>
              <a:rPr lang="es-PE" sz="2400" b="1" dirty="0" smtClean="0">
                <a:solidFill>
                  <a:schemeClr val="tx1">
                    <a:lumMod val="65000"/>
                    <a:lumOff val="35000"/>
                  </a:schemeClr>
                </a:solidFill>
                <a:latin typeface="Arial" panose="020B0604020202020204" pitchFamily="34" charset="0"/>
                <a:cs typeface="Arial" panose="020B0604020202020204" pitchFamily="34" charset="0"/>
              </a:rPr>
              <a:t>Temas</a:t>
            </a:r>
            <a:endParaRPr lang="es-PE" sz="24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1491630"/>
            <a:ext cx="3141013" cy="2088232"/>
          </a:xfrm>
          <a:prstGeom prst="rect">
            <a:avLst/>
          </a:prstGeom>
        </p:spPr>
      </p:pic>
    </p:spTree>
    <p:extLst>
      <p:ext uri="{BB962C8B-B14F-4D97-AF65-F5344CB8AC3E}">
        <p14:creationId xmlns:p14="http://schemas.microsoft.com/office/powerpoint/2010/main" val="20439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lvl1pPr>
              <a:defRPr sz="22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Título 3"/>
          <p:cNvSpPr>
            <a:spLocks noGrp="1"/>
          </p:cNvSpPr>
          <p:nvPr>
            <p:ph type="title"/>
          </p:nvPr>
        </p:nvSpPr>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25603703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2400"/>
            </a:lvl1p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412523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5" name="4 Rectángulo"/>
          <p:cNvSpPr/>
          <p:nvPr userDrawn="1"/>
        </p:nvSpPr>
        <p:spPr>
          <a:xfrm>
            <a:off x="5016" y="14382"/>
            <a:ext cx="9180000" cy="5129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5184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95536" y="130324"/>
            <a:ext cx="8352928" cy="425202"/>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395536" y="716959"/>
            <a:ext cx="8352928" cy="4077599"/>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cxnSp>
        <p:nvCxnSpPr>
          <p:cNvPr id="10" name="9 Conector recto"/>
          <p:cNvCxnSpPr/>
          <p:nvPr userDrawn="1"/>
        </p:nvCxnSpPr>
        <p:spPr>
          <a:xfrm>
            <a:off x="-9216" y="627534"/>
            <a:ext cx="9153216"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CuadroTexto 3"/>
          <p:cNvSpPr txBox="1"/>
          <p:nvPr userDrawn="1"/>
        </p:nvSpPr>
        <p:spPr>
          <a:xfrm>
            <a:off x="1376" y="4866567"/>
            <a:ext cx="2952328" cy="276999"/>
          </a:xfrm>
          <a:prstGeom prst="rect">
            <a:avLst/>
          </a:prstGeom>
          <a:noFill/>
        </p:spPr>
        <p:txBody>
          <a:bodyPr wrap="square" rtlCol="0">
            <a:spAutoFit/>
          </a:bodyPr>
          <a:lstStyle/>
          <a:p>
            <a:r>
              <a:rPr lang="es-PE" sz="1200" dirty="0" smtClean="0">
                <a:solidFill>
                  <a:schemeClr val="bg1">
                    <a:lumMod val="65000"/>
                  </a:schemeClr>
                </a:solidFill>
              </a:rPr>
              <a:t>Eric Gustavo Coronel Castillo</a:t>
            </a:r>
            <a:endParaRPr lang="es-PE" sz="1200" dirty="0">
              <a:solidFill>
                <a:schemeClr val="bg1">
                  <a:lumMod val="65000"/>
                </a:schemeClr>
              </a:solidFill>
            </a:endParaRPr>
          </a:p>
        </p:txBody>
      </p:sp>
      <p:sp>
        <p:nvSpPr>
          <p:cNvPr id="6" name="CuadroTexto 5"/>
          <p:cNvSpPr txBox="1"/>
          <p:nvPr userDrawn="1"/>
        </p:nvSpPr>
        <p:spPr>
          <a:xfrm>
            <a:off x="6191672" y="4866567"/>
            <a:ext cx="2952328" cy="276999"/>
          </a:xfrm>
          <a:prstGeom prst="rect">
            <a:avLst/>
          </a:prstGeom>
          <a:noFill/>
        </p:spPr>
        <p:txBody>
          <a:bodyPr wrap="square" rtlCol="0">
            <a:spAutoFit/>
          </a:bodyPr>
          <a:lstStyle/>
          <a:p>
            <a:pPr algn="r"/>
            <a:r>
              <a:rPr lang="es-PE" sz="1200" dirty="0" smtClean="0">
                <a:solidFill>
                  <a:schemeClr val="bg1">
                    <a:lumMod val="65000"/>
                  </a:schemeClr>
                </a:solidFill>
              </a:rPr>
              <a:t>gcoronelc@gmail.com</a:t>
            </a:r>
            <a:endParaRPr lang="es-PE" sz="1200" dirty="0">
              <a:solidFill>
                <a:schemeClr val="bg1">
                  <a:lumMod val="65000"/>
                </a:schemeClr>
              </a:solidFill>
            </a:endParaRPr>
          </a:p>
        </p:txBody>
      </p:sp>
    </p:spTree>
    <p:extLst>
      <p:ext uri="{BB962C8B-B14F-4D97-AF65-F5344CB8AC3E}">
        <p14:creationId xmlns:p14="http://schemas.microsoft.com/office/powerpoint/2010/main" val="57257387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4" r:id="rId4"/>
    <p:sldLayoutId id="2147483672"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4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Clr>
          <a:srgbClr val="FF0000"/>
        </a:buClr>
        <a:buFont typeface="Wingdings" panose="05000000000000000000" pitchFamily="2" charset="2"/>
        <a:buChar char="§"/>
        <a:defRPr sz="2200" kern="1200">
          <a:solidFill>
            <a:schemeClr val="tx1">
              <a:lumMod val="65000"/>
              <a:lumOff val="35000"/>
            </a:schemeClr>
          </a:solidFill>
          <a:effectLst/>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tx2"/>
        </a:buClr>
        <a:buFont typeface="Arial" panose="020B0604020202020204" pitchFamily="34" charset="0"/>
        <a:buChar char="–"/>
        <a:defRPr sz="2000" kern="1200">
          <a:solidFill>
            <a:schemeClr val="tx1">
              <a:lumMod val="65000"/>
              <a:lumOff val="35000"/>
            </a:schemeClr>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PE" dirty="0" smtClean="0"/>
              <a:t>METODOLOGIAS AGILES</a:t>
            </a:r>
            <a:endParaRPr lang="es-PE" dirty="0"/>
          </a:p>
        </p:txBody>
      </p:sp>
    </p:spTree>
    <p:extLst>
      <p:ext uri="{BB962C8B-B14F-4D97-AF65-F5344CB8AC3E}">
        <p14:creationId xmlns:p14="http://schemas.microsoft.com/office/powerpoint/2010/main" val="89918157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EL MANIFIESTO AGIL</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PE" dirty="0" smtClean="0">
                <a:solidFill>
                  <a:schemeClr val="tx1">
                    <a:lumMod val="85000"/>
                    <a:lumOff val="15000"/>
                  </a:schemeClr>
                </a:solidFill>
              </a:rPr>
              <a:t>Valorar </a:t>
            </a:r>
            <a:r>
              <a:rPr lang="es-PE" dirty="0">
                <a:solidFill>
                  <a:schemeClr val="tx1">
                    <a:lumMod val="85000"/>
                    <a:lumOff val="15000"/>
                  </a:schemeClr>
                </a:solidFill>
              </a:rPr>
              <a:t>a los individuos y las interacciones del equipo de desarrollo sobre el proceso y las </a:t>
            </a:r>
            <a:r>
              <a:rPr lang="es-PE" dirty="0" smtClean="0">
                <a:solidFill>
                  <a:schemeClr val="tx1">
                    <a:lumMod val="85000"/>
                    <a:lumOff val="15000"/>
                  </a:schemeClr>
                </a:solidFill>
              </a:rPr>
              <a:t>herramientas.</a:t>
            </a:r>
          </a:p>
          <a:p>
            <a:pPr marL="342900" indent="-342900">
              <a:buFont typeface="+mj-lt"/>
              <a:buAutoNum type="arabicPeriod"/>
            </a:pPr>
            <a:r>
              <a:rPr lang="es-PE" dirty="0" smtClean="0">
                <a:solidFill>
                  <a:schemeClr val="tx1">
                    <a:lumMod val="85000"/>
                    <a:lumOff val="15000"/>
                  </a:schemeClr>
                </a:solidFill>
              </a:rPr>
              <a:t>Desarrollar </a:t>
            </a:r>
            <a:r>
              <a:rPr lang="es-PE" dirty="0">
                <a:solidFill>
                  <a:schemeClr val="tx1">
                    <a:lumMod val="85000"/>
                    <a:lumOff val="15000"/>
                  </a:schemeClr>
                </a:solidFill>
              </a:rPr>
              <a:t>software que funciona más que conseguir una documentación exhaustiva</a:t>
            </a:r>
            <a:r>
              <a:rPr lang="es-PE" dirty="0" smtClean="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La </a:t>
            </a:r>
            <a:r>
              <a:rPr lang="es-PE" dirty="0">
                <a:solidFill>
                  <a:schemeClr val="tx1">
                    <a:lumMod val="85000"/>
                    <a:lumOff val="15000"/>
                  </a:schemeClr>
                </a:solidFill>
              </a:rPr>
              <a:t>colaboración con el cliente más que la negociación de un contrato. </a:t>
            </a:r>
            <a:endParaRPr lang="es-PE" dirty="0" smtClean="0">
              <a:solidFill>
                <a:schemeClr val="tx1">
                  <a:lumMod val="85000"/>
                  <a:lumOff val="15000"/>
                </a:schemeClr>
              </a:solidFill>
            </a:endParaRPr>
          </a:p>
          <a:p>
            <a:pPr marL="342900" indent="-342900">
              <a:buFont typeface="+mj-lt"/>
              <a:buAutoNum type="arabicPeriod"/>
            </a:pPr>
            <a:r>
              <a:rPr lang="es-PE" dirty="0" smtClean="0">
                <a:solidFill>
                  <a:schemeClr val="tx1">
                    <a:lumMod val="85000"/>
                    <a:lumOff val="15000"/>
                  </a:schemeClr>
                </a:solidFill>
              </a:rPr>
              <a:t>Responder </a:t>
            </a:r>
            <a:r>
              <a:rPr lang="es-PE" dirty="0">
                <a:solidFill>
                  <a:schemeClr val="tx1">
                    <a:lumMod val="85000"/>
                    <a:lumOff val="15000"/>
                  </a:schemeClr>
                </a:solidFill>
              </a:rPr>
              <a:t>a los cambios más que seguir estrictamente un plan.</a:t>
            </a:r>
            <a:endParaRPr lang="es-PE" dirty="0" smtClean="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VALORES AGILES</a:t>
            </a:r>
            <a:endParaRPr lang="es-PE" b="1" dirty="0"/>
          </a:p>
        </p:txBody>
      </p:sp>
    </p:spTree>
    <p:extLst>
      <p:ext uri="{BB962C8B-B14F-4D97-AF65-F5344CB8AC3E}">
        <p14:creationId xmlns:p14="http://schemas.microsoft.com/office/powerpoint/2010/main" val="254813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EL MANIFIESTO AGIL</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PE" dirty="0" smtClean="0">
                <a:solidFill>
                  <a:schemeClr val="tx1">
                    <a:lumMod val="85000"/>
                    <a:lumOff val="15000"/>
                  </a:schemeClr>
                </a:solidFill>
              </a:rPr>
              <a:t>La </a:t>
            </a:r>
            <a:r>
              <a:rPr lang="es-PE" dirty="0">
                <a:solidFill>
                  <a:schemeClr val="tx1">
                    <a:lumMod val="85000"/>
                    <a:lumOff val="15000"/>
                  </a:schemeClr>
                </a:solidFill>
              </a:rPr>
              <a:t>prioridad es satisfacer al cliente mediante entregas tempranas y continuas de software que le aporten valor.</a:t>
            </a:r>
          </a:p>
          <a:p>
            <a:pPr marL="342900" indent="-342900">
              <a:buFont typeface="+mj-lt"/>
              <a:buAutoNum type="arabicPeriod"/>
            </a:pPr>
            <a:r>
              <a:rPr lang="es-PE" dirty="0" smtClean="0">
                <a:solidFill>
                  <a:schemeClr val="tx1">
                    <a:lumMod val="85000"/>
                    <a:lumOff val="15000"/>
                  </a:schemeClr>
                </a:solidFill>
              </a:rPr>
              <a:t>Dar </a:t>
            </a:r>
            <a:r>
              <a:rPr lang="es-PE" dirty="0">
                <a:solidFill>
                  <a:schemeClr val="tx1">
                    <a:lumMod val="85000"/>
                    <a:lumOff val="15000"/>
                  </a:schemeClr>
                </a:solidFill>
              </a:rPr>
              <a:t>la bienvenida a los cambios. Se capturan los cambios para que el cliente tenga una ventaja competitiva.</a:t>
            </a:r>
          </a:p>
          <a:p>
            <a:pPr marL="342900" indent="-342900">
              <a:buFont typeface="+mj-lt"/>
              <a:buAutoNum type="arabicPeriod"/>
            </a:pPr>
            <a:r>
              <a:rPr lang="es-PE" dirty="0" smtClean="0">
                <a:solidFill>
                  <a:schemeClr val="tx1">
                    <a:lumMod val="85000"/>
                    <a:lumOff val="15000"/>
                  </a:schemeClr>
                </a:solidFill>
              </a:rPr>
              <a:t>Entregar </a:t>
            </a:r>
            <a:r>
              <a:rPr lang="es-PE" dirty="0">
                <a:solidFill>
                  <a:schemeClr val="tx1">
                    <a:lumMod val="85000"/>
                    <a:lumOff val="15000"/>
                  </a:schemeClr>
                </a:solidFill>
              </a:rPr>
              <a:t>frecuentemente software que funcione desde un par de semanas a un par de meses, con el menor intervalo de tiempo posible entre entregas.</a:t>
            </a:r>
          </a:p>
          <a:p>
            <a:pPr marL="342900" indent="-342900">
              <a:buFont typeface="+mj-lt"/>
              <a:buAutoNum type="arabicPeriod"/>
            </a:pPr>
            <a:r>
              <a:rPr lang="es-PE" dirty="0" smtClean="0">
                <a:solidFill>
                  <a:schemeClr val="tx1">
                    <a:lumMod val="85000"/>
                    <a:lumOff val="15000"/>
                  </a:schemeClr>
                </a:solidFill>
              </a:rPr>
              <a:t>La </a:t>
            </a:r>
            <a:r>
              <a:rPr lang="es-PE" dirty="0">
                <a:solidFill>
                  <a:schemeClr val="tx1">
                    <a:lumMod val="85000"/>
                    <a:lumOff val="15000"/>
                  </a:schemeClr>
                </a:solidFill>
              </a:rPr>
              <a:t>gente del negocio y los desarrolladores deben trabajar juntos a lo largo del proyecto</a:t>
            </a:r>
            <a:r>
              <a:rPr lang="es-PE" dirty="0" smtClean="0">
                <a:solidFill>
                  <a:schemeClr val="tx1">
                    <a:lumMod val="85000"/>
                    <a:lumOff val="15000"/>
                  </a:schemeClr>
                </a:solidFill>
              </a:rPr>
              <a:t>.</a:t>
            </a:r>
            <a:endParaRPr lang="es-PE" dirty="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PRINCIPIOS AGILES</a:t>
            </a:r>
            <a:endParaRPr lang="es-PE" b="1" dirty="0"/>
          </a:p>
        </p:txBody>
      </p:sp>
    </p:spTree>
    <p:extLst>
      <p:ext uri="{BB962C8B-B14F-4D97-AF65-F5344CB8AC3E}">
        <p14:creationId xmlns:p14="http://schemas.microsoft.com/office/powerpoint/2010/main" val="182240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EL MANIFIESTO AGIL</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s-PE" dirty="0" smtClean="0">
                <a:solidFill>
                  <a:schemeClr val="tx1">
                    <a:lumMod val="85000"/>
                    <a:lumOff val="15000"/>
                  </a:schemeClr>
                </a:solidFill>
              </a:rPr>
              <a:t>Construir </a:t>
            </a:r>
            <a:r>
              <a:rPr lang="es-PE" dirty="0">
                <a:solidFill>
                  <a:schemeClr val="tx1">
                    <a:lumMod val="85000"/>
                    <a:lumOff val="15000"/>
                  </a:schemeClr>
                </a:solidFill>
              </a:rPr>
              <a:t>el proyecto en torno a individuos motivados. Darles el entorno y el apoyo que necesitan y confiar en ellos para conseguir finalizar el trabajo.</a:t>
            </a:r>
          </a:p>
          <a:p>
            <a:pPr marL="342900" indent="-342900">
              <a:buFont typeface="+mj-lt"/>
              <a:buAutoNum type="arabicPeriod" startAt="5"/>
            </a:pPr>
            <a:r>
              <a:rPr lang="es-PE" dirty="0" smtClean="0">
                <a:solidFill>
                  <a:schemeClr val="tx1">
                    <a:lumMod val="85000"/>
                    <a:lumOff val="15000"/>
                  </a:schemeClr>
                </a:solidFill>
              </a:rPr>
              <a:t>El </a:t>
            </a:r>
            <a:r>
              <a:rPr lang="es-PE" dirty="0">
                <a:solidFill>
                  <a:schemeClr val="tx1">
                    <a:lumMod val="85000"/>
                    <a:lumOff val="15000"/>
                  </a:schemeClr>
                </a:solidFill>
              </a:rPr>
              <a:t>diálogo cara a cara es el método más eficiente y efectivo para comunicar información dentro de un equipo de desarrollo.</a:t>
            </a:r>
          </a:p>
          <a:p>
            <a:pPr marL="342900" indent="-342900">
              <a:buFont typeface="+mj-lt"/>
              <a:buAutoNum type="arabicPeriod" startAt="5"/>
            </a:pPr>
            <a:r>
              <a:rPr lang="es-PE" dirty="0" smtClean="0">
                <a:solidFill>
                  <a:schemeClr val="tx1">
                    <a:lumMod val="85000"/>
                    <a:lumOff val="15000"/>
                  </a:schemeClr>
                </a:solidFill>
              </a:rPr>
              <a:t>El </a:t>
            </a:r>
            <a:r>
              <a:rPr lang="es-PE" dirty="0">
                <a:solidFill>
                  <a:schemeClr val="tx1">
                    <a:lumMod val="85000"/>
                    <a:lumOff val="15000"/>
                  </a:schemeClr>
                </a:solidFill>
              </a:rPr>
              <a:t>software que funciona es la medida fundamental de progreso.</a:t>
            </a:r>
          </a:p>
          <a:p>
            <a:pPr marL="342900" indent="-342900">
              <a:buFont typeface="+mj-lt"/>
              <a:buAutoNum type="arabicPeriod" startAt="5"/>
            </a:pPr>
            <a:r>
              <a:rPr lang="es-PE" dirty="0" smtClean="0">
                <a:solidFill>
                  <a:schemeClr val="tx1">
                    <a:lumMod val="85000"/>
                    <a:lumOff val="15000"/>
                  </a:schemeClr>
                </a:solidFill>
              </a:rPr>
              <a:t>Los </a:t>
            </a:r>
            <a:r>
              <a:rPr lang="es-PE" dirty="0">
                <a:solidFill>
                  <a:schemeClr val="tx1">
                    <a:lumMod val="85000"/>
                    <a:lumOff val="15000"/>
                  </a:schemeClr>
                </a:solidFill>
              </a:rPr>
              <a:t>procesos ágiles promueven un desarrollo sostenible. Los promotores, desarrolladores y usuarios deberían ser capaces de mantener una paz constante</a:t>
            </a:r>
            <a:r>
              <a:rPr lang="es-PE" dirty="0" smtClean="0">
                <a:solidFill>
                  <a:schemeClr val="tx1">
                    <a:lumMod val="85000"/>
                    <a:lumOff val="15000"/>
                  </a:schemeClr>
                </a:solidFill>
              </a:rPr>
              <a:t>.</a:t>
            </a:r>
            <a:endParaRPr lang="es-PE" dirty="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PRINCIPIOS AGILES</a:t>
            </a:r>
            <a:endParaRPr lang="es-PE" b="1" dirty="0"/>
          </a:p>
        </p:txBody>
      </p:sp>
    </p:spTree>
    <p:extLst>
      <p:ext uri="{BB962C8B-B14F-4D97-AF65-F5344CB8AC3E}">
        <p14:creationId xmlns:p14="http://schemas.microsoft.com/office/powerpoint/2010/main" val="103433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EL MANIFIESTO AGIL</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9"/>
            </a:pPr>
            <a:r>
              <a:rPr lang="es-PE" dirty="0" smtClean="0">
                <a:solidFill>
                  <a:schemeClr val="tx1">
                    <a:lumMod val="85000"/>
                    <a:lumOff val="15000"/>
                  </a:schemeClr>
                </a:solidFill>
              </a:rPr>
              <a:t>La </a:t>
            </a:r>
            <a:r>
              <a:rPr lang="es-PE" dirty="0">
                <a:solidFill>
                  <a:schemeClr val="tx1">
                    <a:lumMod val="85000"/>
                    <a:lumOff val="15000"/>
                  </a:schemeClr>
                </a:solidFill>
              </a:rPr>
              <a:t>atención continua a la calidad técnica y al buen diseño mejora la agilidad.</a:t>
            </a:r>
          </a:p>
          <a:p>
            <a:pPr marL="342900" indent="-342900">
              <a:buFont typeface="+mj-lt"/>
              <a:buAutoNum type="arabicPeriod" startAt="9"/>
            </a:pPr>
            <a:r>
              <a:rPr lang="es-PE" dirty="0" smtClean="0">
                <a:solidFill>
                  <a:schemeClr val="tx1">
                    <a:lumMod val="85000"/>
                    <a:lumOff val="15000"/>
                  </a:schemeClr>
                </a:solidFill>
              </a:rPr>
              <a:t>La </a:t>
            </a:r>
            <a:r>
              <a:rPr lang="es-PE" dirty="0">
                <a:solidFill>
                  <a:schemeClr val="tx1">
                    <a:lumMod val="85000"/>
                    <a:lumOff val="15000"/>
                  </a:schemeClr>
                </a:solidFill>
              </a:rPr>
              <a:t>simplicidad es esencial.</a:t>
            </a:r>
          </a:p>
          <a:p>
            <a:pPr marL="342900" indent="-342900">
              <a:buFont typeface="+mj-lt"/>
              <a:buAutoNum type="arabicPeriod" startAt="9"/>
            </a:pPr>
            <a:r>
              <a:rPr lang="es-PE" dirty="0" smtClean="0">
                <a:solidFill>
                  <a:schemeClr val="tx1">
                    <a:lumMod val="85000"/>
                    <a:lumOff val="15000"/>
                  </a:schemeClr>
                </a:solidFill>
              </a:rPr>
              <a:t>Las </a:t>
            </a:r>
            <a:r>
              <a:rPr lang="es-PE" dirty="0">
                <a:solidFill>
                  <a:schemeClr val="tx1">
                    <a:lumMod val="85000"/>
                    <a:lumOff val="15000"/>
                  </a:schemeClr>
                </a:solidFill>
              </a:rPr>
              <a:t>mejores arquitecturas, requisitos y diseños surgen de los equipos organizados por sí mismos.</a:t>
            </a:r>
          </a:p>
          <a:p>
            <a:pPr marL="342900" indent="-342900">
              <a:buFont typeface="+mj-lt"/>
              <a:buAutoNum type="arabicPeriod" startAt="9"/>
            </a:pPr>
            <a:r>
              <a:rPr lang="es-PE" dirty="0" smtClean="0">
                <a:solidFill>
                  <a:schemeClr val="tx1">
                    <a:lumMod val="85000"/>
                    <a:lumOff val="15000"/>
                  </a:schemeClr>
                </a:solidFill>
              </a:rPr>
              <a:t>En </a:t>
            </a:r>
            <a:r>
              <a:rPr lang="es-PE" dirty="0">
                <a:solidFill>
                  <a:schemeClr val="tx1">
                    <a:lumMod val="85000"/>
                    <a:lumOff val="15000"/>
                  </a:schemeClr>
                </a:solidFill>
              </a:rPr>
              <a:t>intervalos regulares, el equipo reflexiona respecto a cómo llegar a ser más efectivo, y según esto ajusta su comportamiento.</a:t>
            </a:r>
          </a:p>
          <a:p>
            <a:pPr marL="342900" indent="-342900">
              <a:buFont typeface="+mj-lt"/>
              <a:buAutoNum type="arabicPeriod" startAt="9"/>
            </a:pPr>
            <a:endParaRPr lang="es-PE" dirty="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PRINCIPIOS AGILES</a:t>
            </a:r>
            <a:endParaRPr lang="es-PE" b="1" dirty="0"/>
          </a:p>
        </p:txBody>
      </p:sp>
    </p:spTree>
    <p:extLst>
      <p:ext uri="{BB962C8B-B14F-4D97-AF65-F5344CB8AC3E}">
        <p14:creationId xmlns:p14="http://schemas.microsoft.com/office/powerpoint/2010/main" val="1610190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INTRODUCCIÓN</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COMPARATIVA</a:t>
            </a:r>
            <a:endParaRPr lang="es-PE" b="1" dirty="0">
              <a:solidFill>
                <a:schemeClr val="bg2">
                  <a:lumMod val="25000"/>
                </a:schemeClr>
              </a:solidFill>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269312565"/>
              </p:ext>
            </p:extLst>
          </p:nvPr>
        </p:nvGraphicFramePr>
        <p:xfrm>
          <a:off x="899592" y="1230982"/>
          <a:ext cx="7272807" cy="34290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1070774404"/>
                    </a:ext>
                  </a:extLst>
                </a:gridCol>
                <a:gridCol w="2256250">
                  <a:extLst>
                    <a:ext uri="{9D8B030D-6E8A-4147-A177-3AD203B41FA5}">
                      <a16:colId xmlns:a16="http://schemas.microsoft.com/office/drawing/2014/main" val="3835112478"/>
                    </a:ext>
                  </a:extLst>
                </a:gridCol>
                <a:gridCol w="2424269">
                  <a:extLst>
                    <a:ext uri="{9D8B030D-6E8A-4147-A177-3AD203B41FA5}">
                      <a16:colId xmlns:a16="http://schemas.microsoft.com/office/drawing/2014/main" val="1977868025"/>
                    </a:ext>
                  </a:extLst>
                </a:gridCol>
              </a:tblGrid>
              <a:tr h="370840">
                <a:tc>
                  <a:txBody>
                    <a:bodyPr/>
                    <a:lstStyle/>
                    <a:p>
                      <a:pPr algn="ctr"/>
                      <a:r>
                        <a:rPr lang="es-PE" dirty="0" smtClean="0">
                          <a:latin typeface="Arial" panose="020B0604020202020204" pitchFamily="34" charset="0"/>
                          <a:cs typeface="Arial" panose="020B0604020202020204" pitchFamily="34" charset="0"/>
                        </a:rPr>
                        <a:t>CARACTERISTICA</a:t>
                      </a:r>
                      <a:endParaRPr lang="es-PE" dirty="0">
                        <a:latin typeface="Arial" panose="020B0604020202020204" pitchFamily="34" charset="0"/>
                        <a:cs typeface="Arial" panose="020B0604020202020204" pitchFamily="34" charset="0"/>
                      </a:endParaRPr>
                    </a:p>
                  </a:txBody>
                  <a:tcPr/>
                </a:tc>
                <a:tc>
                  <a:txBody>
                    <a:bodyPr/>
                    <a:lstStyle/>
                    <a:p>
                      <a:pPr algn="ctr"/>
                      <a:r>
                        <a:rPr lang="es-PE" dirty="0" smtClean="0">
                          <a:latin typeface="Arial" panose="020B0604020202020204" pitchFamily="34" charset="0"/>
                          <a:cs typeface="Arial" panose="020B0604020202020204" pitchFamily="34" charset="0"/>
                        </a:rPr>
                        <a:t>TRADICIONAL</a:t>
                      </a:r>
                      <a:endParaRPr lang="es-PE" dirty="0">
                        <a:latin typeface="Arial" panose="020B0604020202020204" pitchFamily="34" charset="0"/>
                        <a:cs typeface="Arial" panose="020B0604020202020204" pitchFamily="34" charset="0"/>
                      </a:endParaRPr>
                    </a:p>
                  </a:txBody>
                  <a:tcPr/>
                </a:tc>
                <a:tc>
                  <a:txBody>
                    <a:bodyPr/>
                    <a:lstStyle/>
                    <a:p>
                      <a:pPr algn="ctr"/>
                      <a:r>
                        <a:rPr lang="es-PE" dirty="0" smtClean="0">
                          <a:latin typeface="Arial" panose="020B0604020202020204" pitchFamily="34" charset="0"/>
                          <a:cs typeface="Arial" panose="020B0604020202020204" pitchFamily="34" charset="0"/>
                        </a:rPr>
                        <a:t>ÁGIL</a:t>
                      </a:r>
                      <a:endParaRPr lang="es-P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4606703"/>
                  </a:ext>
                </a:extLst>
              </a:tr>
              <a:tr h="370840">
                <a:tc>
                  <a:txBody>
                    <a:bodyPr/>
                    <a:lstStyle/>
                    <a:p>
                      <a:r>
                        <a:rPr lang="es-PE" sz="1600" b="1" dirty="0" smtClean="0">
                          <a:latin typeface="Arial" panose="020B0604020202020204" pitchFamily="34" charset="0"/>
                          <a:cs typeface="Arial" panose="020B0604020202020204" pitchFamily="34" charset="0"/>
                        </a:rPr>
                        <a:t>PROCESO</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Altamente controlado</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Ligeramente controlado</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9317137"/>
                  </a:ext>
                </a:extLst>
              </a:tr>
              <a:tr h="370840">
                <a:tc>
                  <a:txBody>
                    <a:bodyPr/>
                    <a:lstStyle/>
                    <a:p>
                      <a:r>
                        <a:rPr lang="es-PE" sz="1600" b="1" dirty="0" smtClean="0">
                          <a:latin typeface="Arial" panose="020B0604020202020204" pitchFamily="34" charset="0"/>
                          <a:cs typeface="Arial" panose="020B0604020202020204" pitchFamily="34" charset="0"/>
                        </a:rPr>
                        <a:t>CONTRATO</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Cerrado</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Flexible</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7441011"/>
                  </a:ext>
                </a:extLst>
              </a:tr>
              <a:tr h="370840">
                <a:tc>
                  <a:txBody>
                    <a:bodyPr/>
                    <a:lstStyle/>
                    <a:p>
                      <a:r>
                        <a:rPr lang="es-PE" sz="1600" b="1" dirty="0" smtClean="0">
                          <a:latin typeface="Arial" panose="020B0604020202020204" pitchFamily="34" charset="0"/>
                          <a:cs typeface="Arial" panose="020B0604020202020204" pitchFamily="34" charset="0"/>
                        </a:rPr>
                        <a:t>INTERACCIÓN CON EL CLIENTE</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Reuniones</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Forma parte del equipo de desarrollo</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1806615"/>
                  </a:ext>
                </a:extLst>
              </a:tr>
              <a:tr h="370840">
                <a:tc>
                  <a:txBody>
                    <a:bodyPr/>
                    <a:lstStyle/>
                    <a:p>
                      <a:r>
                        <a:rPr lang="es-PE" sz="1600" b="1" dirty="0" smtClean="0">
                          <a:latin typeface="Arial" panose="020B0604020202020204" pitchFamily="34" charset="0"/>
                          <a:cs typeface="Arial" panose="020B0604020202020204" pitchFamily="34" charset="0"/>
                        </a:rPr>
                        <a:t>TAMAÑO DE LOS GRUPOS</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Grandes</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Pequeños,</a:t>
                      </a:r>
                      <a:r>
                        <a:rPr lang="es-PE" sz="1600" baseline="0" dirty="0" smtClean="0">
                          <a:latin typeface="Arial" panose="020B0604020202020204" pitchFamily="34" charset="0"/>
                          <a:cs typeface="Arial" panose="020B0604020202020204" pitchFamily="34" charset="0"/>
                        </a:rPr>
                        <a:t> menos de 10 integrante</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32594908"/>
                  </a:ext>
                </a:extLst>
              </a:tr>
              <a:tr h="370840">
                <a:tc>
                  <a:txBody>
                    <a:bodyPr/>
                    <a:lstStyle/>
                    <a:p>
                      <a:r>
                        <a:rPr lang="es-PE" sz="1600" b="1" dirty="0" smtClean="0">
                          <a:latin typeface="Arial" panose="020B0604020202020204" pitchFamily="34" charset="0"/>
                          <a:cs typeface="Arial" panose="020B0604020202020204" pitchFamily="34" charset="0"/>
                        </a:rPr>
                        <a:t>ARQUITECTURA DEL SOFTWARE</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Muy importante</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Menos importante</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4499754"/>
                  </a:ext>
                </a:extLst>
              </a:tr>
              <a:tr h="370840">
                <a:tc>
                  <a:txBody>
                    <a:bodyPr/>
                    <a:lstStyle/>
                    <a:p>
                      <a:r>
                        <a:rPr lang="es-PE" sz="1600" b="1" dirty="0" smtClean="0">
                          <a:latin typeface="Arial" panose="020B0604020202020204" pitchFamily="34" charset="0"/>
                          <a:cs typeface="Arial" panose="020B0604020202020204" pitchFamily="34" charset="0"/>
                        </a:rPr>
                        <a:t>DOCUMENTACIÓN</a:t>
                      </a:r>
                      <a:endParaRPr lang="es-PE" sz="1600" b="1"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Exhaustiva</a:t>
                      </a:r>
                      <a:endParaRPr lang="es-PE" sz="1600" dirty="0">
                        <a:latin typeface="Arial" panose="020B0604020202020204" pitchFamily="34" charset="0"/>
                        <a:cs typeface="Arial" panose="020B0604020202020204" pitchFamily="34" charset="0"/>
                      </a:endParaRPr>
                    </a:p>
                  </a:txBody>
                  <a:tcPr/>
                </a:tc>
                <a:tc>
                  <a:txBody>
                    <a:bodyPr/>
                    <a:lstStyle/>
                    <a:p>
                      <a:r>
                        <a:rPr lang="es-PE" sz="1600" dirty="0" smtClean="0">
                          <a:latin typeface="Arial" panose="020B0604020202020204" pitchFamily="34" charset="0"/>
                          <a:cs typeface="Arial" panose="020B0604020202020204" pitchFamily="34" charset="0"/>
                        </a:rPr>
                        <a:t>Poca, sólo la necesaria para entender el código</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8138521"/>
                  </a:ext>
                </a:extLst>
              </a:tr>
            </a:tbl>
          </a:graphicData>
        </a:graphic>
      </p:graphicFrame>
    </p:spTree>
    <p:extLst>
      <p:ext uri="{BB962C8B-B14F-4D97-AF65-F5344CB8AC3E}">
        <p14:creationId xmlns:p14="http://schemas.microsoft.com/office/powerpoint/2010/main" val="469606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COMPONENTES FUNDAMENTALES</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El “product owner” (o propietario del producto) es aquella persona con una visión muy clara del producto que se quiere desarrollar, que es capaz de transmitir esa visión al equipo de desarrollo y, además, está altamente disponible para transmitirla</a:t>
            </a:r>
            <a:r>
              <a:rPr lang="es-PE" dirty="0" smtClean="0">
                <a:solidFill>
                  <a:schemeClr val="tx1">
                    <a:lumMod val="85000"/>
                    <a:lumOff val="15000"/>
                  </a:schemeClr>
                </a:solidFill>
              </a:rPr>
              <a:t>.</a:t>
            </a:r>
          </a:p>
          <a:p>
            <a:pPr algn="ctr"/>
            <a:endParaRPr lang="es-PE" dirty="0">
              <a:solidFill>
                <a:schemeClr val="tx1">
                  <a:lumMod val="85000"/>
                  <a:lumOff val="15000"/>
                </a:schemeClr>
              </a:solidFill>
            </a:endParaRPr>
          </a:p>
          <a:p>
            <a:pPr algn="ctr"/>
            <a:r>
              <a:rPr lang="es-PE" dirty="0">
                <a:solidFill>
                  <a:schemeClr val="tx1">
                    <a:lumMod val="85000"/>
                    <a:lumOff val="15000"/>
                  </a:schemeClr>
                </a:solidFill>
              </a:rPr>
              <a:t>El product owner también es el responsable de la comunicación entre equipo y usuarios, y de gestionar qué trabajo se tiene que desarrollar, en qué orden y qué valor se va entregando</a:t>
            </a:r>
            <a:r>
              <a:rPr lang="es-PE" dirty="0" smtClean="0">
                <a:solidFill>
                  <a:schemeClr val="tx1">
                    <a:lumMod val="85000"/>
                    <a:lumOff val="15000"/>
                  </a:schemeClr>
                </a:solidFill>
              </a:rPr>
              <a:t>.</a:t>
            </a: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EL PRODUCT OWNER</a:t>
            </a:r>
          </a:p>
        </p:txBody>
      </p:sp>
    </p:spTree>
    <p:extLst>
      <p:ext uri="{BB962C8B-B14F-4D97-AF65-F5344CB8AC3E}">
        <p14:creationId xmlns:p14="http://schemas.microsoft.com/office/powerpoint/2010/main" val="3668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COMPONENTES FUNDAMENTALES</a:t>
            </a:r>
            <a:endParaRPr lang="es-ES" dirty="0"/>
          </a:p>
        </p:txBody>
      </p:sp>
      <p:sp>
        <p:nvSpPr>
          <p:cNvPr id="4" name="Rectángulo 3"/>
          <p:cNvSpPr/>
          <p:nvPr/>
        </p:nvSpPr>
        <p:spPr>
          <a:xfrm>
            <a:off x="971600" y="1023578"/>
            <a:ext cx="4104456"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En las metodologías ágiles la descripción de estas necesidades se realiza a partir de las historias de usuario (</a:t>
            </a:r>
            <a:r>
              <a:rPr lang="es-PE" dirty="0" err="1">
                <a:solidFill>
                  <a:schemeClr val="tx1">
                    <a:lumMod val="85000"/>
                    <a:lumOff val="15000"/>
                  </a:schemeClr>
                </a:solidFill>
              </a:rPr>
              <a:t>user</a:t>
            </a:r>
            <a:r>
              <a:rPr lang="es-PE" dirty="0">
                <a:solidFill>
                  <a:schemeClr val="tx1">
                    <a:lumMod val="85000"/>
                    <a:lumOff val="15000"/>
                  </a:schemeClr>
                </a:solidFill>
              </a:rPr>
              <a:t> </a:t>
            </a:r>
            <a:r>
              <a:rPr lang="es-PE" dirty="0" err="1">
                <a:solidFill>
                  <a:schemeClr val="tx1">
                    <a:lumMod val="85000"/>
                    <a:lumOff val="15000"/>
                  </a:schemeClr>
                </a:solidFill>
              </a:rPr>
              <a:t>story</a:t>
            </a:r>
            <a:r>
              <a:rPr lang="es-PE" dirty="0">
                <a:solidFill>
                  <a:schemeClr val="tx1">
                    <a:lumMod val="85000"/>
                    <a:lumOff val="15000"/>
                  </a:schemeClr>
                </a:solidFill>
              </a:rPr>
              <a:t>) que son, principalmente, lo que el cliente o el usuario quiere que se implemente; es decir, son una descripción breve, de una funcionalidad software tal y como la percibe el usuario (M. </a:t>
            </a:r>
            <a:r>
              <a:rPr lang="es-PE" dirty="0" err="1">
                <a:solidFill>
                  <a:schemeClr val="tx1">
                    <a:lumMod val="85000"/>
                    <a:lumOff val="15000"/>
                  </a:schemeClr>
                </a:solidFill>
              </a:rPr>
              <a:t>Cohn</a:t>
            </a:r>
            <a:r>
              <a:rPr lang="es-PE" dirty="0">
                <a:solidFill>
                  <a:schemeClr val="tx1">
                    <a:lumMod val="85000"/>
                    <a:lumOff val="15000"/>
                  </a:schemeClr>
                </a:solidFill>
              </a:rPr>
              <a:t>, 2004) .</a:t>
            </a:r>
          </a:p>
        </p:txBody>
      </p:sp>
      <p:sp>
        <p:nvSpPr>
          <p:cNvPr id="5" name="Rectángulo redondeado 4"/>
          <p:cNvSpPr/>
          <p:nvPr/>
        </p:nvSpPr>
        <p:spPr>
          <a:xfrm>
            <a:off x="1187624" y="843558"/>
            <a:ext cx="367240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HISTORIAS DE USUARIO</a:t>
            </a: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724128" y="1203598"/>
            <a:ext cx="2592288" cy="3144252"/>
          </a:xfrm>
          <a:prstGeom prst="rect">
            <a:avLst/>
          </a:prstGeom>
        </p:spPr>
      </p:pic>
    </p:spTree>
    <p:extLst>
      <p:ext uri="{BB962C8B-B14F-4D97-AF65-F5344CB8AC3E}">
        <p14:creationId xmlns:p14="http://schemas.microsoft.com/office/powerpoint/2010/main" val="407798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COMPONENTES FUNDAMENTALES</a:t>
            </a:r>
            <a:endParaRPr lang="es-ES" dirty="0"/>
          </a:p>
        </p:txBody>
      </p:sp>
      <p:pic>
        <p:nvPicPr>
          <p:cNvPr id="7" name="0 Imagen"/>
          <p:cNvPicPr/>
          <p:nvPr/>
        </p:nvPicPr>
        <p:blipFill>
          <a:blip r:embed="rId2" cstate="print">
            <a:extLst>
              <a:ext uri="{28A0092B-C50C-407E-A947-70E740481C1C}">
                <a14:useLocalDpi xmlns:a14="http://schemas.microsoft.com/office/drawing/2010/main" val="0"/>
              </a:ext>
            </a:extLst>
          </a:blip>
          <a:stretch>
            <a:fillRect/>
          </a:stretch>
        </p:blipFill>
        <p:spPr>
          <a:xfrm>
            <a:off x="296009" y="915566"/>
            <a:ext cx="8551981" cy="3571961"/>
          </a:xfrm>
          <a:prstGeom prst="rect">
            <a:avLst/>
          </a:prstGeom>
        </p:spPr>
      </p:pic>
    </p:spTree>
    <p:extLst>
      <p:ext uri="{BB962C8B-B14F-4D97-AF65-F5344CB8AC3E}">
        <p14:creationId xmlns:p14="http://schemas.microsoft.com/office/powerpoint/2010/main" val="287829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SCRUM</a:t>
            </a:r>
            <a:endParaRPr lang="es-ES" dirty="0"/>
          </a:p>
        </p:txBody>
      </p:sp>
      <p:sp>
        <p:nvSpPr>
          <p:cNvPr id="4" name="Rectángulo 3"/>
          <p:cNvSpPr/>
          <p:nvPr/>
        </p:nvSpPr>
        <p:spPr>
          <a:xfrm>
            <a:off x="611560" y="1023578"/>
            <a:ext cx="4104456"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smtClean="0">
              <a:solidFill>
                <a:schemeClr val="tx1">
                  <a:lumMod val="85000"/>
                  <a:lumOff val="15000"/>
                </a:schemeClr>
              </a:solidFill>
            </a:endParaRPr>
          </a:p>
          <a:p>
            <a:pPr algn="ctr"/>
            <a:r>
              <a:rPr lang="es-PE" dirty="0" err="1" smtClean="0">
                <a:solidFill>
                  <a:schemeClr val="tx1">
                    <a:lumMod val="85000"/>
                    <a:lumOff val="15000"/>
                  </a:schemeClr>
                </a:solidFill>
              </a:rPr>
              <a:t>Scrum</a:t>
            </a:r>
            <a:r>
              <a:rPr lang="es-PE" dirty="0" smtClean="0">
                <a:solidFill>
                  <a:schemeClr val="tx1">
                    <a:lumMod val="85000"/>
                    <a:lumOff val="15000"/>
                  </a:schemeClr>
                </a:solidFill>
              </a:rPr>
              <a:t> </a:t>
            </a:r>
            <a:r>
              <a:rPr lang="es-PE" dirty="0">
                <a:solidFill>
                  <a:schemeClr val="tx1">
                    <a:lumMod val="85000"/>
                    <a:lumOff val="15000"/>
                  </a:schemeClr>
                </a:solidFill>
              </a:rPr>
              <a:t>proporciona un marco para la gestión de proyectos. Podríamos decir que hoy en día es la metodología ágil más popular, y, de hecho, se ha utilizado para desarrollar productos software desde principios de la década de los 90</a:t>
            </a:r>
            <a:r>
              <a:rPr lang="es-PE" dirty="0" smtClean="0">
                <a:solidFill>
                  <a:schemeClr val="tx1">
                    <a:lumMod val="85000"/>
                    <a:lumOff val="15000"/>
                  </a:schemeClr>
                </a:solidFill>
              </a:rPr>
              <a:t>.</a:t>
            </a:r>
          </a:p>
          <a:p>
            <a:pPr algn="ctr"/>
            <a:endParaRPr lang="es-PE" dirty="0" smtClean="0">
              <a:solidFill>
                <a:schemeClr val="tx1">
                  <a:lumMod val="85000"/>
                  <a:lumOff val="15000"/>
                </a:schemeClr>
              </a:solidFill>
            </a:endParaRPr>
          </a:p>
          <a:p>
            <a:pPr algn="ctr"/>
            <a:r>
              <a:rPr lang="es-PE" dirty="0" smtClean="0">
                <a:solidFill>
                  <a:schemeClr val="tx1">
                    <a:lumMod val="85000"/>
                    <a:lumOff val="15000"/>
                  </a:schemeClr>
                </a:solidFill>
              </a:rPr>
              <a:t>El </a:t>
            </a:r>
            <a:r>
              <a:rPr lang="es-PE" dirty="0">
                <a:solidFill>
                  <a:schemeClr val="tx1">
                    <a:lumMod val="85000"/>
                    <a:lumOff val="15000"/>
                  </a:schemeClr>
                </a:solidFill>
              </a:rPr>
              <a:t>desarrollo software mediante iteraciones incrementales.</a:t>
            </a:r>
          </a:p>
          <a:p>
            <a:pPr algn="ctr"/>
            <a:endParaRPr lang="es-PE" dirty="0" smtClean="0">
              <a:solidFill>
                <a:schemeClr val="tx1">
                  <a:lumMod val="85000"/>
                  <a:lumOff val="15000"/>
                </a:schemeClr>
              </a:solidFill>
            </a:endParaRPr>
          </a:p>
          <a:p>
            <a:pPr algn="ctr"/>
            <a:r>
              <a:rPr lang="es-PE" dirty="0" smtClean="0">
                <a:solidFill>
                  <a:schemeClr val="tx1">
                    <a:lumMod val="85000"/>
                    <a:lumOff val="15000"/>
                  </a:schemeClr>
                </a:solidFill>
              </a:rPr>
              <a:t>Las </a:t>
            </a:r>
            <a:r>
              <a:rPr lang="es-PE" dirty="0">
                <a:solidFill>
                  <a:schemeClr val="tx1">
                    <a:lumMod val="85000"/>
                    <a:lumOff val="15000"/>
                  </a:schemeClr>
                </a:solidFill>
              </a:rPr>
              <a:t>reuniones a lo largo del proyecto.</a:t>
            </a:r>
          </a:p>
          <a:p>
            <a:pPr algn="ctr"/>
            <a:endParaRPr lang="es-PE" dirty="0">
              <a:solidFill>
                <a:schemeClr val="tx1">
                  <a:lumMod val="85000"/>
                  <a:lumOff val="15000"/>
                </a:schemeClr>
              </a:solidFill>
            </a:endParaRPr>
          </a:p>
        </p:txBody>
      </p:sp>
      <p:sp>
        <p:nvSpPr>
          <p:cNvPr id="5" name="Rectángulo redondeado 4"/>
          <p:cNvSpPr/>
          <p:nvPr/>
        </p:nvSpPr>
        <p:spPr>
          <a:xfrm>
            <a:off x="827584" y="843558"/>
            <a:ext cx="367240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¿QUÉ ES?</a:t>
            </a:r>
            <a:endParaRPr lang="es-PE" b="1" dirty="0"/>
          </a:p>
        </p:txBody>
      </p:sp>
      <p:pic>
        <p:nvPicPr>
          <p:cNvPr id="7" name="0 Imagen"/>
          <p:cNvPicPr/>
          <p:nvPr/>
        </p:nvPicPr>
        <p:blipFill>
          <a:blip r:embed="rId2">
            <a:extLst>
              <a:ext uri="{28A0092B-C50C-407E-A947-70E740481C1C}">
                <a14:useLocalDpi xmlns:a14="http://schemas.microsoft.com/office/drawing/2010/main" val="0"/>
              </a:ext>
            </a:extLst>
          </a:blip>
          <a:stretch>
            <a:fillRect/>
          </a:stretch>
        </p:blipFill>
        <p:spPr>
          <a:xfrm>
            <a:off x="5076056" y="1023578"/>
            <a:ext cx="3802394" cy="3636404"/>
          </a:xfrm>
          <a:prstGeom prst="rect">
            <a:avLst/>
          </a:prstGeom>
        </p:spPr>
      </p:pic>
    </p:spTree>
    <p:extLst>
      <p:ext uri="{BB962C8B-B14F-4D97-AF65-F5344CB8AC3E}">
        <p14:creationId xmlns:p14="http://schemas.microsoft.com/office/powerpoint/2010/main" val="1240335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SCRUM</a:t>
            </a:r>
            <a:endParaRPr lang="es-ES" dirty="0"/>
          </a:p>
        </p:txBody>
      </p:sp>
      <p:sp>
        <p:nvSpPr>
          <p:cNvPr id="4" name="Rectángulo 3"/>
          <p:cNvSpPr/>
          <p:nvPr/>
        </p:nvSpPr>
        <p:spPr>
          <a:xfrm>
            <a:off x="971600" y="1023578"/>
            <a:ext cx="6840760" cy="36364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EL EQUIPO</a:t>
            </a:r>
            <a:endParaRPr lang="es-PE" b="1" dirty="0"/>
          </a:p>
        </p:txBody>
      </p:sp>
      <p:pic>
        <p:nvPicPr>
          <p:cNvPr id="6" name="0 Imagen"/>
          <p:cNvPicPr/>
          <p:nvPr/>
        </p:nvPicPr>
        <p:blipFill>
          <a:blip r:embed="rId2" cstate="print">
            <a:extLst>
              <a:ext uri="{28A0092B-C50C-407E-A947-70E740481C1C}">
                <a14:useLocalDpi xmlns:a14="http://schemas.microsoft.com/office/drawing/2010/main" val="0"/>
              </a:ext>
            </a:extLst>
          </a:blip>
          <a:stretch>
            <a:fillRect/>
          </a:stretch>
        </p:blipFill>
        <p:spPr>
          <a:xfrm>
            <a:off x="2699792" y="1480815"/>
            <a:ext cx="3275965" cy="2901950"/>
          </a:xfrm>
          <a:prstGeom prst="rect">
            <a:avLst/>
          </a:prstGeom>
        </p:spPr>
      </p:pic>
      <p:sp>
        <p:nvSpPr>
          <p:cNvPr id="2" name="Llamada ovalada 1"/>
          <p:cNvSpPr/>
          <p:nvPr/>
        </p:nvSpPr>
        <p:spPr>
          <a:xfrm>
            <a:off x="251520" y="1142629"/>
            <a:ext cx="2592288" cy="1216239"/>
          </a:xfrm>
          <a:prstGeom prst="wedgeEllipseCallout">
            <a:avLst>
              <a:gd name="adj1" fmla="val 56434"/>
              <a:gd name="adj2" fmla="val 91118"/>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t>Es </a:t>
            </a:r>
            <a:r>
              <a:rPr lang="es-PE" sz="1200" dirty="0"/>
              <a:t>el responsable de asegurar que el equipo </a:t>
            </a:r>
            <a:r>
              <a:rPr lang="es-PE" sz="1200" dirty="0" err="1"/>
              <a:t>Scrum</a:t>
            </a:r>
            <a:r>
              <a:rPr lang="es-PE" sz="1200" dirty="0"/>
              <a:t> siga las prácticas de </a:t>
            </a:r>
            <a:r>
              <a:rPr lang="es-PE" sz="1200" dirty="0" err="1"/>
              <a:t>Scrum</a:t>
            </a:r>
            <a:r>
              <a:rPr lang="es-PE" sz="1200" dirty="0"/>
              <a:t>.</a:t>
            </a:r>
          </a:p>
        </p:txBody>
      </p:sp>
      <p:sp>
        <p:nvSpPr>
          <p:cNvPr id="7" name="Llamada ovalada 6"/>
          <p:cNvSpPr/>
          <p:nvPr/>
        </p:nvSpPr>
        <p:spPr>
          <a:xfrm>
            <a:off x="6156176" y="1023578"/>
            <a:ext cx="2808312" cy="1540275"/>
          </a:xfrm>
          <a:prstGeom prst="wedgeEllipseCallout">
            <a:avLst>
              <a:gd name="adj1" fmla="val -78782"/>
              <a:gd name="adj2" fmla="val 78588"/>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t>Es </a:t>
            </a:r>
            <a:r>
              <a:rPr lang="es-PE" sz="1200" dirty="0"/>
              <a:t>la persona responsable de gestionar las necesidades que serán satisfechas por el proyecto y asegurar el valor del trabajo que el equipo lleva a cabo. </a:t>
            </a:r>
          </a:p>
        </p:txBody>
      </p:sp>
      <p:sp>
        <p:nvSpPr>
          <p:cNvPr id="8" name="Llamada ovalada 7"/>
          <p:cNvSpPr/>
          <p:nvPr/>
        </p:nvSpPr>
        <p:spPr>
          <a:xfrm>
            <a:off x="128914" y="2787774"/>
            <a:ext cx="3002926" cy="1775011"/>
          </a:xfrm>
          <a:prstGeom prst="wedgeEllipseCallout">
            <a:avLst>
              <a:gd name="adj1" fmla="val 71255"/>
              <a:gd name="adj2" fmla="val 2742"/>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El equipo está formado por los desarrolladores, que convertirán las necesidades del Product Owner en un conjunto de nuevas funcionalidades, modificaciones o incrementos del producto software final. </a:t>
            </a:r>
          </a:p>
        </p:txBody>
      </p:sp>
      <p:sp>
        <p:nvSpPr>
          <p:cNvPr id="9" name="Llamada ovalada 8"/>
          <p:cNvSpPr/>
          <p:nvPr/>
        </p:nvSpPr>
        <p:spPr>
          <a:xfrm>
            <a:off x="6192180" y="3031905"/>
            <a:ext cx="2808312" cy="1540275"/>
          </a:xfrm>
          <a:prstGeom prst="wedgeEllipseCallout">
            <a:avLst>
              <a:gd name="adj1" fmla="val -105399"/>
              <a:gd name="adj2" fmla="val -6692"/>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t>Características:</a:t>
            </a:r>
          </a:p>
          <a:p>
            <a:pPr algn="ctr"/>
            <a:r>
              <a:rPr lang="es-PE" sz="1200" dirty="0" smtClean="0"/>
              <a:t>Auto-gestionado</a:t>
            </a:r>
          </a:p>
          <a:p>
            <a:pPr algn="ctr"/>
            <a:r>
              <a:rPr lang="es-PE" sz="1200" dirty="0" smtClean="0"/>
              <a:t>Multifuncional</a:t>
            </a:r>
          </a:p>
          <a:p>
            <a:pPr algn="ctr"/>
            <a:r>
              <a:rPr lang="es-PE" sz="1200" dirty="0" smtClean="0"/>
              <a:t>No distribuido</a:t>
            </a:r>
          </a:p>
          <a:p>
            <a:pPr algn="ctr"/>
            <a:r>
              <a:rPr lang="es-PE" sz="1200" dirty="0" smtClean="0"/>
              <a:t>Tamaño óptimo</a:t>
            </a:r>
            <a:endParaRPr lang="es-PE" sz="1200" dirty="0"/>
          </a:p>
        </p:txBody>
      </p:sp>
    </p:spTree>
    <p:extLst>
      <p:ext uri="{BB962C8B-B14F-4D97-AF65-F5344CB8AC3E}">
        <p14:creationId xmlns:p14="http://schemas.microsoft.com/office/powerpoint/2010/main" val="112485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PE" dirty="0" smtClean="0"/>
              <a:t>Proyecto Ágil</a:t>
            </a:r>
          </a:p>
          <a:p>
            <a:r>
              <a:rPr lang="es-PE" dirty="0" smtClean="0"/>
              <a:t>Componentes Fundamentales</a:t>
            </a:r>
          </a:p>
          <a:p>
            <a:r>
              <a:rPr lang="es-PE" dirty="0" err="1" smtClean="0"/>
              <a:t>Scrum</a:t>
            </a:r>
            <a:endParaRPr lang="es-PE" dirty="0" smtClean="0"/>
          </a:p>
          <a:p>
            <a:r>
              <a:rPr lang="es-PE" dirty="0" smtClean="0"/>
              <a:t>Lean</a:t>
            </a:r>
          </a:p>
          <a:p>
            <a:r>
              <a:rPr lang="es-PE" dirty="0" smtClean="0"/>
              <a:t>Kanban</a:t>
            </a:r>
            <a:endParaRPr lang="es-PE" dirty="0"/>
          </a:p>
        </p:txBody>
      </p:sp>
    </p:spTree>
    <p:extLst>
      <p:ext uri="{BB962C8B-B14F-4D97-AF65-F5344CB8AC3E}">
        <p14:creationId xmlns:p14="http://schemas.microsoft.com/office/powerpoint/2010/main" val="1952832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0 Imagen"/>
          <p:cNvPicPr/>
          <p:nvPr/>
        </p:nvPicPr>
        <p:blipFill>
          <a:blip r:embed="rId2">
            <a:extLst>
              <a:ext uri="{28A0092B-C50C-407E-A947-70E740481C1C}">
                <a14:useLocalDpi xmlns:a14="http://schemas.microsoft.com/office/drawing/2010/main" val="0"/>
              </a:ext>
            </a:extLst>
          </a:blip>
          <a:stretch>
            <a:fillRect/>
          </a:stretch>
        </p:blipFill>
        <p:spPr>
          <a:xfrm>
            <a:off x="2051720" y="1779662"/>
            <a:ext cx="4810760" cy="1971675"/>
          </a:xfrm>
          <a:prstGeom prst="rect">
            <a:avLst/>
          </a:prstGeom>
        </p:spPr>
      </p:pic>
      <p:sp>
        <p:nvSpPr>
          <p:cNvPr id="41986" name="Rectangle 2"/>
          <p:cNvSpPr>
            <a:spLocks noGrp="1" noChangeArrowheads="1"/>
          </p:cNvSpPr>
          <p:nvPr>
            <p:ph type="title"/>
          </p:nvPr>
        </p:nvSpPr>
        <p:spPr/>
        <p:txBody>
          <a:bodyPr/>
          <a:lstStyle/>
          <a:p>
            <a:r>
              <a:rPr lang="es-PE" dirty="0" smtClean="0"/>
              <a:t>SCRUM</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EL SPRING</a:t>
            </a:r>
            <a:endParaRPr lang="es-PE" b="1" dirty="0"/>
          </a:p>
        </p:txBody>
      </p:sp>
      <p:sp>
        <p:nvSpPr>
          <p:cNvPr id="2" name="Llamada ovalada 1"/>
          <p:cNvSpPr/>
          <p:nvPr/>
        </p:nvSpPr>
        <p:spPr>
          <a:xfrm>
            <a:off x="107504" y="777734"/>
            <a:ext cx="2895422" cy="1216239"/>
          </a:xfrm>
          <a:prstGeom prst="wedgeEllipseCallout">
            <a:avLst>
              <a:gd name="adj1" fmla="val 27356"/>
              <a:gd name="adj2" fmla="val 129902"/>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El Product </a:t>
            </a:r>
            <a:r>
              <a:rPr lang="es-PE" sz="1200" dirty="0" err="1"/>
              <a:t>Backlog</a:t>
            </a:r>
            <a:r>
              <a:rPr lang="es-PE" sz="1200" dirty="0"/>
              <a:t> consiste en un listado de historias del usuario que se incorporarán al producto software a partir de incrementos sucesivos.</a:t>
            </a:r>
          </a:p>
        </p:txBody>
      </p:sp>
      <p:sp>
        <p:nvSpPr>
          <p:cNvPr id="8" name="Llamada ovalada 7"/>
          <p:cNvSpPr/>
          <p:nvPr/>
        </p:nvSpPr>
        <p:spPr>
          <a:xfrm>
            <a:off x="1993335" y="3966563"/>
            <a:ext cx="1671286" cy="897864"/>
          </a:xfrm>
          <a:prstGeom prst="wedgeEllipseCallout">
            <a:avLst>
              <a:gd name="adj1" fmla="val 58228"/>
              <a:gd name="adj2" fmla="val -112032"/>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t>Historias de usuario del Spring.</a:t>
            </a:r>
            <a:endParaRPr lang="es-PE" sz="1200" dirty="0"/>
          </a:p>
        </p:txBody>
      </p:sp>
      <p:sp>
        <p:nvSpPr>
          <p:cNvPr id="9" name="Llamada ovalada 8"/>
          <p:cNvSpPr/>
          <p:nvPr/>
        </p:nvSpPr>
        <p:spPr>
          <a:xfrm>
            <a:off x="4499992" y="3943502"/>
            <a:ext cx="3528392" cy="1147742"/>
          </a:xfrm>
          <a:prstGeom prst="wedgeEllipseCallout">
            <a:avLst>
              <a:gd name="adj1" fmla="val -26043"/>
              <a:gd name="adj2" fmla="val -93526"/>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t>En </a:t>
            </a:r>
            <a:r>
              <a:rPr lang="es-PE" sz="1200" dirty="0" err="1"/>
              <a:t>Scrum</a:t>
            </a:r>
            <a:r>
              <a:rPr lang="es-PE" sz="1200" dirty="0"/>
              <a:t> a cada iteración se le denomina Sprint. </a:t>
            </a:r>
            <a:r>
              <a:rPr lang="es-PE" sz="1200" dirty="0" err="1"/>
              <a:t>Scrum</a:t>
            </a:r>
            <a:r>
              <a:rPr lang="es-PE" sz="1200" dirty="0"/>
              <a:t> recomienda iteraciones cortas, por lo que cada Sprint durará entre 1 y 4 semanas. </a:t>
            </a:r>
          </a:p>
        </p:txBody>
      </p:sp>
    </p:spTree>
    <p:extLst>
      <p:ext uri="{BB962C8B-B14F-4D97-AF65-F5344CB8AC3E}">
        <p14:creationId xmlns:p14="http://schemas.microsoft.com/office/powerpoint/2010/main" val="28718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SCRUM</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LAS REUNIONES</a:t>
            </a:r>
            <a:endParaRPr lang="es-PE" b="1" dirty="0"/>
          </a:p>
        </p:txBody>
      </p:sp>
      <p:pic>
        <p:nvPicPr>
          <p:cNvPr id="11" name="0 Imagen"/>
          <p:cNvPicPr/>
          <p:nvPr/>
        </p:nvPicPr>
        <p:blipFill>
          <a:blip r:embed="rId2" cstate="print">
            <a:extLst>
              <a:ext uri="{28A0092B-C50C-407E-A947-70E740481C1C}">
                <a14:useLocalDpi xmlns:a14="http://schemas.microsoft.com/office/drawing/2010/main" val="0"/>
              </a:ext>
            </a:extLst>
          </a:blip>
          <a:stretch>
            <a:fillRect/>
          </a:stretch>
        </p:blipFill>
        <p:spPr>
          <a:xfrm>
            <a:off x="2483768" y="1383618"/>
            <a:ext cx="4095328" cy="3100316"/>
          </a:xfrm>
          <a:prstGeom prst="rect">
            <a:avLst/>
          </a:prstGeom>
        </p:spPr>
      </p:pic>
    </p:spTree>
    <p:extLst>
      <p:ext uri="{BB962C8B-B14F-4D97-AF65-F5344CB8AC3E}">
        <p14:creationId xmlns:p14="http://schemas.microsoft.com/office/powerpoint/2010/main" val="73518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LEAN</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chemeClr val="tx1">
                    <a:lumMod val="85000"/>
                    <a:lumOff val="15000"/>
                  </a:schemeClr>
                </a:solidFill>
              </a:rPr>
              <a:t>E</a:t>
            </a:r>
            <a:r>
              <a:rPr lang="es-PE" dirty="0" smtClean="0">
                <a:solidFill>
                  <a:schemeClr val="tx1">
                    <a:lumMod val="85000"/>
                    <a:lumOff val="15000"/>
                  </a:schemeClr>
                </a:solidFill>
              </a:rPr>
              <a:t>strategia </a:t>
            </a:r>
            <a:r>
              <a:rPr lang="es-PE" dirty="0">
                <a:solidFill>
                  <a:schemeClr val="tx1">
                    <a:lumMod val="85000"/>
                    <a:lumOff val="15000"/>
                  </a:schemeClr>
                </a:solidFill>
              </a:rPr>
              <a:t>de fabricación aplicada con mucho éxito en Japón y ahora muy famosa en el mundo del software, muchas veces bajo el término de Lean Software </a:t>
            </a:r>
            <a:r>
              <a:rPr lang="es-PE" dirty="0" err="1">
                <a:solidFill>
                  <a:schemeClr val="tx1">
                    <a:lumMod val="85000"/>
                    <a:lumOff val="15000"/>
                  </a:schemeClr>
                </a:solidFill>
              </a:rPr>
              <a:t>Development</a:t>
            </a:r>
            <a:r>
              <a:rPr lang="es-PE" dirty="0" smtClean="0">
                <a:solidFill>
                  <a:schemeClr val="tx1">
                    <a:lumMod val="85000"/>
                    <a:lumOff val="15000"/>
                  </a:schemeClr>
                </a:solidFill>
              </a:rPr>
              <a:t>.</a:t>
            </a:r>
          </a:p>
          <a:p>
            <a:endParaRPr lang="es-PE" dirty="0">
              <a:solidFill>
                <a:schemeClr val="tx1">
                  <a:lumMod val="85000"/>
                  <a:lumOff val="15000"/>
                </a:schemeClr>
              </a:solidFill>
            </a:endParaRPr>
          </a:p>
          <a:p>
            <a:r>
              <a:rPr lang="es-PE" dirty="0" smtClean="0">
                <a:solidFill>
                  <a:schemeClr val="tx1">
                    <a:lumMod val="85000"/>
                    <a:lumOff val="15000"/>
                  </a:schemeClr>
                </a:solidFill>
              </a:rPr>
              <a:t>Bases de lean:</a:t>
            </a:r>
            <a:endParaRPr lang="es-PE" dirty="0">
              <a:solidFill>
                <a:schemeClr val="tx1">
                  <a:lumMod val="85000"/>
                  <a:lumOff val="15000"/>
                </a:schemeClr>
              </a:solidFill>
            </a:endParaRPr>
          </a:p>
          <a:p>
            <a:pPr marL="285750" indent="-285750">
              <a:buFont typeface="Wingdings" panose="05000000000000000000" pitchFamily="2" charset="2"/>
              <a:buChar char="§"/>
            </a:pPr>
            <a:endParaRPr lang="es-PE" dirty="0" smtClean="0">
              <a:solidFill>
                <a:schemeClr val="tx1">
                  <a:lumMod val="85000"/>
                  <a:lumOff val="15000"/>
                </a:schemeClr>
              </a:solidFill>
            </a:endParaRPr>
          </a:p>
          <a:p>
            <a:pPr marL="742950" lvl="1" indent="-285750">
              <a:buFont typeface="Wingdings" panose="05000000000000000000" pitchFamily="2" charset="2"/>
              <a:buChar char="§"/>
            </a:pPr>
            <a:r>
              <a:rPr lang="es-PE" dirty="0" smtClean="0">
                <a:solidFill>
                  <a:schemeClr val="tx1">
                    <a:lumMod val="85000"/>
                    <a:lumOff val="15000"/>
                  </a:schemeClr>
                </a:solidFill>
              </a:rPr>
              <a:t>Construir </a:t>
            </a:r>
            <a:r>
              <a:rPr lang="es-PE" dirty="0">
                <a:solidFill>
                  <a:schemeClr val="tx1">
                    <a:lumMod val="85000"/>
                    <a:lumOff val="15000"/>
                  </a:schemeClr>
                </a:solidFill>
              </a:rPr>
              <a:t>sólo lo necesario.</a:t>
            </a:r>
          </a:p>
          <a:p>
            <a:pPr marL="742950" lvl="1" indent="-285750">
              <a:buFont typeface="Wingdings" panose="05000000000000000000" pitchFamily="2" charset="2"/>
              <a:buChar char="§"/>
            </a:pPr>
            <a:r>
              <a:rPr lang="es-PE" dirty="0" smtClean="0">
                <a:solidFill>
                  <a:schemeClr val="tx1">
                    <a:lumMod val="85000"/>
                    <a:lumOff val="15000"/>
                  </a:schemeClr>
                </a:solidFill>
              </a:rPr>
              <a:t>Eliminar </a:t>
            </a:r>
            <a:r>
              <a:rPr lang="es-PE" dirty="0">
                <a:solidFill>
                  <a:schemeClr val="tx1">
                    <a:lumMod val="85000"/>
                    <a:lumOff val="15000"/>
                  </a:schemeClr>
                </a:solidFill>
              </a:rPr>
              <a:t>todo aquello que no añade valor.</a:t>
            </a:r>
          </a:p>
          <a:p>
            <a:pPr marL="742950" lvl="1" indent="-285750">
              <a:buFont typeface="Wingdings" panose="05000000000000000000" pitchFamily="2" charset="2"/>
              <a:buChar char="§"/>
            </a:pPr>
            <a:r>
              <a:rPr lang="es-PE" dirty="0" smtClean="0">
                <a:solidFill>
                  <a:schemeClr val="tx1">
                    <a:lumMod val="85000"/>
                    <a:lumOff val="15000"/>
                  </a:schemeClr>
                </a:solidFill>
              </a:rPr>
              <a:t>Parar </a:t>
            </a:r>
            <a:r>
              <a:rPr lang="es-PE" dirty="0">
                <a:solidFill>
                  <a:schemeClr val="tx1">
                    <a:lumMod val="85000"/>
                    <a:lumOff val="15000"/>
                  </a:schemeClr>
                </a:solidFill>
              </a:rPr>
              <a:t>si algo no va bien (lo que está relacionado con el principio de cero defectos).</a:t>
            </a:r>
          </a:p>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BASES</a:t>
            </a:r>
            <a:endParaRPr lang="es-PE" b="1" dirty="0"/>
          </a:p>
        </p:txBody>
      </p:sp>
    </p:spTree>
    <p:extLst>
      <p:ext uri="{BB962C8B-B14F-4D97-AF65-F5344CB8AC3E}">
        <p14:creationId xmlns:p14="http://schemas.microsoft.com/office/powerpoint/2010/main" val="903184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LEAN</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PE" dirty="0" smtClean="0">
                <a:solidFill>
                  <a:schemeClr val="tx1">
                    <a:lumMod val="85000"/>
                    <a:lumOff val="15000"/>
                  </a:schemeClr>
                </a:solidFill>
              </a:rPr>
              <a:t>Eliminar </a:t>
            </a:r>
            <a:r>
              <a:rPr lang="es-PE" dirty="0">
                <a:solidFill>
                  <a:schemeClr val="tx1">
                    <a:lumMod val="85000"/>
                    <a:lumOff val="15000"/>
                  </a:schemeClr>
                </a:solidFill>
              </a:rPr>
              <a:t>desperdicios (</a:t>
            </a:r>
            <a:r>
              <a:rPr lang="es-PE" dirty="0" err="1">
                <a:solidFill>
                  <a:schemeClr val="tx1">
                    <a:lumMod val="85000"/>
                    <a:lumOff val="15000"/>
                  </a:schemeClr>
                </a:solidFill>
              </a:rPr>
              <a:t>eliminating</a:t>
            </a:r>
            <a:r>
              <a:rPr lang="es-PE" dirty="0">
                <a:solidFill>
                  <a:schemeClr val="tx1">
                    <a:lumMod val="85000"/>
                    <a:lumOff val="15000"/>
                  </a:schemeClr>
                </a:solidFill>
              </a:rPr>
              <a:t> </a:t>
            </a:r>
            <a:r>
              <a:rPr lang="es-PE" dirty="0" err="1">
                <a:solidFill>
                  <a:schemeClr val="tx1">
                    <a:lumMod val="85000"/>
                    <a:lumOff val="15000"/>
                  </a:schemeClr>
                </a:solidFill>
              </a:rPr>
              <a:t>waste</a:t>
            </a:r>
            <a:r>
              <a:rPr lang="es-PE" dirty="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Amplificar </a:t>
            </a:r>
            <a:r>
              <a:rPr lang="es-PE" dirty="0">
                <a:solidFill>
                  <a:schemeClr val="tx1">
                    <a:lumMod val="85000"/>
                    <a:lumOff val="15000"/>
                  </a:schemeClr>
                </a:solidFill>
              </a:rPr>
              <a:t>el aprendizaje (</a:t>
            </a:r>
            <a:r>
              <a:rPr lang="es-PE" dirty="0" err="1">
                <a:solidFill>
                  <a:schemeClr val="tx1">
                    <a:lumMod val="85000"/>
                    <a:lumOff val="15000"/>
                  </a:schemeClr>
                </a:solidFill>
              </a:rPr>
              <a:t>amplifying</a:t>
            </a:r>
            <a:r>
              <a:rPr lang="es-PE" dirty="0">
                <a:solidFill>
                  <a:schemeClr val="tx1">
                    <a:lumMod val="85000"/>
                    <a:lumOff val="15000"/>
                  </a:schemeClr>
                </a:solidFill>
              </a:rPr>
              <a:t> </a:t>
            </a:r>
            <a:r>
              <a:rPr lang="es-PE" dirty="0" err="1">
                <a:solidFill>
                  <a:schemeClr val="tx1">
                    <a:lumMod val="85000"/>
                    <a:lumOff val="15000"/>
                  </a:schemeClr>
                </a:solidFill>
              </a:rPr>
              <a:t>learning</a:t>
            </a:r>
            <a:r>
              <a:rPr lang="es-PE" dirty="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Decidir </a:t>
            </a:r>
            <a:r>
              <a:rPr lang="es-PE" dirty="0">
                <a:solidFill>
                  <a:schemeClr val="tx1">
                    <a:lumMod val="85000"/>
                    <a:lumOff val="15000"/>
                  </a:schemeClr>
                </a:solidFill>
              </a:rPr>
              <a:t>lo más tarde posible (decide as late as </a:t>
            </a:r>
            <a:r>
              <a:rPr lang="es-PE" dirty="0" err="1">
                <a:solidFill>
                  <a:schemeClr val="tx1">
                    <a:lumMod val="85000"/>
                    <a:lumOff val="15000"/>
                  </a:schemeClr>
                </a:solidFill>
              </a:rPr>
              <a:t>possible</a:t>
            </a:r>
            <a:r>
              <a:rPr lang="es-PE" dirty="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Entregar </a:t>
            </a:r>
            <a:r>
              <a:rPr lang="es-PE" dirty="0">
                <a:solidFill>
                  <a:schemeClr val="tx1">
                    <a:lumMod val="85000"/>
                    <a:lumOff val="15000"/>
                  </a:schemeClr>
                </a:solidFill>
              </a:rPr>
              <a:t>lo más rápido posible (</a:t>
            </a:r>
            <a:r>
              <a:rPr lang="es-PE" dirty="0" err="1">
                <a:solidFill>
                  <a:schemeClr val="tx1">
                    <a:lumMod val="85000"/>
                    <a:lumOff val="15000"/>
                  </a:schemeClr>
                </a:solidFill>
              </a:rPr>
              <a:t>delivering</a:t>
            </a:r>
            <a:r>
              <a:rPr lang="es-PE" dirty="0">
                <a:solidFill>
                  <a:schemeClr val="tx1">
                    <a:lumMod val="85000"/>
                    <a:lumOff val="15000"/>
                  </a:schemeClr>
                </a:solidFill>
              </a:rPr>
              <a:t> as </a:t>
            </a:r>
            <a:r>
              <a:rPr lang="es-PE" dirty="0" err="1">
                <a:solidFill>
                  <a:schemeClr val="tx1">
                    <a:lumMod val="85000"/>
                    <a:lumOff val="15000"/>
                  </a:schemeClr>
                </a:solidFill>
              </a:rPr>
              <a:t>fast</a:t>
            </a:r>
            <a:r>
              <a:rPr lang="es-PE" dirty="0">
                <a:solidFill>
                  <a:schemeClr val="tx1">
                    <a:lumMod val="85000"/>
                    <a:lumOff val="15000"/>
                  </a:schemeClr>
                </a:solidFill>
              </a:rPr>
              <a:t> as </a:t>
            </a:r>
            <a:r>
              <a:rPr lang="es-PE" dirty="0" err="1">
                <a:solidFill>
                  <a:schemeClr val="tx1">
                    <a:lumMod val="85000"/>
                    <a:lumOff val="15000"/>
                  </a:schemeClr>
                </a:solidFill>
              </a:rPr>
              <a:t>possible</a:t>
            </a:r>
            <a:r>
              <a:rPr lang="es-PE" dirty="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Capacitar </a:t>
            </a:r>
            <a:r>
              <a:rPr lang="es-PE" dirty="0">
                <a:solidFill>
                  <a:schemeClr val="tx1">
                    <a:lumMod val="85000"/>
                    <a:lumOff val="15000"/>
                  </a:schemeClr>
                </a:solidFill>
              </a:rPr>
              <a:t>y potenciar al equipo (</a:t>
            </a:r>
            <a:r>
              <a:rPr lang="es-PE" dirty="0" err="1">
                <a:solidFill>
                  <a:schemeClr val="tx1">
                    <a:lumMod val="85000"/>
                    <a:lumOff val="15000"/>
                  </a:schemeClr>
                </a:solidFill>
              </a:rPr>
              <a:t>empowering</a:t>
            </a:r>
            <a:r>
              <a:rPr lang="es-PE" dirty="0">
                <a:solidFill>
                  <a:schemeClr val="tx1">
                    <a:lumMod val="85000"/>
                    <a:lumOff val="15000"/>
                  </a:schemeClr>
                </a:solidFill>
              </a:rPr>
              <a:t> </a:t>
            </a:r>
            <a:r>
              <a:rPr lang="es-PE" dirty="0" err="1">
                <a:solidFill>
                  <a:schemeClr val="tx1">
                    <a:lumMod val="85000"/>
                    <a:lumOff val="15000"/>
                  </a:schemeClr>
                </a:solidFill>
              </a:rPr>
              <a:t>the</a:t>
            </a:r>
            <a:r>
              <a:rPr lang="es-PE" dirty="0">
                <a:solidFill>
                  <a:schemeClr val="tx1">
                    <a:lumMod val="85000"/>
                    <a:lumOff val="15000"/>
                  </a:schemeClr>
                </a:solidFill>
              </a:rPr>
              <a:t> </a:t>
            </a:r>
            <a:r>
              <a:rPr lang="es-PE" dirty="0" err="1">
                <a:solidFill>
                  <a:schemeClr val="tx1">
                    <a:lumMod val="85000"/>
                    <a:lumOff val="15000"/>
                  </a:schemeClr>
                </a:solidFill>
              </a:rPr>
              <a:t>team</a:t>
            </a:r>
            <a:r>
              <a:rPr lang="es-PE" dirty="0">
                <a:solidFill>
                  <a:schemeClr val="tx1">
                    <a:lumMod val="85000"/>
                    <a:lumOff val="15000"/>
                  </a:schemeClr>
                </a:solidFill>
              </a:rPr>
              <a:t>)</a:t>
            </a:r>
          </a:p>
          <a:p>
            <a:pPr marL="342900" indent="-342900">
              <a:buFont typeface="+mj-lt"/>
              <a:buAutoNum type="arabicPeriod"/>
            </a:pPr>
            <a:r>
              <a:rPr lang="es-PE" dirty="0" smtClean="0">
                <a:solidFill>
                  <a:schemeClr val="tx1">
                    <a:lumMod val="85000"/>
                    <a:lumOff val="15000"/>
                  </a:schemeClr>
                </a:solidFill>
              </a:rPr>
              <a:t>Construir </a:t>
            </a:r>
            <a:r>
              <a:rPr lang="es-PE" dirty="0">
                <a:solidFill>
                  <a:schemeClr val="tx1">
                    <a:lumMod val="85000"/>
                    <a:lumOff val="15000"/>
                  </a:schemeClr>
                </a:solidFill>
              </a:rPr>
              <a:t>con calidad (</a:t>
            </a:r>
            <a:r>
              <a:rPr lang="es-PE" dirty="0" err="1">
                <a:solidFill>
                  <a:schemeClr val="tx1">
                    <a:lumMod val="85000"/>
                    <a:lumOff val="15000"/>
                  </a:schemeClr>
                </a:solidFill>
              </a:rPr>
              <a:t>build</a:t>
            </a:r>
            <a:r>
              <a:rPr lang="es-PE" dirty="0">
                <a:solidFill>
                  <a:schemeClr val="tx1">
                    <a:lumMod val="85000"/>
                    <a:lumOff val="15000"/>
                  </a:schemeClr>
                </a:solidFill>
              </a:rPr>
              <a:t> </a:t>
            </a:r>
            <a:r>
              <a:rPr lang="es-PE" dirty="0" err="1">
                <a:solidFill>
                  <a:schemeClr val="tx1">
                    <a:lumMod val="85000"/>
                    <a:lumOff val="15000"/>
                  </a:schemeClr>
                </a:solidFill>
              </a:rPr>
              <a:t>quality</a:t>
            </a:r>
            <a:r>
              <a:rPr lang="es-PE" dirty="0">
                <a:solidFill>
                  <a:schemeClr val="tx1">
                    <a:lumMod val="85000"/>
                    <a:lumOff val="15000"/>
                  </a:schemeClr>
                </a:solidFill>
              </a:rPr>
              <a:t> in)</a:t>
            </a:r>
          </a:p>
          <a:p>
            <a:pPr marL="342900" indent="-342900">
              <a:buFont typeface="+mj-lt"/>
              <a:buAutoNum type="arabicPeriod"/>
            </a:pPr>
            <a:r>
              <a:rPr lang="es-PE" dirty="0" smtClean="0">
                <a:solidFill>
                  <a:schemeClr val="tx1">
                    <a:lumMod val="85000"/>
                    <a:lumOff val="15000"/>
                  </a:schemeClr>
                </a:solidFill>
              </a:rPr>
              <a:t>Ver </a:t>
            </a:r>
            <a:r>
              <a:rPr lang="es-PE" dirty="0">
                <a:solidFill>
                  <a:schemeClr val="tx1">
                    <a:lumMod val="85000"/>
                    <a:lumOff val="15000"/>
                  </a:schemeClr>
                </a:solidFill>
              </a:rPr>
              <a:t>el todo (</a:t>
            </a:r>
            <a:r>
              <a:rPr lang="es-PE" dirty="0" err="1">
                <a:solidFill>
                  <a:schemeClr val="tx1">
                    <a:lumMod val="85000"/>
                    <a:lumOff val="15000"/>
                  </a:schemeClr>
                </a:solidFill>
              </a:rPr>
              <a:t>seeing</a:t>
            </a:r>
            <a:r>
              <a:rPr lang="es-PE" dirty="0">
                <a:solidFill>
                  <a:schemeClr val="tx1">
                    <a:lumMod val="85000"/>
                    <a:lumOff val="15000"/>
                  </a:schemeClr>
                </a:solidFill>
              </a:rPr>
              <a:t> </a:t>
            </a:r>
            <a:r>
              <a:rPr lang="es-PE" dirty="0" err="1">
                <a:solidFill>
                  <a:schemeClr val="tx1">
                    <a:lumMod val="85000"/>
                    <a:lumOff val="15000"/>
                  </a:schemeClr>
                </a:solidFill>
              </a:rPr>
              <a:t>the</a:t>
            </a:r>
            <a:r>
              <a:rPr lang="es-PE" dirty="0">
                <a:solidFill>
                  <a:schemeClr val="tx1">
                    <a:lumMod val="85000"/>
                    <a:lumOff val="15000"/>
                  </a:schemeClr>
                </a:solidFill>
              </a:rPr>
              <a:t> </a:t>
            </a:r>
            <a:r>
              <a:rPr lang="es-PE" dirty="0" err="1">
                <a:solidFill>
                  <a:schemeClr val="tx1">
                    <a:lumMod val="85000"/>
                    <a:lumOff val="15000"/>
                  </a:schemeClr>
                </a:solidFill>
              </a:rPr>
              <a:t>hole</a:t>
            </a:r>
            <a:r>
              <a:rPr lang="es-PE" dirty="0">
                <a:solidFill>
                  <a:schemeClr val="tx1">
                    <a:lumMod val="85000"/>
                    <a:lumOff val="15000"/>
                  </a:schemeClr>
                </a:solidFill>
              </a:rPr>
              <a:t>)</a:t>
            </a:r>
          </a:p>
          <a:p>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PRINCIPIOS</a:t>
            </a:r>
            <a:endParaRPr lang="es-PE" b="1" dirty="0"/>
          </a:p>
        </p:txBody>
      </p:sp>
    </p:spTree>
    <p:extLst>
      <p:ext uri="{BB962C8B-B14F-4D97-AF65-F5344CB8AC3E}">
        <p14:creationId xmlns:p14="http://schemas.microsoft.com/office/powerpoint/2010/main" val="1531293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LEAN</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chemeClr val="tx1">
                    <a:lumMod val="85000"/>
                    <a:lumOff val="15000"/>
                  </a:schemeClr>
                </a:solidFill>
              </a:rPr>
              <a:t>Hay 7 típicos desperdicios del lean software (según los clasificaron Mary and Tom </a:t>
            </a:r>
            <a:r>
              <a:rPr lang="es-PE" dirty="0" err="1" smtClean="0">
                <a:solidFill>
                  <a:schemeClr val="tx1">
                    <a:lumMod val="85000"/>
                    <a:lumOff val="15000"/>
                  </a:schemeClr>
                </a:solidFill>
              </a:rPr>
              <a:t>Poppendieck</a:t>
            </a:r>
            <a:r>
              <a:rPr lang="es-PE" dirty="0" smtClean="0">
                <a:solidFill>
                  <a:schemeClr val="tx1">
                    <a:lumMod val="85000"/>
                    <a:lumOff val="15000"/>
                  </a:schemeClr>
                </a:solidFill>
              </a:rPr>
              <a:t>):</a:t>
            </a:r>
          </a:p>
          <a:p>
            <a:endParaRPr lang="es-PE" dirty="0" smtClean="0">
              <a:solidFill>
                <a:schemeClr val="tx1">
                  <a:lumMod val="85000"/>
                  <a:lumOff val="15000"/>
                </a:schemeClr>
              </a:solidFill>
            </a:endParaRP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1: Trabajo realizado </a:t>
            </a:r>
            <a:r>
              <a:rPr lang="es-PE" dirty="0" smtClean="0">
                <a:solidFill>
                  <a:schemeClr val="tx1">
                    <a:lumMod val="85000"/>
                    <a:lumOff val="15000"/>
                  </a:schemeClr>
                </a:solidFill>
              </a:rPr>
              <a:t>parcialmente</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2:  Características </a:t>
            </a:r>
            <a:r>
              <a:rPr lang="es-PE" dirty="0" smtClean="0">
                <a:solidFill>
                  <a:schemeClr val="tx1">
                    <a:lumMod val="85000"/>
                    <a:lumOff val="15000"/>
                  </a:schemeClr>
                </a:solidFill>
              </a:rPr>
              <a:t>extra</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3: </a:t>
            </a:r>
            <a:r>
              <a:rPr lang="es-PE" dirty="0" smtClean="0">
                <a:solidFill>
                  <a:schemeClr val="tx1">
                    <a:lumMod val="85000"/>
                    <a:lumOff val="15000"/>
                  </a:schemeClr>
                </a:solidFill>
              </a:rPr>
              <a:t>Reaprendizaje</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4: De mano en </a:t>
            </a:r>
            <a:r>
              <a:rPr lang="es-PE" dirty="0" smtClean="0">
                <a:solidFill>
                  <a:schemeClr val="tx1">
                    <a:lumMod val="85000"/>
                    <a:lumOff val="15000"/>
                  </a:schemeClr>
                </a:solidFill>
              </a:rPr>
              <a:t>mano</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5: Las </a:t>
            </a:r>
            <a:r>
              <a:rPr lang="es-PE" dirty="0" smtClean="0">
                <a:solidFill>
                  <a:schemeClr val="tx1">
                    <a:lumMod val="85000"/>
                    <a:lumOff val="15000"/>
                  </a:schemeClr>
                </a:solidFill>
              </a:rPr>
              <a:t>pausas</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6: Cambio de </a:t>
            </a:r>
            <a:r>
              <a:rPr lang="es-PE" dirty="0" smtClean="0">
                <a:solidFill>
                  <a:schemeClr val="tx1">
                    <a:lumMod val="85000"/>
                    <a:lumOff val="15000"/>
                  </a:schemeClr>
                </a:solidFill>
              </a:rPr>
              <a:t>Tarea</a:t>
            </a:r>
          </a:p>
          <a:p>
            <a:pPr marL="342900" indent="-342900">
              <a:buFont typeface="+mj-lt"/>
              <a:buAutoNum type="arabicPeriod"/>
            </a:pPr>
            <a:r>
              <a:rPr lang="es-PE" dirty="0" smtClean="0">
                <a:solidFill>
                  <a:schemeClr val="tx1">
                    <a:lumMod val="85000"/>
                    <a:lumOff val="15000"/>
                  </a:schemeClr>
                </a:solidFill>
              </a:rPr>
              <a:t>Desperdicios </a:t>
            </a:r>
            <a:r>
              <a:rPr lang="es-PE" dirty="0">
                <a:solidFill>
                  <a:schemeClr val="tx1">
                    <a:lumMod val="85000"/>
                    <a:lumOff val="15000"/>
                  </a:schemeClr>
                </a:solidFill>
              </a:rPr>
              <a:t>del lean software 7: Defectos</a:t>
            </a: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DESPERDICIOS LEAN</a:t>
            </a:r>
            <a:endParaRPr lang="es-PE" b="1" dirty="0"/>
          </a:p>
        </p:txBody>
      </p:sp>
    </p:spTree>
    <p:extLst>
      <p:ext uri="{BB962C8B-B14F-4D97-AF65-F5344CB8AC3E}">
        <p14:creationId xmlns:p14="http://schemas.microsoft.com/office/powerpoint/2010/main" val="1991247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chemeClr val="tx1">
                    <a:lumMod val="85000"/>
                    <a:lumOff val="15000"/>
                  </a:schemeClr>
                </a:solidFill>
              </a:rPr>
              <a:t>Kanban es una palabra japonesa que significa "tarjetas visuales" (kan significa visual, y </a:t>
            </a:r>
            <a:r>
              <a:rPr lang="es-PE" dirty="0" err="1">
                <a:solidFill>
                  <a:schemeClr val="tx1">
                    <a:lumMod val="85000"/>
                    <a:lumOff val="15000"/>
                  </a:schemeClr>
                </a:solidFill>
              </a:rPr>
              <a:t>ban</a:t>
            </a:r>
            <a:r>
              <a:rPr lang="es-PE" dirty="0">
                <a:solidFill>
                  <a:schemeClr val="tx1">
                    <a:lumMod val="85000"/>
                    <a:lumOff val="15000"/>
                  </a:schemeClr>
                </a:solidFill>
              </a:rPr>
              <a:t> tarjeta). </a:t>
            </a:r>
            <a:endParaRPr lang="es-PE" dirty="0" smtClean="0">
              <a:solidFill>
                <a:schemeClr val="tx1">
                  <a:lumMod val="85000"/>
                  <a:lumOff val="15000"/>
                </a:schemeClr>
              </a:solidFill>
            </a:endParaRPr>
          </a:p>
          <a:p>
            <a:endParaRPr lang="es-PE" dirty="0">
              <a:solidFill>
                <a:schemeClr val="tx1">
                  <a:lumMod val="85000"/>
                  <a:lumOff val="15000"/>
                </a:schemeClr>
              </a:solidFill>
            </a:endParaRPr>
          </a:p>
          <a:p>
            <a:r>
              <a:rPr lang="es-PE" dirty="0" smtClean="0">
                <a:solidFill>
                  <a:schemeClr val="tx1">
                    <a:lumMod val="85000"/>
                    <a:lumOff val="15000"/>
                  </a:schemeClr>
                </a:solidFill>
              </a:rPr>
              <a:t>Esta </a:t>
            </a:r>
            <a:r>
              <a:rPr lang="es-PE" dirty="0">
                <a:solidFill>
                  <a:schemeClr val="tx1">
                    <a:lumMod val="85000"/>
                    <a:lumOff val="15000"/>
                  </a:schemeClr>
                </a:solidFill>
              </a:rPr>
              <a:t>técnica se creó en Toyota, y se utiliza para controlar el avance del trabajo, en el contexto de una línea de producción. </a:t>
            </a:r>
            <a:endParaRPr lang="es-PE" dirty="0" smtClean="0">
              <a:solidFill>
                <a:schemeClr val="tx1">
                  <a:lumMod val="85000"/>
                  <a:lumOff val="15000"/>
                </a:schemeClr>
              </a:solidFill>
            </a:endParaRPr>
          </a:p>
          <a:p>
            <a:endParaRPr lang="es-PE" dirty="0">
              <a:solidFill>
                <a:schemeClr val="tx1">
                  <a:lumMod val="85000"/>
                  <a:lumOff val="15000"/>
                </a:schemeClr>
              </a:solidFill>
            </a:endParaRPr>
          </a:p>
          <a:p>
            <a:r>
              <a:rPr lang="es-PE" dirty="0" smtClean="0">
                <a:solidFill>
                  <a:schemeClr val="tx1">
                    <a:lumMod val="85000"/>
                    <a:lumOff val="15000"/>
                  </a:schemeClr>
                </a:solidFill>
              </a:rPr>
              <a:t>Actualmente </a:t>
            </a:r>
            <a:r>
              <a:rPr lang="es-PE" dirty="0">
                <a:solidFill>
                  <a:schemeClr val="tx1">
                    <a:lumMod val="85000"/>
                    <a:lumOff val="15000"/>
                  </a:schemeClr>
                </a:solidFill>
              </a:rPr>
              <a:t>está siendo aplicado en la gestión de proyectos software.</a:t>
            </a: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¿QUÉ ES?</a:t>
            </a:r>
            <a:endParaRPr lang="es-PE" b="1" dirty="0"/>
          </a:p>
        </p:txBody>
      </p:sp>
    </p:spTree>
    <p:extLst>
      <p:ext uri="{BB962C8B-B14F-4D97-AF65-F5344CB8AC3E}">
        <p14:creationId xmlns:p14="http://schemas.microsoft.com/office/powerpoint/2010/main" val="2792832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REGLAS</a:t>
            </a:r>
            <a:endParaRPr lang="es-PE" b="1" dirty="0"/>
          </a:p>
        </p:txBody>
      </p:sp>
      <p:pic>
        <p:nvPicPr>
          <p:cNvPr id="6" name="0 Imagen"/>
          <p:cNvPicPr/>
          <p:nvPr/>
        </p:nvPicPr>
        <p:blipFill>
          <a:blip r:embed="rId2" cstate="print">
            <a:extLst>
              <a:ext uri="{28A0092B-C50C-407E-A947-70E740481C1C}">
                <a14:useLocalDpi xmlns:a14="http://schemas.microsoft.com/office/drawing/2010/main" val="0"/>
              </a:ext>
            </a:extLst>
          </a:blip>
          <a:stretch>
            <a:fillRect/>
          </a:stretch>
        </p:blipFill>
        <p:spPr>
          <a:xfrm>
            <a:off x="2195736" y="1516318"/>
            <a:ext cx="4082951" cy="2879953"/>
          </a:xfrm>
          <a:prstGeom prst="rect">
            <a:avLst/>
          </a:prstGeom>
        </p:spPr>
      </p:pic>
    </p:spTree>
    <p:extLst>
      <p:ext uri="{BB962C8B-B14F-4D97-AF65-F5344CB8AC3E}">
        <p14:creationId xmlns:p14="http://schemas.microsoft.com/office/powerpoint/2010/main" val="54676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VISUALIZAR LOS ESTADOS</a:t>
            </a:r>
            <a:endParaRPr lang="es-PE" b="1" dirty="0"/>
          </a:p>
        </p:txBody>
      </p:sp>
      <p:pic>
        <p:nvPicPr>
          <p:cNvPr id="7" name="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383618"/>
            <a:ext cx="4701866" cy="3096000"/>
          </a:xfrm>
          <a:prstGeom prst="rect">
            <a:avLst/>
          </a:prstGeom>
        </p:spPr>
      </p:pic>
    </p:spTree>
    <p:extLst>
      <p:ext uri="{BB962C8B-B14F-4D97-AF65-F5344CB8AC3E}">
        <p14:creationId xmlns:p14="http://schemas.microsoft.com/office/powerpoint/2010/main" val="22077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VISUALIZAR LOS ESTADOS</a:t>
            </a:r>
            <a:endParaRPr lang="es-PE" b="1" dirty="0"/>
          </a:p>
        </p:txBody>
      </p:sp>
      <p:pic>
        <p:nvPicPr>
          <p:cNvPr id="6" name="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152" y="1311790"/>
            <a:ext cx="4979655" cy="3240000"/>
          </a:xfrm>
          <a:prstGeom prst="rect">
            <a:avLst/>
          </a:prstGeom>
        </p:spPr>
      </p:pic>
    </p:spTree>
    <p:extLst>
      <p:ext uri="{BB962C8B-B14F-4D97-AF65-F5344CB8AC3E}">
        <p14:creationId xmlns:p14="http://schemas.microsoft.com/office/powerpoint/2010/main" val="61799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chemeClr val="tx1">
                    <a:lumMod val="85000"/>
                    <a:lumOff val="15000"/>
                  </a:schemeClr>
                </a:solidFill>
              </a:rPr>
              <a:t>Una vez que tenemos identificados las posibles fases de las tareas de desarrollo software en el proyecto es necesario limitar el trabajo que puede realizarse en cada fase. Para ello, Kanban indica que sólo se debe empezar con algo nuevo cuando un bloque de trabajo o ítem anterior haya sido terminado</a:t>
            </a:r>
            <a:r>
              <a:rPr lang="es-PE" dirty="0" smtClean="0">
                <a:solidFill>
                  <a:schemeClr val="tx1">
                    <a:lumMod val="85000"/>
                    <a:lumOff val="15000"/>
                  </a:schemeClr>
                </a:solidFill>
              </a:rPr>
              <a:t>.</a:t>
            </a:r>
          </a:p>
          <a:p>
            <a:endParaRPr lang="es-PE" dirty="0">
              <a:solidFill>
                <a:schemeClr val="tx1">
                  <a:lumMod val="85000"/>
                  <a:lumOff val="15000"/>
                </a:schemeClr>
              </a:solidFill>
            </a:endParaRPr>
          </a:p>
          <a:p>
            <a:r>
              <a:rPr lang="es-PE" dirty="0">
                <a:solidFill>
                  <a:schemeClr val="tx1">
                    <a:lumMod val="85000"/>
                    <a:lumOff val="15000"/>
                  </a:schemeClr>
                </a:solidFill>
              </a:rPr>
              <a:t>En Kanban se limita el trabajo en progreso mediante el "WIP" (</a:t>
            </a:r>
            <a:r>
              <a:rPr lang="es-PE" dirty="0" err="1">
                <a:solidFill>
                  <a:schemeClr val="tx1">
                    <a:lumMod val="85000"/>
                    <a:lumOff val="15000"/>
                  </a:schemeClr>
                </a:solidFill>
              </a:rPr>
              <a:t>Work</a:t>
            </a:r>
            <a:r>
              <a:rPr lang="es-PE" dirty="0">
                <a:solidFill>
                  <a:schemeClr val="tx1">
                    <a:lumMod val="85000"/>
                    <a:lumOff val="15000"/>
                  </a:schemeClr>
                </a:solidFill>
              </a:rPr>
              <a:t> in </a:t>
            </a:r>
            <a:r>
              <a:rPr lang="es-PE" dirty="0" err="1">
                <a:solidFill>
                  <a:schemeClr val="tx1">
                    <a:lumMod val="85000"/>
                    <a:lumOff val="15000"/>
                  </a:schemeClr>
                </a:solidFill>
              </a:rPr>
              <a:t>Progress</a:t>
            </a:r>
            <a:r>
              <a:rPr lang="es-PE" dirty="0">
                <a:solidFill>
                  <a:schemeClr val="tx1">
                    <a:lumMod val="85000"/>
                    <a:lumOff val="15000"/>
                  </a:schemeClr>
                </a:solidFill>
              </a:rPr>
              <a:t>). Al incluir un número de WIP en alguna columna de nuestro tablero, estaremos indicando que en esa columna no se pueden añadir (y por lo tanto trabajar) más tareas de las indicadas por él.</a:t>
            </a:r>
          </a:p>
          <a:p>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LIMITAR EL TRABAJO EN PROGRESO</a:t>
            </a:r>
            <a:endParaRPr lang="es-PE" b="1" dirty="0"/>
          </a:p>
        </p:txBody>
      </p:sp>
    </p:spTree>
    <p:extLst>
      <p:ext uri="{BB962C8B-B14F-4D97-AF65-F5344CB8AC3E}">
        <p14:creationId xmlns:p14="http://schemas.microsoft.com/office/powerpoint/2010/main" val="415357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DESARROLLO TRADICIONAL O DESARROLLO EN CASCADA</a:t>
            </a:r>
            <a:endParaRPr lang="es-PE" b="1" dirty="0">
              <a:solidFill>
                <a:schemeClr val="bg2">
                  <a:lumMod val="25000"/>
                </a:scheme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1943100" y="1275606"/>
            <a:ext cx="5257800" cy="3267075"/>
          </a:xfrm>
          <a:prstGeom prst="rect">
            <a:avLst/>
          </a:prstGeom>
        </p:spPr>
      </p:pic>
    </p:spTree>
    <p:extLst>
      <p:ext uri="{BB962C8B-B14F-4D97-AF65-F5344CB8AC3E}">
        <p14:creationId xmlns:p14="http://schemas.microsoft.com/office/powerpoint/2010/main" val="3450376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a:t>
            </a:r>
            <a:endParaRPr lang="es-ES" dirty="0"/>
          </a:p>
        </p:txBody>
      </p:sp>
      <p:sp>
        <p:nvSpPr>
          <p:cNvPr id="4" name="Rectángulo 3"/>
          <p:cNvSpPr/>
          <p:nvPr/>
        </p:nvSpPr>
        <p:spPr>
          <a:xfrm>
            <a:off x="971600" y="1023578"/>
            <a:ext cx="6840760" cy="3636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lumMod val="85000"/>
                  <a:lumOff val="15000"/>
                </a:schemeClr>
              </a:solidFill>
            </a:endParaRPr>
          </a:p>
        </p:txBody>
      </p:sp>
      <p:sp>
        <p:nvSpPr>
          <p:cNvPr id="5" name="Rectángulo redondeado 4"/>
          <p:cNvSpPr/>
          <p:nvPr/>
        </p:nvSpPr>
        <p:spPr>
          <a:xfrm>
            <a:off x="1187624" y="843558"/>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MEDIR LOS FLUJOS DE TRABAJO</a:t>
            </a:r>
            <a:endParaRPr lang="es-PE" b="1" dirty="0"/>
          </a:p>
        </p:txBody>
      </p:sp>
      <p:pic>
        <p:nvPicPr>
          <p:cNvPr id="7" name="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479" y="1383618"/>
            <a:ext cx="4367001" cy="3132000"/>
          </a:xfrm>
          <a:prstGeom prst="rect">
            <a:avLst/>
          </a:prstGeom>
        </p:spPr>
      </p:pic>
    </p:spTree>
    <p:extLst>
      <p:ext uri="{BB962C8B-B14F-4D97-AF65-F5344CB8AC3E}">
        <p14:creationId xmlns:p14="http://schemas.microsoft.com/office/powerpoint/2010/main" val="238674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 - EJEMPLO 1: FLUJO KANBAN</a:t>
            </a:r>
            <a:endParaRPr lang="es-ES" dirty="0"/>
          </a:p>
        </p:txBody>
      </p:sp>
      <p:pic>
        <p:nvPicPr>
          <p:cNvPr id="8" name="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1686" y="699542"/>
            <a:ext cx="5608586" cy="4068000"/>
          </a:xfrm>
          <a:prstGeom prst="rect">
            <a:avLst/>
          </a:prstGeom>
        </p:spPr>
      </p:pic>
    </p:spTree>
    <p:extLst>
      <p:ext uri="{BB962C8B-B14F-4D97-AF65-F5344CB8AC3E}">
        <p14:creationId xmlns:p14="http://schemas.microsoft.com/office/powerpoint/2010/main" val="190494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 - EJEMPLO 2: SPRING BACKLOG</a:t>
            </a:r>
            <a:endParaRPr lang="es-ES" dirty="0"/>
          </a:p>
        </p:txBody>
      </p:sp>
      <p:pic>
        <p:nvPicPr>
          <p:cNvPr id="4" name="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713" y="771550"/>
            <a:ext cx="2509776" cy="1800000"/>
          </a:xfrm>
          <a:prstGeom prst="rect">
            <a:avLst/>
          </a:prstGeom>
        </p:spPr>
      </p:pic>
      <p:pic>
        <p:nvPicPr>
          <p:cNvPr id="5" name="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112" y="771550"/>
            <a:ext cx="2509775" cy="1800000"/>
          </a:xfrm>
          <a:prstGeom prst="rect">
            <a:avLst/>
          </a:prstGeom>
        </p:spPr>
      </p:pic>
      <p:pic>
        <p:nvPicPr>
          <p:cNvPr id="6" name="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771550"/>
            <a:ext cx="2509775" cy="1800000"/>
          </a:xfrm>
          <a:prstGeom prst="rect">
            <a:avLst/>
          </a:prstGeom>
        </p:spPr>
      </p:pic>
      <p:pic>
        <p:nvPicPr>
          <p:cNvPr id="7" name="0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554" y="2859782"/>
            <a:ext cx="2509775" cy="1800000"/>
          </a:xfrm>
          <a:prstGeom prst="rect">
            <a:avLst/>
          </a:prstGeom>
        </p:spPr>
      </p:pic>
      <p:pic>
        <p:nvPicPr>
          <p:cNvPr id="9" name="0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7130" y="2859782"/>
            <a:ext cx="2509775" cy="1800000"/>
          </a:xfrm>
          <a:prstGeom prst="rect">
            <a:avLst/>
          </a:prstGeom>
        </p:spPr>
      </p:pic>
      <p:pic>
        <p:nvPicPr>
          <p:cNvPr id="10" name="0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0210" y="2787574"/>
            <a:ext cx="2509776" cy="1800000"/>
          </a:xfrm>
          <a:prstGeom prst="rect">
            <a:avLst/>
          </a:prstGeom>
        </p:spPr>
      </p:pic>
    </p:spTree>
    <p:extLst>
      <p:ext uri="{BB962C8B-B14F-4D97-AF65-F5344CB8AC3E}">
        <p14:creationId xmlns:p14="http://schemas.microsoft.com/office/powerpoint/2010/main" val="41335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 - OTRAS PIZARRAS KANBAN</a:t>
            </a:r>
            <a:endParaRPr lang="es-ES" dirty="0"/>
          </a:p>
        </p:txBody>
      </p:sp>
      <p:pic>
        <p:nvPicPr>
          <p:cNvPr id="11" name="0 Imagen"/>
          <p:cNvPicPr/>
          <p:nvPr/>
        </p:nvPicPr>
        <p:blipFill>
          <a:blip r:embed="rId2">
            <a:extLst>
              <a:ext uri="{28A0092B-C50C-407E-A947-70E740481C1C}">
                <a14:useLocalDpi xmlns:a14="http://schemas.microsoft.com/office/drawing/2010/main" val="0"/>
              </a:ext>
            </a:extLst>
          </a:blip>
          <a:stretch>
            <a:fillRect/>
          </a:stretch>
        </p:blipFill>
        <p:spPr>
          <a:xfrm>
            <a:off x="699839" y="1059582"/>
            <a:ext cx="8048625" cy="3314700"/>
          </a:xfrm>
          <a:prstGeom prst="rect">
            <a:avLst/>
          </a:prstGeom>
        </p:spPr>
      </p:pic>
    </p:spTree>
    <p:extLst>
      <p:ext uri="{BB962C8B-B14F-4D97-AF65-F5344CB8AC3E}">
        <p14:creationId xmlns:p14="http://schemas.microsoft.com/office/powerpoint/2010/main" val="1289060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smtClean="0"/>
              <a:t>KANBAN - OTRAS PIZARRAS KANBAN</a:t>
            </a:r>
            <a:endParaRPr lang="es-ES"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539552" y="1131590"/>
            <a:ext cx="8315325" cy="3019425"/>
          </a:xfrm>
          <a:prstGeom prst="rect">
            <a:avLst/>
          </a:prstGeom>
        </p:spPr>
      </p:pic>
    </p:spTree>
    <p:extLst>
      <p:ext uri="{BB962C8B-B14F-4D97-AF65-F5344CB8AC3E}">
        <p14:creationId xmlns:p14="http://schemas.microsoft.com/office/powerpoint/2010/main" val="345110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987574"/>
            <a:ext cx="1944216" cy="2471939"/>
          </a:xfrm>
          <a:prstGeom prst="rect">
            <a:avLst/>
          </a:prstGeom>
        </p:spPr>
      </p:pic>
    </p:spTree>
    <p:extLst>
      <p:ext uri="{BB962C8B-B14F-4D97-AF65-F5344CB8AC3E}">
        <p14:creationId xmlns:p14="http://schemas.microsoft.com/office/powerpoint/2010/main" val="2552174582"/>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PE" dirty="0" smtClean="0"/>
              <a:t>Gracias</a:t>
            </a:r>
            <a:endParaRPr lang="es-PE" dirty="0"/>
          </a:p>
        </p:txBody>
      </p:sp>
    </p:spTree>
    <p:extLst>
      <p:ext uri="{BB962C8B-B14F-4D97-AF65-F5344CB8AC3E}">
        <p14:creationId xmlns:p14="http://schemas.microsoft.com/office/powerpoint/2010/main" val="295384584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Las fases del ciclo de vida (requisitos, análisis, diseño, etc.) se realizan (en teoría) de manera lineal, una única vez, y el inicio de una fase no comienza hasta que termina la fase anterior</a:t>
            </a:r>
            <a:r>
              <a:rPr lang="es-PE" dirty="0" smtClean="0">
                <a:solidFill>
                  <a:schemeClr val="tx1">
                    <a:lumMod val="85000"/>
                    <a:lumOff val="15000"/>
                  </a:schemeClr>
                </a:solidFill>
              </a:rPr>
              <a:t>.</a:t>
            </a:r>
          </a:p>
          <a:p>
            <a:pPr algn="ctr"/>
            <a:endParaRPr lang="es-PE" dirty="0" smtClean="0">
              <a:solidFill>
                <a:schemeClr val="tx1">
                  <a:lumMod val="85000"/>
                  <a:lumOff val="15000"/>
                </a:schemeClr>
              </a:solidFill>
            </a:endParaRPr>
          </a:p>
          <a:p>
            <a:pPr algn="ctr"/>
            <a:r>
              <a:rPr lang="es-PE" dirty="0">
                <a:solidFill>
                  <a:schemeClr val="tx1">
                    <a:lumMod val="85000"/>
                    <a:lumOff val="15000"/>
                  </a:schemeClr>
                </a:solidFill>
              </a:rPr>
              <a:t>Su naturaleza es lineal, típica de la construcción de productos físicos y su principal problema viene de que no deja claro cómo responder cuándo el resultado de una fase no es el esperado.</a:t>
            </a: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CASCADA</a:t>
            </a:r>
            <a:endParaRPr lang="es-PE" b="1" dirty="0"/>
          </a:p>
        </p:txBody>
      </p:sp>
    </p:spTree>
    <p:extLst>
      <p:ext uri="{BB962C8B-B14F-4D97-AF65-F5344CB8AC3E}">
        <p14:creationId xmlns:p14="http://schemas.microsoft.com/office/powerpoint/2010/main" val="4085853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Cada iteración contiene las fases del cascada estándar, pero cada iteración trabaja sobre un sub conjunto de funcionalidad. La entrega total del proyecto se divide en subsistemas priorizados</a:t>
            </a:r>
            <a:r>
              <a:rPr lang="es-PE" dirty="0" smtClean="0">
                <a:solidFill>
                  <a:schemeClr val="tx1">
                    <a:lumMod val="85000"/>
                    <a:lumOff val="15000"/>
                  </a:schemeClr>
                </a:solidFill>
              </a:rPr>
              <a:t>.</a:t>
            </a:r>
          </a:p>
          <a:p>
            <a:pPr algn="ctr"/>
            <a:endParaRPr lang="es-PE" dirty="0">
              <a:solidFill>
                <a:schemeClr val="tx1">
                  <a:lumMod val="85000"/>
                  <a:lumOff val="15000"/>
                </a:schemeClr>
              </a:solidFill>
            </a:endParaRPr>
          </a:p>
          <a:p>
            <a:pPr algn="ctr"/>
            <a:r>
              <a:rPr lang="es-PE" dirty="0">
                <a:solidFill>
                  <a:schemeClr val="tx1">
                    <a:lumMod val="85000"/>
                    <a:lumOff val="15000"/>
                  </a:schemeClr>
                </a:solidFill>
              </a:rPr>
              <a:t>Desarrollar por partes el producto software, para después integrarlas a medida que se completan. Un ejemplo de un desarrollo puramente incremental puede ser la agregación de módulos en diferentes fases. El agregar cada vez más funcionalidad al sistema</a:t>
            </a:r>
            <a:r>
              <a:rPr lang="es-PE" dirty="0" smtClean="0">
                <a:solidFill>
                  <a:schemeClr val="tx1">
                    <a:lumMod val="85000"/>
                    <a:lumOff val="15000"/>
                  </a:schemeClr>
                </a:solidFill>
              </a:rPr>
              <a:t>.</a:t>
            </a:r>
            <a:endParaRPr lang="es-PE" dirty="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CICLO DE VIDA INCREMENTAL</a:t>
            </a:r>
          </a:p>
        </p:txBody>
      </p:sp>
    </p:spTree>
    <p:extLst>
      <p:ext uri="{BB962C8B-B14F-4D97-AF65-F5344CB8AC3E}">
        <p14:creationId xmlns:p14="http://schemas.microsoft.com/office/powerpoint/2010/main" val="51781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En cada ciclo, iteración, se revisa y mejora el producto. Un ejemplo de desarrollo iterativo es aquel basado en refactorizaciones, en el que cada ciclo mejora más la calidad del producto</a:t>
            </a:r>
            <a:r>
              <a:rPr lang="es-PE" dirty="0" smtClean="0">
                <a:solidFill>
                  <a:schemeClr val="tx1">
                    <a:lumMod val="85000"/>
                    <a:lumOff val="15000"/>
                  </a:schemeClr>
                </a:solidFill>
              </a:rPr>
              <a:t>.</a:t>
            </a:r>
          </a:p>
          <a:p>
            <a:pPr algn="ctr"/>
            <a:endParaRPr lang="es-PE" dirty="0">
              <a:solidFill>
                <a:schemeClr val="tx1">
                  <a:lumMod val="85000"/>
                  <a:lumOff val="15000"/>
                </a:schemeClr>
              </a:solidFill>
            </a:endParaRPr>
          </a:p>
          <a:p>
            <a:pPr algn="ctr"/>
            <a:r>
              <a:rPr lang="es-PE" dirty="0">
                <a:solidFill>
                  <a:schemeClr val="tx1">
                    <a:lumMod val="85000"/>
                    <a:lumOff val="15000"/>
                  </a:schemeClr>
                </a:solidFill>
              </a:rPr>
              <a:t>Es importante señalar que este ciclo no implica añadir funcionalidades en el producto, pero si la revisión y la mejora.</a:t>
            </a: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CICLO DE VIDA ITERATIVO</a:t>
            </a:r>
            <a:endParaRPr lang="es-PE" b="1" dirty="0"/>
          </a:p>
        </p:txBody>
      </p:sp>
    </p:spTree>
    <p:extLst>
      <p:ext uri="{BB962C8B-B14F-4D97-AF65-F5344CB8AC3E}">
        <p14:creationId xmlns:p14="http://schemas.microsoft.com/office/powerpoint/2010/main" val="417698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Se va liberando partes del producto (prototipos) periódicamente, en cada iteración, y cada nueva versión, normalmente, aumenta la funcionalidad y mejora en calidad respecto a la anterior</a:t>
            </a:r>
            <a:r>
              <a:rPr lang="es-PE" dirty="0" smtClean="0">
                <a:solidFill>
                  <a:schemeClr val="tx1">
                    <a:lumMod val="85000"/>
                    <a:lumOff val="15000"/>
                  </a:schemeClr>
                </a:solidFill>
              </a:rPr>
              <a:t>.</a:t>
            </a:r>
          </a:p>
          <a:p>
            <a:pPr algn="ctr"/>
            <a:endParaRPr lang="es-PE" dirty="0">
              <a:solidFill>
                <a:schemeClr val="tx1">
                  <a:lumMod val="85000"/>
                  <a:lumOff val="15000"/>
                </a:schemeClr>
              </a:solidFill>
            </a:endParaRPr>
          </a:p>
          <a:p>
            <a:pPr algn="ctr"/>
            <a:r>
              <a:rPr lang="es-PE" dirty="0">
                <a:solidFill>
                  <a:schemeClr val="tx1">
                    <a:lumMod val="85000"/>
                    <a:lumOff val="15000"/>
                  </a:schemeClr>
                </a:solidFill>
              </a:rPr>
              <a:t>Además, el ciclo de vida iterativo e incremental es una de las bases de un proyecto ágil, más concretamente, con iteraciones cortas en tiempo, de pocas semanas, normalmente un mes y raramente más de </a:t>
            </a:r>
            <a:r>
              <a:rPr lang="es-PE" dirty="0" smtClean="0">
                <a:solidFill>
                  <a:schemeClr val="tx1">
                    <a:lumMod val="85000"/>
                    <a:lumOff val="15000"/>
                  </a:schemeClr>
                </a:solidFill>
              </a:rPr>
              <a:t>dos</a:t>
            </a:r>
            <a:endParaRPr lang="es-PE" dirty="0">
              <a:solidFill>
                <a:schemeClr val="tx1">
                  <a:lumMod val="85000"/>
                  <a:lumOff val="15000"/>
                </a:schemeClr>
              </a:solidFill>
            </a:endParaRP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CICLO DE VIDA ITERATIVO E INCREMENTAL</a:t>
            </a:r>
            <a:endParaRPr lang="es-PE" b="1" dirty="0"/>
          </a:p>
        </p:txBody>
      </p:sp>
    </p:spTree>
    <p:extLst>
      <p:ext uri="{BB962C8B-B14F-4D97-AF65-F5344CB8AC3E}">
        <p14:creationId xmlns:p14="http://schemas.microsoft.com/office/powerpoint/2010/main" val="1326687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Sería un ciclo de vida iterativo e incremental, con iteraciones cortas (semanas) y sin que dentro de cada iteración tenga porque haber fases lineales (tipo cascada</a:t>
            </a:r>
            <a:r>
              <a:rPr lang="es-PE" dirty="0" smtClean="0">
                <a:solidFill>
                  <a:schemeClr val="tx1">
                    <a:lumMod val="85000"/>
                    <a:lumOff val="15000"/>
                  </a:schemeClr>
                </a:solidFill>
              </a:rPr>
              <a:t>).</a:t>
            </a:r>
          </a:p>
          <a:p>
            <a:pPr algn="ctr"/>
            <a:endParaRPr lang="es-PE" dirty="0">
              <a:solidFill>
                <a:schemeClr val="tx1">
                  <a:lumMod val="85000"/>
                  <a:lumOff val="15000"/>
                </a:schemeClr>
              </a:solidFill>
            </a:endParaRPr>
          </a:p>
          <a:p>
            <a:pPr algn="ctr"/>
            <a:r>
              <a:rPr lang="es-PE" dirty="0" smtClean="0">
                <a:solidFill>
                  <a:schemeClr val="tx1">
                    <a:lumMod val="85000"/>
                    <a:lumOff val="15000"/>
                  </a:schemeClr>
                </a:solidFill>
              </a:rPr>
              <a:t>A </a:t>
            </a:r>
            <a:r>
              <a:rPr lang="es-PE" dirty="0">
                <a:solidFill>
                  <a:schemeClr val="tx1">
                    <a:lumMod val="85000"/>
                    <a:lumOff val="15000"/>
                  </a:schemeClr>
                </a:solidFill>
              </a:rPr>
              <a:t>partir de la anterior, </a:t>
            </a:r>
            <a:r>
              <a:rPr lang="es-PE" dirty="0" smtClean="0">
                <a:solidFill>
                  <a:schemeClr val="tx1">
                    <a:lumMod val="85000"/>
                    <a:lumOff val="15000"/>
                  </a:schemeClr>
                </a:solidFill>
              </a:rPr>
              <a:t>por cada metodología </a:t>
            </a:r>
            <a:r>
              <a:rPr lang="es-PE" dirty="0" err="1" smtClean="0">
                <a:solidFill>
                  <a:schemeClr val="tx1">
                    <a:lumMod val="85000"/>
                    <a:lumOff val="15000"/>
                  </a:schemeClr>
                </a:solidFill>
              </a:rPr>
              <a:t>agil</a:t>
            </a:r>
            <a:r>
              <a:rPr lang="es-PE" dirty="0" smtClean="0">
                <a:solidFill>
                  <a:schemeClr val="tx1">
                    <a:lumMod val="85000"/>
                    <a:lumOff val="15000"/>
                  </a:schemeClr>
                </a:solidFill>
              </a:rPr>
              <a:t> que existe, se tienen diferentes matizaciones, adaptaciones</a:t>
            </a:r>
            <a:r>
              <a:rPr lang="es-PE" dirty="0">
                <a:solidFill>
                  <a:schemeClr val="tx1">
                    <a:lumMod val="85000"/>
                    <a:lumOff val="15000"/>
                  </a:schemeClr>
                </a:solidFill>
              </a:rPr>
              <a:t>, etc</a:t>
            </a:r>
            <a:r>
              <a:rPr lang="es-PE" dirty="0" smtClean="0">
                <a:solidFill>
                  <a:schemeClr val="tx1">
                    <a:lumMod val="85000"/>
                    <a:lumOff val="15000"/>
                  </a:schemeClr>
                </a:solidFill>
              </a:rPr>
              <a:t>.</a:t>
            </a: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CICLO DE VIDA ÁGIL</a:t>
            </a:r>
          </a:p>
        </p:txBody>
      </p:sp>
    </p:spTree>
    <p:extLst>
      <p:ext uri="{BB962C8B-B14F-4D97-AF65-F5344CB8AC3E}">
        <p14:creationId xmlns:p14="http://schemas.microsoft.com/office/powerpoint/2010/main" val="75677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PE" dirty="0"/>
              <a:t>PROYECTO AGIL</a:t>
            </a:r>
            <a:endParaRPr lang="es-ES" dirty="0"/>
          </a:p>
        </p:txBody>
      </p:sp>
      <p:sp>
        <p:nvSpPr>
          <p:cNvPr id="2" name="CuadroTexto 1"/>
          <p:cNvSpPr txBox="1"/>
          <p:nvPr/>
        </p:nvSpPr>
        <p:spPr>
          <a:xfrm>
            <a:off x="395536" y="771550"/>
            <a:ext cx="7200800" cy="369332"/>
          </a:xfrm>
          <a:prstGeom prst="rect">
            <a:avLst/>
          </a:prstGeom>
          <a:noFill/>
        </p:spPr>
        <p:txBody>
          <a:bodyPr wrap="square" rtlCol="0">
            <a:spAutoFit/>
          </a:bodyPr>
          <a:lstStyle/>
          <a:p>
            <a:r>
              <a:rPr lang="es-PE" b="1" dirty="0" smtClean="0">
                <a:solidFill>
                  <a:schemeClr val="bg2">
                    <a:lumMod val="25000"/>
                  </a:schemeClr>
                </a:solidFill>
                <a:latin typeface="Arial" panose="020B0604020202020204" pitchFamily="34" charset="0"/>
                <a:cs typeface="Arial" panose="020B0604020202020204" pitchFamily="34" charset="0"/>
              </a:rPr>
              <a:t>DEFINICIONES</a:t>
            </a:r>
            <a:endParaRPr lang="es-PE" b="1" dirty="0">
              <a:solidFill>
                <a:schemeClr val="bg2">
                  <a:lumMod val="25000"/>
                </a:schemeClr>
              </a:solidFill>
              <a:latin typeface="Arial" panose="020B0604020202020204" pitchFamily="34" charset="0"/>
              <a:cs typeface="Arial" panose="020B0604020202020204" pitchFamily="34" charset="0"/>
            </a:endParaRPr>
          </a:p>
        </p:txBody>
      </p:sp>
      <p:sp>
        <p:nvSpPr>
          <p:cNvPr id="4" name="Rectángulo 3"/>
          <p:cNvSpPr/>
          <p:nvPr/>
        </p:nvSpPr>
        <p:spPr>
          <a:xfrm>
            <a:off x="971600" y="1491630"/>
            <a:ext cx="6840760" cy="30963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lumMod val="85000"/>
                    <a:lumOff val="15000"/>
                  </a:schemeClr>
                </a:solidFill>
              </a:rPr>
              <a:t>Un proyecto ágil se podría definir como una manera de enfocar el desarrollo software mediante un ciclo iterativo e incremental, con equipos que trabajan de manera altamente colaborativa y </a:t>
            </a:r>
            <a:r>
              <a:rPr lang="es-PE" dirty="0" smtClean="0">
                <a:solidFill>
                  <a:schemeClr val="tx1">
                    <a:lumMod val="85000"/>
                    <a:lumOff val="15000"/>
                  </a:schemeClr>
                </a:solidFill>
              </a:rPr>
              <a:t>auto-organizados.</a:t>
            </a:r>
          </a:p>
        </p:txBody>
      </p:sp>
      <p:sp>
        <p:nvSpPr>
          <p:cNvPr id="5" name="Rectángulo redondeado 4"/>
          <p:cNvSpPr/>
          <p:nvPr/>
        </p:nvSpPr>
        <p:spPr>
          <a:xfrm>
            <a:off x="1187624" y="1311610"/>
            <a:ext cx="64087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PROYECTO </a:t>
            </a:r>
            <a:r>
              <a:rPr lang="es-PE" b="1" dirty="0"/>
              <a:t>ÁGIL</a:t>
            </a:r>
          </a:p>
        </p:txBody>
      </p:sp>
    </p:spTree>
    <p:extLst>
      <p:ext uri="{BB962C8B-B14F-4D97-AF65-F5344CB8AC3E}">
        <p14:creationId xmlns:p14="http://schemas.microsoft.com/office/powerpoint/2010/main" val="645234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TotalTime>
  <Words>1577</Words>
  <Application>Microsoft Office PowerPoint</Application>
  <PresentationFormat>Presentación en pantalla (16:9)</PresentationFormat>
  <Paragraphs>181</Paragraphs>
  <Slides>36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Arial Black</vt:lpstr>
      <vt:lpstr>Calibri</vt:lpstr>
      <vt:lpstr>Wingdings</vt:lpstr>
      <vt:lpstr>Tema de Office</vt:lpstr>
      <vt:lpstr>METODOLOGIAS AGILES</vt:lpstr>
      <vt:lpstr>Presentación de PowerPoint</vt:lpstr>
      <vt:lpstr>PROYECTO AGIL</vt:lpstr>
      <vt:lpstr>PROYECTO AGIL</vt:lpstr>
      <vt:lpstr>PROYECTO AGIL</vt:lpstr>
      <vt:lpstr>PROYECTO AGIL</vt:lpstr>
      <vt:lpstr>PROYECTO AGIL</vt:lpstr>
      <vt:lpstr>PROYECTO AGIL</vt:lpstr>
      <vt:lpstr>PROYECTO AGIL</vt:lpstr>
      <vt:lpstr>PROYECTO AGIL</vt:lpstr>
      <vt:lpstr>PROYECTO AGIL</vt:lpstr>
      <vt:lpstr>PROYECTO AGIL</vt:lpstr>
      <vt:lpstr>PROYECTO AGIL</vt:lpstr>
      <vt:lpstr>INTRODUCCIÓN</vt:lpstr>
      <vt:lpstr>COMPONENTES FUNDAMENTALES</vt:lpstr>
      <vt:lpstr>COMPONENTES FUNDAMENTALES</vt:lpstr>
      <vt:lpstr>COMPONENTES FUNDAMENTALES</vt:lpstr>
      <vt:lpstr>SCRUM</vt:lpstr>
      <vt:lpstr>SCRUM</vt:lpstr>
      <vt:lpstr>SCRUM</vt:lpstr>
      <vt:lpstr>SCRUM</vt:lpstr>
      <vt:lpstr>LEAN</vt:lpstr>
      <vt:lpstr>LEAN</vt:lpstr>
      <vt:lpstr>LEAN</vt:lpstr>
      <vt:lpstr>KANBAN</vt:lpstr>
      <vt:lpstr>KANBAN</vt:lpstr>
      <vt:lpstr>KANBAN</vt:lpstr>
      <vt:lpstr>KANBAN</vt:lpstr>
      <vt:lpstr>KANBAN</vt:lpstr>
      <vt:lpstr>KANBAN</vt:lpstr>
      <vt:lpstr>KANBAN - EJEMPLO 1: FLUJO KANBAN</vt:lpstr>
      <vt:lpstr>KANBAN - EJEMPLO 2: SPRING BACKLOG</vt:lpstr>
      <vt:lpstr>KANBAN - OTRAS PIZARRAS KANBAN</vt:lpstr>
      <vt:lpstr>KANBAN - OTRAS PIZARRAS KANBAN</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 GUSTAVO CORONEL CASTILLO</dc:creator>
  <cp:lastModifiedBy>GUSTAVO</cp:lastModifiedBy>
  <cp:revision>92</cp:revision>
  <dcterms:created xsi:type="dcterms:W3CDTF">2015-08-24T02:42:05Z</dcterms:created>
  <dcterms:modified xsi:type="dcterms:W3CDTF">2019-09-28T13:01:56Z</dcterms:modified>
</cp:coreProperties>
</file>