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27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3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46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37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54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81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0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614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22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7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2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46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5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7772-224A-4DF7-8716-7D6A6A3DFC6B}" type="datetimeFigureOut">
              <a:rPr lang="es-PE" smtClean="0"/>
              <a:t>26/01/2020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6DC09-BFA0-4ECB-8A4D-36C465A7F8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94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3130" y="2984083"/>
            <a:ext cx="7766936" cy="1646302"/>
          </a:xfrm>
        </p:spPr>
        <p:txBody>
          <a:bodyPr/>
          <a:lstStyle/>
          <a:p>
            <a:pPr algn="ctr"/>
            <a:r>
              <a:rPr lang="es-PE" dirty="0" smtClean="0"/>
              <a:t>PROYECTO SUNAT RENTA CUARTA Y QUINTA CATEGORIA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79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2628" y="467399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*FORMULARIO A OPERAR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2323" y="1416144"/>
            <a:ext cx="4872258" cy="5087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879456" y="467399"/>
            <a:ext cx="3122876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*DATOS A OPERAR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25331" y="1416144"/>
            <a:ext cx="5351862" cy="5087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82344" y="377247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*BOTON PROCESAR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2324" y="1210081"/>
            <a:ext cx="5400040" cy="5358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92141" y="1872295"/>
            <a:ext cx="4293538" cy="1823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39179" y="4095483"/>
            <a:ext cx="5748021" cy="1867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0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82344" y="377247"/>
            <a:ext cx="334421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*BOTON GENERAR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7297" y="2304469"/>
            <a:ext cx="5181001" cy="128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25269" y="1119929"/>
            <a:ext cx="5524049" cy="5564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0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82344" y="377247"/>
            <a:ext cx="334421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*BOTON GENERAR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9089" y="1389585"/>
            <a:ext cx="4892766" cy="1598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75156" y="1389584"/>
            <a:ext cx="5487795" cy="512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96720" y="503356"/>
            <a:ext cx="5816957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*SCRIPTS BASE DE DATOS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5052" y="1246038"/>
            <a:ext cx="5520745" cy="5152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C:\Users\YANET\Desktop\TrabajoFinalJavaProgramacion\Imagenes\BaseDato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34" y="1246038"/>
            <a:ext cx="5525020" cy="5152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497650" y="503356"/>
            <a:ext cx="5816957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*TABLAS</a:t>
            </a:r>
          </a:p>
          <a:p>
            <a:endParaRPr lang="es-PE" sz="29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8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73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94666" cy="74268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* Rentas de Trabajo</a:t>
            </a:r>
            <a:endParaRPr lang="es-PE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435616" y="1437896"/>
            <a:ext cx="3894666" cy="742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Renta Cuarta Categoría</a:t>
            </a:r>
            <a:endParaRPr lang="es-PE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35616" y="4284786"/>
            <a:ext cx="4055652" cy="484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Renta Quinta Categoría</a:t>
            </a:r>
            <a:endParaRPr lang="es-PE" sz="2800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770467" y="2283299"/>
            <a:ext cx="8596668" cy="1653127"/>
          </a:xfrm>
        </p:spPr>
        <p:txBody>
          <a:bodyPr>
            <a:normAutofit/>
          </a:bodyPr>
          <a:lstStyle/>
          <a:p>
            <a:r>
              <a:rPr lang="es-PE" dirty="0" smtClean="0"/>
              <a:t>Trabajadores del Estado con contrato CAS</a:t>
            </a:r>
          </a:p>
          <a:p>
            <a:r>
              <a:rPr lang="es-PE" dirty="0" smtClean="0"/>
              <a:t>Corresponden a servicios prestados sin relación de dependencia</a:t>
            </a:r>
          </a:p>
          <a:p>
            <a:r>
              <a:rPr lang="es-PE" dirty="0" smtClean="0"/>
              <a:t>Si se complementa con actividades empresariales, el total de renta se considerara como renta de Tercera </a:t>
            </a:r>
            <a:r>
              <a:rPr lang="es-PE" dirty="0" err="1" smtClean="0"/>
              <a:t>Categoria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770467" y="5117893"/>
            <a:ext cx="8596668" cy="165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Ingreso por trabajo dependiente</a:t>
            </a:r>
          </a:p>
          <a:p>
            <a:r>
              <a:rPr lang="es-PE" dirty="0" smtClean="0"/>
              <a:t>Importe de las participaciones de los trabajadores en las utilidades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46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93242" y="819402"/>
            <a:ext cx="3894666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UIT</a:t>
            </a:r>
            <a:endParaRPr lang="es-PE" sz="28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281070" y="1562084"/>
            <a:ext cx="7734141" cy="846266"/>
          </a:xfrm>
        </p:spPr>
        <p:txBody>
          <a:bodyPr>
            <a:normAutofit/>
          </a:bodyPr>
          <a:lstStyle/>
          <a:p>
            <a:r>
              <a:rPr lang="es-PE" dirty="0" smtClean="0"/>
              <a:t>Valor de referencia para determinar impuestos, infracciones y multas</a:t>
            </a:r>
          </a:p>
          <a:p>
            <a:r>
              <a:rPr lang="es-PE" dirty="0" smtClean="0"/>
              <a:t>En el 2020 equivale a 4300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93242" y="3469750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700" dirty="0"/>
              <a:t>DEDUCCIÓN ADICIONAL PARA RENTAS DE TRABAJO</a:t>
            </a:r>
          </a:p>
          <a:p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81069" y="4316016"/>
            <a:ext cx="7734141" cy="137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/>
              <a:t>Por sus rentas de Cuarta categoría: Deducirán el 20% de dichos ingresos.</a:t>
            </a:r>
          </a:p>
          <a:p>
            <a:pPr lvl="0"/>
            <a:r>
              <a:rPr lang="es-PE" dirty="0"/>
              <a:t>Por sus rentas de Quinta categoría o rentas de cuarta y quinta categoría (en conjunto): Deducirán 7 UIT.</a:t>
            </a:r>
          </a:p>
        </p:txBody>
      </p:sp>
    </p:spTree>
    <p:extLst>
      <p:ext uri="{BB962C8B-B14F-4D97-AF65-F5344CB8AC3E}">
        <p14:creationId xmlns:p14="http://schemas.microsoft.com/office/powerpoint/2010/main" val="13249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93242" y="819402"/>
            <a:ext cx="3894666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LIBRERIAS</a:t>
            </a:r>
            <a:endParaRPr lang="es-PE" sz="28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281070" y="1562084"/>
            <a:ext cx="7734141" cy="1477330"/>
          </a:xfrm>
        </p:spPr>
        <p:txBody>
          <a:bodyPr>
            <a:normAutofit/>
          </a:bodyPr>
          <a:lstStyle/>
          <a:p>
            <a:r>
              <a:rPr lang="es-PE" dirty="0" smtClean="0"/>
              <a:t>Conjunto de clases que poseen serie de métodos y atributos</a:t>
            </a:r>
          </a:p>
          <a:p>
            <a:r>
              <a:rPr lang="es-PE" dirty="0" smtClean="0"/>
              <a:t>Facilita mucho las operaciones </a:t>
            </a:r>
          </a:p>
          <a:p>
            <a:r>
              <a:rPr lang="es-PE" dirty="0" smtClean="0"/>
              <a:t>Se puede reutilizar código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96977" y="3222159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 </a:t>
            </a:r>
            <a:r>
              <a:rPr lang="es-PE" sz="2900" dirty="0" err="1" smtClean="0"/>
              <a:t>iText</a:t>
            </a:r>
            <a:endParaRPr lang="es-PE" sz="2900" dirty="0"/>
          </a:p>
          <a:p>
            <a:endParaRPr lang="es-PE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643544" y="3950110"/>
            <a:ext cx="7734141" cy="137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Esta librería nos permite crear y manipular archivos PDF</a:t>
            </a:r>
          </a:p>
          <a:p>
            <a:pPr lvl="0"/>
            <a:r>
              <a:rPr lang="es-PE" dirty="0" smtClean="0"/>
              <a:t>Se puede convertir código HTML a PDF</a:t>
            </a:r>
          </a:p>
          <a:p>
            <a:pPr lvl="0"/>
            <a:r>
              <a:rPr lang="es-PE" dirty="0" smtClean="0"/>
              <a:t>Crea mapas y libros incorporando características en formato PDF</a:t>
            </a:r>
            <a:endParaRPr lang="es-PE" dirty="0"/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76" y="5341287"/>
            <a:ext cx="3097101" cy="1085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37123" y="504716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 JDBC</a:t>
            </a:r>
            <a:endParaRPr lang="es-PE" sz="2900" dirty="0"/>
          </a:p>
          <a:p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76873" y="1247398"/>
            <a:ext cx="8749707" cy="154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Permite la ejecución de operaciones sobre la base de datos desde el lenguaje java</a:t>
            </a:r>
          </a:p>
          <a:p>
            <a:pPr lvl="0"/>
            <a:r>
              <a:rPr lang="es-PE" dirty="0" smtClean="0"/>
              <a:t>Presenta una colección de métodos para la gestión de base de datos</a:t>
            </a:r>
          </a:p>
          <a:p>
            <a:pPr marL="0" lvl="0" indent="0">
              <a:buNone/>
            </a:pPr>
            <a:r>
              <a:rPr lang="es-PE" dirty="0"/>
              <a:t>	</a:t>
            </a:r>
            <a:endParaRPr lang="es-PE" dirty="0" smtClean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4" y="2495623"/>
            <a:ext cx="2565306" cy="598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7123" y="3300258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 </a:t>
            </a:r>
            <a:r>
              <a:rPr lang="es-PE" sz="2900" dirty="0" err="1" smtClean="0"/>
              <a:t>JasperReports</a:t>
            </a:r>
            <a:endParaRPr lang="es-PE" sz="2900" dirty="0"/>
          </a:p>
          <a:p>
            <a:endParaRPr lang="es-PE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076873" y="4042940"/>
            <a:ext cx="8749707" cy="154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Herramienta de creación de informes </a:t>
            </a:r>
          </a:p>
          <a:p>
            <a:pPr lvl="0"/>
            <a:r>
              <a:rPr lang="es-PE" dirty="0" smtClean="0"/>
              <a:t>Crea documentos tipo paginas preparados para imprimir de forma sencilla y flexible. </a:t>
            </a:r>
          </a:p>
          <a:p>
            <a:pPr marL="0" lvl="0" indent="0">
              <a:buNone/>
            </a:pPr>
            <a:r>
              <a:rPr lang="es-PE" dirty="0"/>
              <a:t>	</a:t>
            </a:r>
            <a:endParaRPr lang="es-PE" dirty="0" smtClean="0"/>
          </a:p>
        </p:txBody>
      </p:sp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4" y="5482808"/>
            <a:ext cx="2719853" cy="625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88639" y="724914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PATRONES DE DISEÑO</a:t>
            </a:r>
            <a:endParaRPr lang="es-PE" sz="2900" dirty="0"/>
          </a:p>
          <a:p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656422" y="2092598"/>
            <a:ext cx="8749707" cy="1977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Permite la separación en 3 capas</a:t>
            </a:r>
          </a:p>
          <a:p>
            <a:pPr lvl="0"/>
            <a:r>
              <a:rPr lang="es-PE" dirty="0" smtClean="0"/>
              <a:t>Se hace mas organizado y entendible el proyecto a realizar </a:t>
            </a:r>
          </a:p>
          <a:p>
            <a:pPr lvl="0"/>
            <a:r>
              <a:rPr lang="es-PE" dirty="0" smtClean="0"/>
              <a:t>El modelo representa todo el acceso a datos </a:t>
            </a:r>
          </a:p>
          <a:p>
            <a:pPr lvl="0"/>
            <a:r>
              <a:rPr lang="es-PE" dirty="0" smtClean="0"/>
              <a:t>La vista es la interfaz grafica, es la representación de datos del modelo</a:t>
            </a:r>
          </a:p>
          <a:p>
            <a:pPr lvl="0"/>
            <a:r>
              <a:rPr lang="es-PE" dirty="0" smtClean="0"/>
              <a:t>El controlador, encargado el modelo con la vista </a:t>
            </a:r>
            <a:r>
              <a:rPr lang="es-PE" dirty="0"/>
              <a:t>	</a:t>
            </a:r>
            <a:endParaRPr lang="es-PE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92784" y="1467596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*MVC</a:t>
            </a:r>
            <a:endParaRPr lang="es-PE" sz="2900" dirty="0"/>
          </a:p>
          <a:p>
            <a:endParaRPr lang="es-PE" dirty="0"/>
          </a:p>
        </p:txBody>
      </p:sp>
      <p:pic>
        <p:nvPicPr>
          <p:cNvPr id="8" name="Imagen 7" descr="Resultado de imagen para patron de diseño mvc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4082" r="4341" b="7481"/>
          <a:stretch/>
        </p:blipFill>
        <p:spPr bwMode="auto">
          <a:xfrm>
            <a:off x="3442551" y="4315081"/>
            <a:ext cx="3666588" cy="1815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53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231419" y="1584260"/>
            <a:ext cx="8749707" cy="1977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Permite la separación en 2 capas</a:t>
            </a:r>
          </a:p>
          <a:p>
            <a:pPr lvl="0"/>
            <a:r>
              <a:rPr lang="es-PE" dirty="0" smtClean="0"/>
              <a:t>Va de la mano con el DAO</a:t>
            </a:r>
          </a:p>
          <a:p>
            <a:pPr lvl="0"/>
            <a:r>
              <a:rPr lang="es-PE" dirty="0" smtClean="0"/>
              <a:t>La primera capa consta de constructores </a:t>
            </a:r>
            <a:r>
              <a:rPr lang="es-PE" dirty="0" err="1" smtClean="0"/>
              <a:t>getters</a:t>
            </a:r>
            <a:r>
              <a:rPr lang="es-PE" dirty="0" smtClean="0"/>
              <a:t> y </a:t>
            </a:r>
            <a:r>
              <a:rPr lang="es-PE" dirty="0" err="1" smtClean="0"/>
              <a:t>setters</a:t>
            </a:r>
            <a:endParaRPr lang="es-PE" dirty="0" smtClean="0"/>
          </a:p>
          <a:p>
            <a:pPr lvl="0"/>
            <a:r>
              <a:rPr lang="es-PE" dirty="0" smtClean="0"/>
              <a:t>La segunda capa es por parte del servidor</a:t>
            </a:r>
          </a:p>
          <a:p>
            <a:pPr marL="0" lvl="0" indent="0">
              <a:buNone/>
            </a:pPr>
            <a:r>
              <a:rPr lang="es-PE" dirty="0"/>
              <a:t>	</a:t>
            </a:r>
            <a:endParaRPr lang="es-PE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29145" y="681100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</a:t>
            </a:r>
            <a:r>
              <a:rPr lang="en-US" sz="2900" dirty="0"/>
              <a:t>PATRON DATA TRANSFER OBJECT (DTO)</a:t>
            </a:r>
            <a:endParaRPr lang="es-PE" sz="2900" dirty="0"/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6" name="Imagen 5" descr="Resultado de imagen para patron de diseño dto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7859" r="10276" b="4694"/>
          <a:stretch/>
        </p:blipFill>
        <p:spPr bwMode="auto">
          <a:xfrm>
            <a:off x="3650869" y="3721864"/>
            <a:ext cx="3059024" cy="209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37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231419" y="1584260"/>
            <a:ext cx="8749707" cy="1977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Separa la lógica de programación con el acceso a la base de datos.</a:t>
            </a:r>
          </a:p>
          <a:p>
            <a:pPr lvl="0"/>
            <a:r>
              <a:rPr lang="es-PE" dirty="0" smtClean="0"/>
              <a:t>Provee de una forma abstracta el acceso a datos</a:t>
            </a:r>
          </a:p>
          <a:p>
            <a:pPr lvl="0"/>
            <a:r>
              <a:rPr lang="es-PE" dirty="0" smtClean="0"/>
              <a:t>Implementa una interfaz común entre uno o mas dispositivos de almacenamiento de datos</a:t>
            </a:r>
            <a:r>
              <a:rPr lang="es-PE" dirty="0"/>
              <a:t>	</a:t>
            </a:r>
            <a:endParaRPr lang="es-PE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29145" y="681100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</a:t>
            </a:r>
            <a:r>
              <a:rPr lang="en-US" sz="2900" dirty="0" smtClean="0"/>
              <a:t>PATRON DATA ACCESS OBJECT (DAO)</a:t>
            </a:r>
            <a:endParaRPr lang="es-PE" sz="2900" dirty="0" smtClean="0"/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77" y="3453860"/>
            <a:ext cx="5274570" cy="2539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0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77629" y="490063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PROYECTO</a:t>
            </a:r>
          </a:p>
          <a:p>
            <a:endParaRPr lang="es-PE" sz="2900" dirty="0"/>
          </a:p>
          <a:p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32306" y="1407557"/>
            <a:ext cx="7938634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900" dirty="0" smtClean="0"/>
              <a:t>*MENU DE OPCIONES</a:t>
            </a:r>
          </a:p>
          <a:p>
            <a:endParaRPr lang="es-PE" sz="2900" dirty="0"/>
          </a:p>
          <a:p>
            <a:endParaRPr lang="es-PE" dirty="0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729" y="2346768"/>
            <a:ext cx="5657868" cy="1550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46729" y="4289934"/>
            <a:ext cx="5657868" cy="1557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2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379</Words>
  <Application>Microsoft Office PowerPoint</Application>
  <PresentationFormat>Panorámica</PresentationFormat>
  <Paragraphs>57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PROYECTO SUNAT RENTA CUARTA Y QUINTA CATEGORIA</vt:lpstr>
      <vt:lpstr>* Rentas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SUNAT RENTA CUARTA Y QUINTA CATEGORIA</dc:title>
  <dc:creator>dwight alfaro</dc:creator>
  <cp:lastModifiedBy>dwight alfaro</cp:lastModifiedBy>
  <cp:revision>10</cp:revision>
  <dcterms:created xsi:type="dcterms:W3CDTF">2020-01-27T01:40:37Z</dcterms:created>
  <dcterms:modified xsi:type="dcterms:W3CDTF">2020-01-27T03:39:39Z</dcterms:modified>
</cp:coreProperties>
</file>