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60" r:id="rId5"/>
    <p:sldId id="265" r:id="rId6"/>
    <p:sldId id="266" r:id="rId7"/>
    <p:sldId id="267" r:id="rId8"/>
    <p:sldId id="268" r:id="rId9"/>
    <p:sldId id="269" r:id="rId10"/>
    <p:sldId id="270" r:id="rId11"/>
    <p:sldId id="271" r:id="rId12"/>
    <p:sldId id="263" r:id="rId13"/>
    <p:sldId id="262" r:id="rId1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li" initials="M" lastIdx="1" clrIdx="0">
    <p:extLst>
      <p:ext uri="{19B8F6BF-5375-455C-9EA6-DF929625EA0E}">
        <p15:presenceInfo xmlns:p15="http://schemas.microsoft.com/office/powerpoint/2012/main" userId="Mi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2" d="100"/>
          <a:sy n="72" d="100"/>
        </p:scale>
        <p:origin x="66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54"/>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70DF1E8-1826-441F-81CB-CCA97439CE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a:extLst>
              <a:ext uri="{FF2B5EF4-FFF2-40B4-BE49-F238E27FC236}">
                <a16:creationId xmlns:a16="http://schemas.microsoft.com/office/drawing/2014/main" id="{AFDDAE3F-AA4F-4505-A944-A757D7619F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F5C7D1-2FCC-4B5B-BEAE-7EE0FF6439F5}" type="datetimeFigureOut">
              <a:rPr lang="es-PE" smtClean="0"/>
              <a:t>27/01/2020</a:t>
            </a:fld>
            <a:endParaRPr lang="es-PE"/>
          </a:p>
        </p:txBody>
      </p:sp>
      <p:sp>
        <p:nvSpPr>
          <p:cNvPr id="4" name="Marcador de pie de página 3">
            <a:extLst>
              <a:ext uri="{FF2B5EF4-FFF2-40B4-BE49-F238E27FC236}">
                <a16:creationId xmlns:a16="http://schemas.microsoft.com/office/drawing/2014/main" id="{C6FAD098-71E8-4CC4-A293-D12401EC23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A44FD07A-3091-479A-936E-B8C8406FB7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208F00-92E8-446D-ACC4-2CAC5BD70190}" type="slidenum">
              <a:rPr lang="es-PE" smtClean="0"/>
              <a:t>‹Nº›</a:t>
            </a:fld>
            <a:endParaRPr lang="es-PE"/>
          </a:p>
        </p:txBody>
      </p:sp>
    </p:spTree>
    <p:extLst>
      <p:ext uri="{BB962C8B-B14F-4D97-AF65-F5344CB8AC3E}">
        <p14:creationId xmlns:p14="http://schemas.microsoft.com/office/powerpoint/2010/main" val="26903004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8588A-CF60-41CA-B33A-36D1D5B05ED8}" type="datetimeFigureOut">
              <a:rPr lang="es-PE" smtClean="0"/>
              <a:t>27/01/2020</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5531C-E0CC-4CDD-94F0-6A089B32FD1C}" type="slidenum">
              <a:rPr lang="es-PE" smtClean="0"/>
              <a:t>‹Nº›</a:t>
            </a:fld>
            <a:endParaRPr lang="es-PE"/>
          </a:p>
        </p:txBody>
      </p:sp>
    </p:spTree>
    <p:extLst>
      <p:ext uri="{BB962C8B-B14F-4D97-AF65-F5344CB8AC3E}">
        <p14:creationId xmlns:p14="http://schemas.microsoft.com/office/powerpoint/2010/main" val="355756050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Tree>
    <p:extLst>
      <p:ext uri="{BB962C8B-B14F-4D97-AF65-F5344CB8AC3E}">
        <p14:creationId xmlns:p14="http://schemas.microsoft.com/office/powerpoint/2010/main" val="3822008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A8CF66-9BC0-4C73-BF8D-D2A82182A26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AC0B3BC7-13E5-402A-A94F-273683203D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F0921BA0-6352-4AB7-BAE2-51C5FBD424F7}"/>
              </a:ext>
            </a:extLst>
          </p:cNvPr>
          <p:cNvSpPr>
            <a:spLocks noGrp="1"/>
          </p:cNvSpPr>
          <p:nvPr>
            <p:ph type="dt" sz="half" idx="10"/>
          </p:nvPr>
        </p:nvSpPr>
        <p:spPr/>
        <p:txBody>
          <a:bodyPr/>
          <a:lstStyle/>
          <a:p>
            <a:fld id="{F471C43B-87F5-4137-89CA-44A3B7FC7429}" type="datetime1">
              <a:rPr lang="es-PE" smtClean="0"/>
              <a:t>27/01/2020</a:t>
            </a:fld>
            <a:endParaRPr lang="es-PE"/>
          </a:p>
        </p:txBody>
      </p:sp>
      <p:sp>
        <p:nvSpPr>
          <p:cNvPr id="5" name="Marcador de pie de página 4">
            <a:extLst>
              <a:ext uri="{FF2B5EF4-FFF2-40B4-BE49-F238E27FC236}">
                <a16:creationId xmlns:a16="http://schemas.microsoft.com/office/drawing/2014/main" id="{9B2B396F-C7F0-4BB0-AA17-D7BE840BB98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AD70317-355D-47E9-9D62-8D8F737D24BA}"/>
              </a:ext>
            </a:extLst>
          </p:cNvPr>
          <p:cNvSpPr>
            <a:spLocks noGrp="1"/>
          </p:cNvSpPr>
          <p:nvPr>
            <p:ph type="sldNum" sz="quarter" idx="12"/>
          </p:nvPr>
        </p:nvSpPr>
        <p:spPr/>
        <p:txBody>
          <a:bodyPr/>
          <a:lstStyle/>
          <a:p>
            <a:fld id="{5F9A237E-F524-4976-8947-2E140931FE3D}" type="slidenum">
              <a:rPr lang="es-PE" smtClean="0"/>
              <a:t>‹Nº›</a:t>
            </a:fld>
            <a:endParaRPr lang="es-PE"/>
          </a:p>
        </p:txBody>
      </p:sp>
    </p:spTree>
    <p:extLst>
      <p:ext uri="{BB962C8B-B14F-4D97-AF65-F5344CB8AC3E}">
        <p14:creationId xmlns:p14="http://schemas.microsoft.com/office/powerpoint/2010/main" val="868979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B4470F-9878-440A-9CFC-9A96BBED19A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E091B1EB-96A0-4AFA-BF86-D77AEDC4993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D2FBAE8-2229-40C1-844F-52959068FE36}"/>
              </a:ext>
            </a:extLst>
          </p:cNvPr>
          <p:cNvSpPr>
            <a:spLocks noGrp="1"/>
          </p:cNvSpPr>
          <p:nvPr>
            <p:ph type="dt" sz="half" idx="10"/>
          </p:nvPr>
        </p:nvSpPr>
        <p:spPr/>
        <p:txBody>
          <a:bodyPr/>
          <a:lstStyle/>
          <a:p>
            <a:fld id="{622C9ACC-F401-4C39-B1DC-65BB82E20BD5}" type="datetime1">
              <a:rPr lang="es-PE" smtClean="0"/>
              <a:t>27/01/2020</a:t>
            </a:fld>
            <a:endParaRPr lang="es-PE"/>
          </a:p>
        </p:txBody>
      </p:sp>
      <p:sp>
        <p:nvSpPr>
          <p:cNvPr id="5" name="Marcador de pie de página 4">
            <a:extLst>
              <a:ext uri="{FF2B5EF4-FFF2-40B4-BE49-F238E27FC236}">
                <a16:creationId xmlns:a16="http://schemas.microsoft.com/office/drawing/2014/main" id="{BD5EB228-1FFA-411E-AD0A-854728013DA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A6FD810-46C1-47DC-BA3E-5D12625F3648}"/>
              </a:ext>
            </a:extLst>
          </p:cNvPr>
          <p:cNvSpPr>
            <a:spLocks noGrp="1"/>
          </p:cNvSpPr>
          <p:nvPr>
            <p:ph type="sldNum" sz="quarter" idx="12"/>
          </p:nvPr>
        </p:nvSpPr>
        <p:spPr/>
        <p:txBody>
          <a:bodyPr/>
          <a:lstStyle/>
          <a:p>
            <a:fld id="{5F9A237E-F524-4976-8947-2E140931FE3D}" type="slidenum">
              <a:rPr lang="es-PE" smtClean="0"/>
              <a:t>‹Nº›</a:t>
            </a:fld>
            <a:endParaRPr lang="es-PE"/>
          </a:p>
        </p:txBody>
      </p:sp>
    </p:spTree>
    <p:extLst>
      <p:ext uri="{BB962C8B-B14F-4D97-AF65-F5344CB8AC3E}">
        <p14:creationId xmlns:p14="http://schemas.microsoft.com/office/powerpoint/2010/main" val="795344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61B305-042D-437C-BCA8-F94055D7652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444EA520-BD82-4D30-9548-BE5F731A017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BC80A1F-281D-4309-BFE9-8B3BF2C8D84F}"/>
              </a:ext>
            </a:extLst>
          </p:cNvPr>
          <p:cNvSpPr>
            <a:spLocks noGrp="1"/>
          </p:cNvSpPr>
          <p:nvPr>
            <p:ph type="dt" sz="half" idx="10"/>
          </p:nvPr>
        </p:nvSpPr>
        <p:spPr/>
        <p:txBody>
          <a:bodyPr/>
          <a:lstStyle/>
          <a:p>
            <a:fld id="{89EF8B04-F149-4272-A413-771383630AC9}" type="datetime1">
              <a:rPr lang="es-PE" smtClean="0"/>
              <a:t>27/01/2020</a:t>
            </a:fld>
            <a:endParaRPr lang="es-PE"/>
          </a:p>
        </p:txBody>
      </p:sp>
      <p:sp>
        <p:nvSpPr>
          <p:cNvPr id="5" name="Marcador de pie de página 4">
            <a:extLst>
              <a:ext uri="{FF2B5EF4-FFF2-40B4-BE49-F238E27FC236}">
                <a16:creationId xmlns:a16="http://schemas.microsoft.com/office/drawing/2014/main" id="{F3BC3422-3D61-40B8-BC9F-12AFD4C5C8C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2847A31-B8B2-4BD7-B9D5-331EC59462F9}"/>
              </a:ext>
            </a:extLst>
          </p:cNvPr>
          <p:cNvSpPr>
            <a:spLocks noGrp="1"/>
          </p:cNvSpPr>
          <p:nvPr>
            <p:ph type="sldNum" sz="quarter" idx="12"/>
          </p:nvPr>
        </p:nvSpPr>
        <p:spPr/>
        <p:txBody>
          <a:bodyPr/>
          <a:lstStyle/>
          <a:p>
            <a:fld id="{5F9A237E-F524-4976-8947-2E140931FE3D}" type="slidenum">
              <a:rPr lang="es-PE" smtClean="0"/>
              <a:t>‹Nº›</a:t>
            </a:fld>
            <a:endParaRPr lang="es-PE"/>
          </a:p>
        </p:txBody>
      </p:sp>
    </p:spTree>
    <p:extLst>
      <p:ext uri="{BB962C8B-B14F-4D97-AF65-F5344CB8AC3E}">
        <p14:creationId xmlns:p14="http://schemas.microsoft.com/office/powerpoint/2010/main" val="354721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77DAA5-E84E-42A6-8E57-798FC468EED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80EF6E4A-8E55-4F5A-B18A-F9C98AC24CA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7A217E7-EEA9-42A6-8877-316F25735F6D}"/>
              </a:ext>
            </a:extLst>
          </p:cNvPr>
          <p:cNvSpPr>
            <a:spLocks noGrp="1"/>
          </p:cNvSpPr>
          <p:nvPr>
            <p:ph type="dt" sz="half" idx="10"/>
          </p:nvPr>
        </p:nvSpPr>
        <p:spPr/>
        <p:txBody>
          <a:bodyPr/>
          <a:lstStyle/>
          <a:p>
            <a:fld id="{6FBF335D-8FD0-416D-9CB8-7AAF6A69F660}" type="datetime1">
              <a:rPr lang="es-PE" smtClean="0"/>
              <a:t>27/01/2020</a:t>
            </a:fld>
            <a:endParaRPr lang="es-PE"/>
          </a:p>
        </p:txBody>
      </p:sp>
      <p:sp>
        <p:nvSpPr>
          <p:cNvPr id="5" name="Marcador de pie de página 4">
            <a:extLst>
              <a:ext uri="{FF2B5EF4-FFF2-40B4-BE49-F238E27FC236}">
                <a16:creationId xmlns:a16="http://schemas.microsoft.com/office/drawing/2014/main" id="{05AB3597-97E4-4879-BF8A-4253316C4C7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6852267-6B26-49C8-AC1C-91440840CA76}"/>
              </a:ext>
            </a:extLst>
          </p:cNvPr>
          <p:cNvSpPr>
            <a:spLocks noGrp="1"/>
          </p:cNvSpPr>
          <p:nvPr>
            <p:ph type="sldNum" sz="quarter" idx="12"/>
          </p:nvPr>
        </p:nvSpPr>
        <p:spPr/>
        <p:txBody>
          <a:bodyPr/>
          <a:lstStyle/>
          <a:p>
            <a:fld id="{5F9A237E-F524-4976-8947-2E140931FE3D}" type="slidenum">
              <a:rPr lang="es-PE" smtClean="0"/>
              <a:t>‹Nº›</a:t>
            </a:fld>
            <a:endParaRPr lang="es-PE"/>
          </a:p>
        </p:txBody>
      </p:sp>
    </p:spTree>
    <p:extLst>
      <p:ext uri="{BB962C8B-B14F-4D97-AF65-F5344CB8AC3E}">
        <p14:creationId xmlns:p14="http://schemas.microsoft.com/office/powerpoint/2010/main" val="3834990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A6D202-E4DF-4E6F-A675-17CDBCFD442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1FC85DD-D3A4-4EBD-98C5-71824C515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2DD9959-4E9A-4F2C-BCD0-1FA433FBF31D}"/>
              </a:ext>
            </a:extLst>
          </p:cNvPr>
          <p:cNvSpPr>
            <a:spLocks noGrp="1"/>
          </p:cNvSpPr>
          <p:nvPr>
            <p:ph type="dt" sz="half" idx="10"/>
          </p:nvPr>
        </p:nvSpPr>
        <p:spPr/>
        <p:txBody>
          <a:bodyPr/>
          <a:lstStyle/>
          <a:p>
            <a:fld id="{7CBEC01B-18FB-47E4-A1F8-AF6C243A1DE6}" type="datetime1">
              <a:rPr lang="es-PE" smtClean="0"/>
              <a:t>27/01/2020</a:t>
            </a:fld>
            <a:endParaRPr lang="es-PE"/>
          </a:p>
        </p:txBody>
      </p:sp>
      <p:sp>
        <p:nvSpPr>
          <p:cNvPr id="5" name="Marcador de pie de página 4">
            <a:extLst>
              <a:ext uri="{FF2B5EF4-FFF2-40B4-BE49-F238E27FC236}">
                <a16:creationId xmlns:a16="http://schemas.microsoft.com/office/drawing/2014/main" id="{6B5C8AE3-67BF-4FD9-B605-D6D415A5CE3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BC9AFE6-C0D3-4B4C-AB15-7E7D2BFCFE41}"/>
              </a:ext>
            </a:extLst>
          </p:cNvPr>
          <p:cNvSpPr>
            <a:spLocks noGrp="1"/>
          </p:cNvSpPr>
          <p:nvPr>
            <p:ph type="sldNum" sz="quarter" idx="12"/>
          </p:nvPr>
        </p:nvSpPr>
        <p:spPr/>
        <p:txBody>
          <a:bodyPr/>
          <a:lstStyle/>
          <a:p>
            <a:fld id="{5F9A237E-F524-4976-8947-2E140931FE3D}" type="slidenum">
              <a:rPr lang="es-PE" smtClean="0"/>
              <a:t>‹Nº›</a:t>
            </a:fld>
            <a:endParaRPr lang="es-PE"/>
          </a:p>
        </p:txBody>
      </p:sp>
    </p:spTree>
    <p:extLst>
      <p:ext uri="{BB962C8B-B14F-4D97-AF65-F5344CB8AC3E}">
        <p14:creationId xmlns:p14="http://schemas.microsoft.com/office/powerpoint/2010/main" val="286408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8909DD-509A-4CDE-8608-D77C565211E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7137B49-0F7A-46F3-9A70-599B0CF22DB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82BDFA90-0AF3-4C76-80F9-415D04462F6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2433EEAB-EE38-41D5-AA9F-145006990365}"/>
              </a:ext>
            </a:extLst>
          </p:cNvPr>
          <p:cNvSpPr>
            <a:spLocks noGrp="1"/>
          </p:cNvSpPr>
          <p:nvPr>
            <p:ph type="dt" sz="half" idx="10"/>
          </p:nvPr>
        </p:nvSpPr>
        <p:spPr/>
        <p:txBody>
          <a:bodyPr/>
          <a:lstStyle/>
          <a:p>
            <a:fld id="{1BF71171-AA96-441D-905A-2BF9818EB57E}" type="datetime1">
              <a:rPr lang="es-PE" smtClean="0"/>
              <a:t>27/01/2020</a:t>
            </a:fld>
            <a:endParaRPr lang="es-PE"/>
          </a:p>
        </p:txBody>
      </p:sp>
      <p:sp>
        <p:nvSpPr>
          <p:cNvPr id="6" name="Marcador de pie de página 5">
            <a:extLst>
              <a:ext uri="{FF2B5EF4-FFF2-40B4-BE49-F238E27FC236}">
                <a16:creationId xmlns:a16="http://schemas.microsoft.com/office/drawing/2014/main" id="{BD329D5C-B720-452B-8E95-2070D8BC949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87ECF63-F268-4630-8468-39656205B67C}"/>
              </a:ext>
            </a:extLst>
          </p:cNvPr>
          <p:cNvSpPr>
            <a:spLocks noGrp="1"/>
          </p:cNvSpPr>
          <p:nvPr>
            <p:ph type="sldNum" sz="quarter" idx="12"/>
          </p:nvPr>
        </p:nvSpPr>
        <p:spPr/>
        <p:txBody>
          <a:bodyPr/>
          <a:lstStyle/>
          <a:p>
            <a:fld id="{5F9A237E-F524-4976-8947-2E140931FE3D}" type="slidenum">
              <a:rPr lang="es-PE" smtClean="0"/>
              <a:t>‹Nº›</a:t>
            </a:fld>
            <a:endParaRPr lang="es-PE"/>
          </a:p>
        </p:txBody>
      </p:sp>
    </p:spTree>
    <p:extLst>
      <p:ext uri="{BB962C8B-B14F-4D97-AF65-F5344CB8AC3E}">
        <p14:creationId xmlns:p14="http://schemas.microsoft.com/office/powerpoint/2010/main" val="2308360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974C-98FD-43F5-8BB0-EC3B08A5761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69B55FC-899A-4E13-9A40-1B22EC9AE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DB14701-F50C-464F-9D46-A87105DB336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C08E438C-6F1B-423A-8DF5-04AE83D4C5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ED97B53-024A-49A2-AC2A-88EA085B376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D29E80F5-BDFE-4FEE-9228-834C98BE9AFC}"/>
              </a:ext>
            </a:extLst>
          </p:cNvPr>
          <p:cNvSpPr>
            <a:spLocks noGrp="1"/>
          </p:cNvSpPr>
          <p:nvPr>
            <p:ph type="dt" sz="half" idx="10"/>
          </p:nvPr>
        </p:nvSpPr>
        <p:spPr/>
        <p:txBody>
          <a:bodyPr/>
          <a:lstStyle/>
          <a:p>
            <a:fld id="{D1B439EF-FA69-4561-B30A-D054B1CE58FA}" type="datetime1">
              <a:rPr lang="es-PE" smtClean="0"/>
              <a:t>27/01/2020</a:t>
            </a:fld>
            <a:endParaRPr lang="es-PE"/>
          </a:p>
        </p:txBody>
      </p:sp>
      <p:sp>
        <p:nvSpPr>
          <p:cNvPr id="8" name="Marcador de pie de página 7">
            <a:extLst>
              <a:ext uri="{FF2B5EF4-FFF2-40B4-BE49-F238E27FC236}">
                <a16:creationId xmlns:a16="http://schemas.microsoft.com/office/drawing/2014/main" id="{753C9F6B-3BCC-41B7-A9B9-0287EF5BD884}"/>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A43BC32E-98E3-4A8E-BD4B-6897734B2A0B}"/>
              </a:ext>
            </a:extLst>
          </p:cNvPr>
          <p:cNvSpPr>
            <a:spLocks noGrp="1"/>
          </p:cNvSpPr>
          <p:nvPr>
            <p:ph type="sldNum" sz="quarter" idx="12"/>
          </p:nvPr>
        </p:nvSpPr>
        <p:spPr/>
        <p:txBody>
          <a:bodyPr/>
          <a:lstStyle/>
          <a:p>
            <a:fld id="{5F9A237E-F524-4976-8947-2E140931FE3D}" type="slidenum">
              <a:rPr lang="es-PE" smtClean="0"/>
              <a:t>‹Nº›</a:t>
            </a:fld>
            <a:endParaRPr lang="es-PE"/>
          </a:p>
        </p:txBody>
      </p:sp>
    </p:spTree>
    <p:extLst>
      <p:ext uri="{BB962C8B-B14F-4D97-AF65-F5344CB8AC3E}">
        <p14:creationId xmlns:p14="http://schemas.microsoft.com/office/powerpoint/2010/main" val="3785841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3ABDED-B213-4F3C-B6EA-896EB0A73E3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5AEE0498-5AC2-47FE-BA4D-72BF337AA7DA}"/>
              </a:ext>
            </a:extLst>
          </p:cNvPr>
          <p:cNvSpPr>
            <a:spLocks noGrp="1"/>
          </p:cNvSpPr>
          <p:nvPr>
            <p:ph type="dt" sz="half" idx="10"/>
          </p:nvPr>
        </p:nvSpPr>
        <p:spPr/>
        <p:txBody>
          <a:bodyPr/>
          <a:lstStyle/>
          <a:p>
            <a:fld id="{A1F5CF83-8A20-4942-B824-97AA036E7A0C}" type="datetime1">
              <a:rPr lang="es-PE" smtClean="0"/>
              <a:t>27/01/2020</a:t>
            </a:fld>
            <a:endParaRPr lang="es-PE"/>
          </a:p>
        </p:txBody>
      </p:sp>
      <p:sp>
        <p:nvSpPr>
          <p:cNvPr id="4" name="Marcador de pie de página 3">
            <a:extLst>
              <a:ext uri="{FF2B5EF4-FFF2-40B4-BE49-F238E27FC236}">
                <a16:creationId xmlns:a16="http://schemas.microsoft.com/office/drawing/2014/main" id="{43075E01-7209-40FA-9862-7E480E4CC926}"/>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9205D96F-7D72-4357-8BFF-043DE5104A40}"/>
              </a:ext>
            </a:extLst>
          </p:cNvPr>
          <p:cNvSpPr>
            <a:spLocks noGrp="1"/>
          </p:cNvSpPr>
          <p:nvPr>
            <p:ph type="sldNum" sz="quarter" idx="12"/>
          </p:nvPr>
        </p:nvSpPr>
        <p:spPr/>
        <p:txBody>
          <a:bodyPr/>
          <a:lstStyle/>
          <a:p>
            <a:fld id="{5F9A237E-F524-4976-8947-2E140931FE3D}" type="slidenum">
              <a:rPr lang="es-PE" smtClean="0"/>
              <a:t>‹Nº›</a:t>
            </a:fld>
            <a:endParaRPr lang="es-PE"/>
          </a:p>
        </p:txBody>
      </p:sp>
    </p:spTree>
    <p:extLst>
      <p:ext uri="{BB962C8B-B14F-4D97-AF65-F5344CB8AC3E}">
        <p14:creationId xmlns:p14="http://schemas.microsoft.com/office/powerpoint/2010/main" val="3853543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5C73543-AFD8-49C7-B9A2-3F1C48D589D3}"/>
              </a:ext>
            </a:extLst>
          </p:cNvPr>
          <p:cNvSpPr>
            <a:spLocks noGrp="1"/>
          </p:cNvSpPr>
          <p:nvPr>
            <p:ph type="dt" sz="half" idx="10"/>
          </p:nvPr>
        </p:nvSpPr>
        <p:spPr/>
        <p:txBody>
          <a:bodyPr/>
          <a:lstStyle/>
          <a:p>
            <a:fld id="{DDF9C411-86BA-4BD8-9F92-B73B7DD286CC}" type="datetime1">
              <a:rPr lang="es-PE" smtClean="0"/>
              <a:t>27/01/2020</a:t>
            </a:fld>
            <a:endParaRPr lang="es-PE"/>
          </a:p>
        </p:txBody>
      </p:sp>
      <p:sp>
        <p:nvSpPr>
          <p:cNvPr id="3" name="Marcador de pie de página 2">
            <a:extLst>
              <a:ext uri="{FF2B5EF4-FFF2-40B4-BE49-F238E27FC236}">
                <a16:creationId xmlns:a16="http://schemas.microsoft.com/office/drawing/2014/main" id="{ADD33547-9395-4506-81DC-844DBFB03DF1}"/>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A59F2AE0-503F-4011-91F0-29055F860055}"/>
              </a:ext>
            </a:extLst>
          </p:cNvPr>
          <p:cNvSpPr>
            <a:spLocks noGrp="1"/>
          </p:cNvSpPr>
          <p:nvPr>
            <p:ph type="sldNum" sz="quarter" idx="12"/>
          </p:nvPr>
        </p:nvSpPr>
        <p:spPr/>
        <p:txBody>
          <a:bodyPr/>
          <a:lstStyle/>
          <a:p>
            <a:fld id="{5F9A237E-F524-4976-8947-2E140931FE3D}" type="slidenum">
              <a:rPr lang="es-PE" smtClean="0"/>
              <a:t>‹Nº›</a:t>
            </a:fld>
            <a:endParaRPr lang="es-PE"/>
          </a:p>
        </p:txBody>
      </p:sp>
    </p:spTree>
    <p:extLst>
      <p:ext uri="{BB962C8B-B14F-4D97-AF65-F5344CB8AC3E}">
        <p14:creationId xmlns:p14="http://schemas.microsoft.com/office/powerpoint/2010/main" val="2064605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AED713-7D11-4F11-A672-DA8CD06781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3B37808-ED38-4EF0-A00A-9F72E02DE8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66FA4CF2-2483-4844-9BB5-E89D762A93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47C07F1-6D78-4490-B145-0C30CBBBF731}"/>
              </a:ext>
            </a:extLst>
          </p:cNvPr>
          <p:cNvSpPr>
            <a:spLocks noGrp="1"/>
          </p:cNvSpPr>
          <p:nvPr>
            <p:ph type="dt" sz="half" idx="10"/>
          </p:nvPr>
        </p:nvSpPr>
        <p:spPr/>
        <p:txBody>
          <a:bodyPr/>
          <a:lstStyle/>
          <a:p>
            <a:fld id="{7C5C268C-DB7B-4D52-BC4F-BCDCBCDDE5DB}" type="datetime1">
              <a:rPr lang="es-PE" smtClean="0"/>
              <a:t>27/01/2020</a:t>
            </a:fld>
            <a:endParaRPr lang="es-PE"/>
          </a:p>
        </p:txBody>
      </p:sp>
      <p:sp>
        <p:nvSpPr>
          <p:cNvPr id="6" name="Marcador de pie de página 5">
            <a:extLst>
              <a:ext uri="{FF2B5EF4-FFF2-40B4-BE49-F238E27FC236}">
                <a16:creationId xmlns:a16="http://schemas.microsoft.com/office/drawing/2014/main" id="{8EFA61F1-DA14-4917-BC0B-7BD55103D42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71E47A3-1F19-4F90-B691-18E3C9ACE130}"/>
              </a:ext>
            </a:extLst>
          </p:cNvPr>
          <p:cNvSpPr>
            <a:spLocks noGrp="1"/>
          </p:cNvSpPr>
          <p:nvPr>
            <p:ph type="sldNum" sz="quarter" idx="12"/>
          </p:nvPr>
        </p:nvSpPr>
        <p:spPr/>
        <p:txBody>
          <a:bodyPr/>
          <a:lstStyle/>
          <a:p>
            <a:fld id="{5F9A237E-F524-4976-8947-2E140931FE3D}" type="slidenum">
              <a:rPr lang="es-PE" smtClean="0"/>
              <a:t>‹Nº›</a:t>
            </a:fld>
            <a:endParaRPr lang="es-PE"/>
          </a:p>
        </p:txBody>
      </p:sp>
    </p:spTree>
    <p:extLst>
      <p:ext uri="{BB962C8B-B14F-4D97-AF65-F5344CB8AC3E}">
        <p14:creationId xmlns:p14="http://schemas.microsoft.com/office/powerpoint/2010/main" val="2500625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823190-96E8-4592-8CCB-C9137029EEE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65CCA1B3-3743-4414-A6EC-6445CE3884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D27F1B75-B440-4882-87E8-6E933EE94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B9AF607-E22F-4DF7-9C1D-A4346D045FA5}"/>
              </a:ext>
            </a:extLst>
          </p:cNvPr>
          <p:cNvSpPr>
            <a:spLocks noGrp="1"/>
          </p:cNvSpPr>
          <p:nvPr>
            <p:ph type="dt" sz="half" idx="10"/>
          </p:nvPr>
        </p:nvSpPr>
        <p:spPr/>
        <p:txBody>
          <a:bodyPr/>
          <a:lstStyle/>
          <a:p>
            <a:fld id="{90C570A6-275D-416C-BAEA-8737798D1455}" type="datetime1">
              <a:rPr lang="es-PE" smtClean="0"/>
              <a:t>27/01/2020</a:t>
            </a:fld>
            <a:endParaRPr lang="es-PE"/>
          </a:p>
        </p:txBody>
      </p:sp>
      <p:sp>
        <p:nvSpPr>
          <p:cNvPr id="6" name="Marcador de pie de página 5">
            <a:extLst>
              <a:ext uri="{FF2B5EF4-FFF2-40B4-BE49-F238E27FC236}">
                <a16:creationId xmlns:a16="http://schemas.microsoft.com/office/drawing/2014/main" id="{767BB54C-45C6-454D-8C9E-159B16A03CC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A128E65C-4098-4F14-988D-FC4A2EDC318E}"/>
              </a:ext>
            </a:extLst>
          </p:cNvPr>
          <p:cNvSpPr>
            <a:spLocks noGrp="1"/>
          </p:cNvSpPr>
          <p:nvPr>
            <p:ph type="sldNum" sz="quarter" idx="12"/>
          </p:nvPr>
        </p:nvSpPr>
        <p:spPr/>
        <p:txBody>
          <a:bodyPr/>
          <a:lstStyle/>
          <a:p>
            <a:fld id="{5F9A237E-F524-4976-8947-2E140931FE3D}" type="slidenum">
              <a:rPr lang="es-PE" smtClean="0"/>
              <a:t>‹Nº›</a:t>
            </a:fld>
            <a:endParaRPr lang="es-PE"/>
          </a:p>
        </p:txBody>
      </p:sp>
    </p:spTree>
    <p:extLst>
      <p:ext uri="{BB962C8B-B14F-4D97-AF65-F5344CB8AC3E}">
        <p14:creationId xmlns:p14="http://schemas.microsoft.com/office/powerpoint/2010/main" val="327346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91B8061-D035-4A11-A99D-7866B33807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275AE6BA-6E7A-4A80-99E7-07D327C0E8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EC68335-978A-4713-BC08-F0710DEADE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CFE22-1326-4D10-8EC3-0D6C90C30267}" type="datetime1">
              <a:rPr lang="es-PE" smtClean="0"/>
              <a:t>27/01/2020</a:t>
            </a:fld>
            <a:endParaRPr lang="es-PE"/>
          </a:p>
        </p:txBody>
      </p:sp>
      <p:sp>
        <p:nvSpPr>
          <p:cNvPr id="5" name="Marcador de pie de página 4">
            <a:extLst>
              <a:ext uri="{FF2B5EF4-FFF2-40B4-BE49-F238E27FC236}">
                <a16:creationId xmlns:a16="http://schemas.microsoft.com/office/drawing/2014/main" id="{E9A9FFDE-096F-46B3-AFA6-DB7E91AD1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684A3860-157D-4640-A3B7-5B3ACB108E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A237E-F524-4976-8947-2E140931FE3D}" type="slidenum">
              <a:rPr lang="es-PE" smtClean="0"/>
              <a:t>‹Nº›</a:t>
            </a:fld>
            <a:endParaRPr lang="es-PE"/>
          </a:p>
        </p:txBody>
      </p:sp>
    </p:spTree>
    <p:extLst>
      <p:ext uri="{BB962C8B-B14F-4D97-AF65-F5344CB8AC3E}">
        <p14:creationId xmlns:p14="http://schemas.microsoft.com/office/powerpoint/2010/main" val="1872121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5497E49F-CCF1-437A-A78A-75287DF3D16D}"/>
              </a:ext>
            </a:extLst>
          </p:cNvPr>
          <p:cNvSpPr/>
          <p:nvPr/>
        </p:nvSpPr>
        <p:spPr>
          <a:xfrm>
            <a:off x="0" y="1736465"/>
            <a:ext cx="12192000" cy="1323439"/>
          </a:xfrm>
          <a:prstGeom prst="rect">
            <a:avLst/>
          </a:prstGeom>
          <a:noFill/>
        </p:spPr>
        <p:txBody>
          <a:bodyPr wrap="square" lIns="91440" tIns="45720" rIns="91440" bIns="45720">
            <a:spAutoFit/>
          </a:bodyPr>
          <a:lstStyle/>
          <a:p>
            <a:pPr algn="ctr"/>
            <a:r>
              <a:rPr lang="es-ES" sz="8000" b="1" dirty="0">
                <a:ln w="9525">
                  <a:solidFill>
                    <a:schemeClr val="bg1"/>
                  </a:solidFill>
                  <a:prstDash val="solid"/>
                </a:ln>
                <a:solidFill>
                  <a:schemeClr val="accent4">
                    <a:lumMod val="75000"/>
                  </a:schemeClr>
                </a:solidFill>
                <a:effectLst>
                  <a:outerShdw blurRad="12700" dist="38100" dir="2700000" algn="tl" rotWithShape="0">
                    <a:schemeClr val="accent5">
                      <a:lumMod val="60000"/>
                      <a:lumOff val="40000"/>
                    </a:schemeClr>
                  </a:outerShdw>
                </a:effectLst>
              </a:rPr>
              <a:t>Fabrica de objetos</a:t>
            </a:r>
          </a:p>
        </p:txBody>
      </p:sp>
      <p:sp>
        <p:nvSpPr>
          <p:cNvPr id="10" name="CuadroTexto 9">
            <a:extLst>
              <a:ext uri="{FF2B5EF4-FFF2-40B4-BE49-F238E27FC236}">
                <a16:creationId xmlns:a16="http://schemas.microsoft.com/office/drawing/2014/main" id="{E393AFC0-E716-4F9B-BAB5-23E2D54E5CAB}"/>
              </a:ext>
            </a:extLst>
          </p:cNvPr>
          <p:cNvSpPr txBox="1"/>
          <p:nvPr/>
        </p:nvSpPr>
        <p:spPr>
          <a:xfrm>
            <a:off x="0" y="3587176"/>
            <a:ext cx="12192000" cy="1569660"/>
          </a:xfrm>
          <a:prstGeom prst="rect">
            <a:avLst/>
          </a:prstGeom>
          <a:noFill/>
        </p:spPr>
        <p:txBody>
          <a:bodyPr wrap="square" rtlCol="0">
            <a:spAutoFit/>
          </a:bodyPr>
          <a:lstStyle/>
          <a:p>
            <a:pPr algn="ctr"/>
            <a:r>
              <a:rPr lang="es-PE" sz="3200" dirty="0">
                <a:solidFill>
                  <a:schemeClr val="bg1"/>
                </a:solidFill>
              </a:rPr>
              <a:t>Curso: Programación en Java orientada a objetos</a:t>
            </a:r>
          </a:p>
          <a:p>
            <a:pPr algn="ctr"/>
            <a:r>
              <a:rPr lang="es-PE" sz="3200" dirty="0">
                <a:solidFill>
                  <a:schemeClr val="bg1"/>
                </a:solidFill>
              </a:rPr>
              <a:t>Alumna: Milagros Ego Aguirre</a:t>
            </a:r>
          </a:p>
          <a:p>
            <a:pPr algn="ctr"/>
            <a:r>
              <a:rPr lang="es-PE" sz="3200" dirty="0">
                <a:solidFill>
                  <a:schemeClr val="bg1"/>
                </a:solidFill>
              </a:rPr>
              <a:t>Profesor: Gustavo Coronel</a:t>
            </a:r>
          </a:p>
        </p:txBody>
      </p:sp>
    </p:spTree>
    <p:extLst>
      <p:ext uri="{BB962C8B-B14F-4D97-AF65-F5344CB8AC3E}">
        <p14:creationId xmlns:p14="http://schemas.microsoft.com/office/powerpoint/2010/main" val="1237951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048878E-465D-43A6-84D9-2609A08A72E6}"/>
              </a:ext>
            </a:extLst>
          </p:cNvPr>
          <p:cNvSpPr txBox="1"/>
          <p:nvPr/>
        </p:nvSpPr>
        <p:spPr>
          <a:xfrm>
            <a:off x="1095976" y="775654"/>
            <a:ext cx="5490354" cy="707886"/>
          </a:xfrm>
          <a:prstGeom prst="rect">
            <a:avLst/>
          </a:prstGeom>
          <a:noFill/>
        </p:spPr>
        <p:txBody>
          <a:bodyPr wrap="square" rtlCol="0">
            <a:spAutoFit/>
          </a:bodyPr>
          <a:lstStyle/>
          <a:p>
            <a:r>
              <a:rPr lang="es-PE" sz="4000" b="1" dirty="0">
                <a:solidFill>
                  <a:schemeClr val="bg1"/>
                </a:solidFill>
              </a:rPr>
              <a:t>Ejemplo: El Buen Sabor</a:t>
            </a:r>
          </a:p>
        </p:txBody>
      </p:sp>
      <p:sp>
        <p:nvSpPr>
          <p:cNvPr id="35" name="CuadroTexto 34">
            <a:extLst>
              <a:ext uri="{FF2B5EF4-FFF2-40B4-BE49-F238E27FC236}">
                <a16:creationId xmlns:a16="http://schemas.microsoft.com/office/drawing/2014/main" id="{01E97B79-C546-4026-82E6-0957B23D35FB}"/>
              </a:ext>
            </a:extLst>
          </p:cNvPr>
          <p:cNvSpPr txBox="1"/>
          <p:nvPr/>
        </p:nvSpPr>
        <p:spPr>
          <a:xfrm>
            <a:off x="7673009" y="1931035"/>
            <a:ext cx="3538330" cy="2862322"/>
          </a:xfrm>
          <a:prstGeom prst="rect">
            <a:avLst/>
          </a:prstGeom>
          <a:noFill/>
          <a:ln w="381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s-PE" b="1" dirty="0">
                <a:solidFill>
                  <a:schemeClr val="bg1"/>
                </a:solidFill>
              </a:rPr>
              <a:t>Propiedades</a:t>
            </a:r>
          </a:p>
          <a:p>
            <a:endParaRPr lang="es-PE" b="1" dirty="0">
              <a:solidFill>
                <a:schemeClr val="bg1"/>
              </a:solidFill>
            </a:endParaRPr>
          </a:p>
          <a:p>
            <a:pPr marL="800100" lvl="1" indent="-342900">
              <a:buFont typeface="Wingdings" panose="05000000000000000000" pitchFamily="2" charset="2"/>
              <a:buChar char="v"/>
            </a:pPr>
            <a:r>
              <a:rPr lang="es-PE" b="1" dirty="0">
                <a:solidFill>
                  <a:schemeClr val="bg1"/>
                </a:solidFill>
              </a:rPr>
              <a:t>total</a:t>
            </a:r>
          </a:p>
          <a:p>
            <a:pPr marL="800100" lvl="1" indent="-342900">
              <a:buFont typeface="Wingdings" panose="05000000000000000000" pitchFamily="2" charset="2"/>
              <a:buChar char="v"/>
            </a:pPr>
            <a:r>
              <a:rPr lang="es-PE" b="1" dirty="0">
                <a:solidFill>
                  <a:schemeClr val="bg1"/>
                </a:solidFill>
              </a:rPr>
              <a:t>servicio</a:t>
            </a:r>
          </a:p>
          <a:p>
            <a:pPr marL="800100" lvl="1" indent="-342900">
              <a:buFont typeface="Wingdings" panose="05000000000000000000" pitchFamily="2" charset="2"/>
              <a:buChar char="v"/>
            </a:pPr>
            <a:r>
              <a:rPr lang="es-PE" b="1" dirty="0" err="1">
                <a:solidFill>
                  <a:schemeClr val="bg1"/>
                </a:solidFill>
              </a:rPr>
              <a:t>total_general</a:t>
            </a:r>
            <a:endParaRPr lang="es-PE" b="1" dirty="0">
              <a:solidFill>
                <a:schemeClr val="bg1"/>
              </a:solidFill>
            </a:endParaRPr>
          </a:p>
          <a:p>
            <a:endParaRPr lang="es-PE" b="1" dirty="0">
              <a:solidFill>
                <a:schemeClr val="bg1"/>
              </a:solidFill>
            </a:endParaRPr>
          </a:p>
          <a:p>
            <a:r>
              <a:rPr lang="es-PE" b="1" dirty="0">
                <a:solidFill>
                  <a:schemeClr val="bg1"/>
                </a:solidFill>
              </a:rPr>
              <a:t>Métodos</a:t>
            </a:r>
          </a:p>
          <a:p>
            <a:endParaRPr lang="es-PE" b="1" dirty="0">
              <a:solidFill>
                <a:schemeClr val="bg1"/>
              </a:solidFill>
            </a:endParaRPr>
          </a:p>
          <a:p>
            <a:pPr marL="800100" lvl="1" indent="-342900">
              <a:buFont typeface="Wingdings" panose="05000000000000000000" pitchFamily="2" charset="2"/>
              <a:buChar char="v"/>
            </a:pPr>
            <a:r>
              <a:rPr lang="es-PE" b="1" dirty="0">
                <a:solidFill>
                  <a:schemeClr val="bg1"/>
                </a:solidFill>
              </a:rPr>
              <a:t>imprime</a:t>
            </a:r>
          </a:p>
          <a:p>
            <a:pPr marL="342900" indent="-342900">
              <a:buFont typeface="Arial" panose="020B0604020202020204" pitchFamily="34" charset="0"/>
              <a:buChar char="•"/>
            </a:pPr>
            <a:endParaRPr lang="es-PE" b="1" dirty="0">
              <a:solidFill>
                <a:schemeClr val="bg1"/>
              </a:solidFill>
            </a:endParaRPr>
          </a:p>
        </p:txBody>
      </p:sp>
      <p:sp>
        <p:nvSpPr>
          <p:cNvPr id="36" name="Marcador de pie de página 1">
            <a:extLst>
              <a:ext uri="{FF2B5EF4-FFF2-40B4-BE49-F238E27FC236}">
                <a16:creationId xmlns:a16="http://schemas.microsoft.com/office/drawing/2014/main" id="{B6F71AD8-D514-4A9C-A9C7-EDA241189C5C}"/>
              </a:ext>
            </a:extLst>
          </p:cNvPr>
          <p:cNvSpPr txBox="1">
            <a:spLocks/>
          </p:cNvSpPr>
          <p:nvPr/>
        </p:nvSpPr>
        <p:spPr>
          <a:xfrm>
            <a:off x="596288" y="5394272"/>
            <a:ext cx="3362368" cy="1101537"/>
          </a:xfrm>
          <a:prstGeom prst="rect">
            <a:avLst/>
          </a:prstGeom>
          <a:solidFill>
            <a:srgbClr val="FFC000"/>
          </a:solidFill>
          <a:ln>
            <a:solidFill>
              <a:schemeClr val="bg1"/>
            </a:solidFill>
          </a:ln>
          <a:effectLst>
            <a:glow rad="139700">
              <a:schemeClr val="accent4">
                <a:satMod val="175000"/>
                <a:alpha val="40000"/>
              </a:schemeClr>
            </a:glow>
          </a:effectLst>
        </p:spPr>
        <p:txBody>
          <a:bodyPr vert="horz" lIns="91440" tIns="45720" rIns="91440" bIns="45720" rtlCol="0" anchor="ctr"/>
          <a:lstStyle>
            <a:defPPr>
              <a:defRPr lang="es-P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PE" sz="1400" b="1" dirty="0">
                <a:solidFill>
                  <a:schemeClr val="accent1">
                    <a:lumMod val="75000"/>
                  </a:schemeClr>
                </a:solidFill>
              </a:rPr>
              <a:t>Programación en Java orientada a objetos </a:t>
            </a:r>
          </a:p>
          <a:p>
            <a:pPr algn="l"/>
            <a:r>
              <a:rPr lang="es-PE" sz="1400" b="1" dirty="0">
                <a:solidFill>
                  <a:schemeClr val="accent1">
                    <a:lumMod val="75000"/>
                  </a:schemeClr>
                </a:solidFill>
              </a:rPr>
              <a:t>Proyecto: Fábrica de objetos</a:t>
            </a:r>
          </a:p>
          <a:p>
            <a:pPr algn="l"/>
            <a:r>
              <a:rPr lang="es-PE" sz="1400" b="1" dirty="0">
                <a:solidFill>
                  <a:schemeClr val="accent1">
                    <a:lumMod val="75000"/>
                  </a:schemeClr>
                </a:solidFill>
              </a:rPr>
              <a:t>Alumna: Milagros Ego Aguirre</a:t>
            </a:r>
          </a:p>
          <a:p>
            <a:pPr algn="l"/>
            <a:r>
              <a:rPr lang="es-PE" sz="1400" b="1" dirty="0">
                <a:solidFill>
                  <a:schemeClr val="accent1">
                    <a:lumMod val="75000"/>
                  </a:schemeClr>
                </a:solidFill>
              </a:rPr>
              <a:t>Profesor: Gustavo Coronel</a:t>
            </a:r>
          </a:p>
        </p:txBody>
      </p:sp>
      <p:sp>
        <p:nvSpPr>
          <p:cNvPr id="38" name="Marcador de número de diapositiva 37">
            <a:extLst>
              <a:ext uri="{FF2B5EF4-FFF2-40B4-BE49-F238E27FC236}">
                <a16:creationId xmlns:a16="http://schemas.microsoft.com/office/drawing/2014/main" id="{2167E9B9-3852-4A51-A1DC-3724A2F5E78D}"/>
              </a:ext>
            </a:extLst>
          </p:cNvPr>
          <p:cNvSpPr>
            <a:spLocks noGrp="1"/>
          </p:cNvSpPr>
          <p:nvPr>
            <p:ph type="sldNum" sz="quarter" idx="12"/>
          </p:nvPr>
        </p:nvSpPr>
        <p:spPr/>
        <p:txBody>
          <a:bodyPr/>
          <a:lstStyle/>
          <a:p>
            <a:fld id="{5F9A237E-F524-4976-8947-2E140931FE3D}" type="slidenum">
              <a:rPr lang="es-PE" sz="1800" smtClean="0"/>
              <a:t>10</a:t>
            </a:fld>
            <a:endParaRPr lang="es-PE" sz="1800" dirty="0"/>
          </a:p>
        </p:txBody>
      </p:sp>
      <p:sp>
        <p:nvSpPr>
          <p:cNvPr id="17" name="CuadroTexto 16">
            <a:extLst>
              <a:ext uri="{FF2B5EF4-FFF2-40B4-BE49-F238E27FC236}">
                <a16:creationId xmlns:a16="http://schemas.microsoft.com/office/drawing/2014/main" id="{2E9F0ED4-2715-4A7E-866D-1060ABAFE88E}"/>
              </a:ext>
            </a:extLst>
          </p:cNvPr>
          <p:cNvSpPr txBox="1"/>
          <p:nvPr/>
        </p:nvSpPr>
        <p:spPr>
          <a:xfrm>
            <a:off x="1475502" y="2174995"/>
            <a:ext cx="1580586" cy="369332"/>
          </a:xfrm>
          <a:prstGeom prst="rect">
            <a:avLst/>
          </a:prstGeom>
          <a:noFill/>
          <a:ln w="38100">
            <a:solidFill>
              <a:schemeClr val="bg1"/>
            </a:solidFill>
          </a:ln>
        </p:spPr>
        <p:txBody>
          <a:bodyPr wrap="square" rtlCol="0">
            <a:spAutoFit/>
          </a:bodyPr>
          <a:lstStyle/>
          <a:p>
            <a:r>
              <a:rPr lang="es-PE" b="1" dirty="0">
                <a:solidFill>
                  <a:schemeClr val="bg1"/>
                </a:solidFill>
              </a:rPr>
              <a:t>Comprobante</a:t>
            </a:r>
          </a:p>
        </p:txBody>
      </p:sp>
      <p:sp>
        <p:nvSpPr>
          <p:cNvPr id="18" name="CuadroTexto 17">
            <a:extLst>
              <a:ext uri="{FF2B5EF4-FFF2-40B4-BE49-F238E27FC236}">
                <a16:creationId xmlns:a16="http://schemas.microsoft.com/office/drawing/2014/main" id="{84FD7772-B687-4CC8-8A39-EC363849F77D}"/>
              </a:ext>
            </a:extLst>
          </p:cNvPr>
          <p:cNvSpPr txBox="1"/>
          <p:nvPr/>
        </p:nvSpPr>
        <p:spPr>
          <a:xfrm>
            <a:off x="2905201" y="3098252"/>
            <a:ext cx="844650" cy="369332"/>
          </a:xfrm>
          <a:prstGeom prst="rect">
            <a:avLst/>
          </a:prstGeom>
          <a:noFill/>
          <a:ln w="38100">
            <a:solidFill>
              <a:schemeClr val="bg1"/>
            </a:solidFill>
          </a:ln>
        </p:spPr>
        <p:txBody>
          <a:bodyPr wrap="square" rtlCol="0">
            <a:spAutoFit/>
          </a:bodyPr>
          <a:lstStyle/>
          <a:p>
            <a:r>
              <a:rPr lang="es-PE" b="1" dirty="0">
                <a:solidFill>
                  <a:schemeClr val="bg1"/>
                </a:solidFill>
              </a:rPr>
              <a:t>Boleta</a:t>
            </a:r>
          </a:p>
        </p:txBody>
      </p:sp>
      <p:sp>
        <p:nvSpPr>
          <p:cNvPr id="19" name="CuadroTexto 18">
            <a:extLst>
              <a:ext uri="{FF2B5EF4-FFF2-40B4-BE49-F238E27FC236}">
                <a16:creationId xmlns:a16="http://schemas.microsoft.com/office/drawing/2014/main" id="{10A200C5-995B-4605-8750-2B034853701C}"/>
              </a:ext>
            </a:extLst>
          </p:cNvPr>
          <p:cNvSpPr txBox="1"/>
          <p:nvPr/>
        </p:nvSpPr>
        <p:spPr>
          <a:xfrm>
            <a:off x="2905201" y="3964152"/>
            <a:ext cx="935952" cy="369332"/>
          </a:xfrm>
          <a:prstGeom prst="rect">
            <a:avLst/>
          </a:prstGeom>
          <a:noFill/>
          <a:ln w="38100">
            <a:solidFill>
              <a:schemeClr val="bg1"/>
            </a:solidFill>
          </a:ln>
        </p:spPr>
        <p:txBody>
          <a:bodyPr wrap="square" rtlCol="0">
            <a:spAutoFit/>
          </a:bodyPr>
          <a:lstStyle/>
          <a:p>
            <a:r>
              <a:rPr lang="es-PE" b="1" dirty="0">
                <a:solidFill>
                  <a:schemeClr val="bg1"/>
                </a:solidFill>
              </a:rPr>
              <a:t>Factura</a:t>
            </a:r>
          </a:p>
        </p:txBody>
      </p:sp>
      <p:cxnSp>
        <p:nvCxnSpPr>
          <p:cNvPr id="22" name="Conector recto 21">
            <a:extLst>
              <a:ext uri="{FF2B5EF4-FFF2-40B4-BE49-F238E27FC236}">
                <a16:creationId xmlns:a16="http://schemas.microsoft.com/office/drawing/2014/main" id="{31226605-1173-4760-8C30-650D18E96107}"/>
              </a:ext>
            </a:extLst>
          </p:cNvPr>
          <p:cNvCxnSpPr>
            <a:cxnSpLocks/>
          </p:cNvCxnSpPr>
          <p:nvPr/>
        </p:nvCxnSpPr>
        <p:spPr>
          <a:xfrm>
            <a:off x="2097282" y="2575575"/>
            <a:ext cx="0" cy="1573243"/>
          </a:xfrm>
          <a:prstGeom prst="line">
            <a:avLst/>
          </a:prstGeom>
          <a:ln>
            <a:solidFill>
              <a:schemeClr val="bg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BFAB4808-A720-4A46-9F9C-5B3303A8A88B}"/>
              </a:ext>
            </a:extLst>
          </p:cNvPr>
          <p:cNvCxnSpPr>
            <a:cxnSpLocks/>
          </p:cNvCxnSpPr>
          <p:nvPr/>
        </p:nvCxnSpPr>
        <p:spPr>
          <a:xfrm>
            <a:off x="2097282" y="4148818"/>
            <a:ext cx="762267" cy="0"/>
          </a:xfrm>
          <a:prstGeom prst="line">
            <a:avLst/>
          </a:prstGeom>
          <a:ln>
            <a:solidFill>
              <a:schemeClr val="bg1"/>
            </a:solidFill>
            <a:tailEnd type="stealth" w="lg"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9DF5D735-1769-45EF-A89C-78628FC690A3}"/>
              </a:ext>
            </a:extLst>
          </p:cNvPr>
          <p:cNvCxnSpPr>
            <a:cxnSpLocks/>
          </p:cNvCxnSpPr>
          <p:nvPr/>
        </p:nvCxnSpPr>
        <p:spPr>
          <a:xfrm>
            <a:off x="2097282" y="3298023"/>
            <a:ext cx="762268" cy="0"/>
          </a:xfrm>
          <a:prstGeom prst="line">
            <a:avLst/>
          </a:prstGeom>
          <a:ln>
            <a:solidFill>
              <a:schemeClr val="bg1"/>
            </a:solidFill>
            <a:tailEnd type="stealth" w="lg"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sp>
        <p:nvSpPr>
          <p:cNvPr id="31" name="Forma en L 30">
            <a:extLst>
              <a:ext uri="{FF2B5EF4-FFF2-40B4-BE49-F238E27FC236}">
                <a16:creationId xmlns:a16="http://schemas.microsoft.com/office/drawing/2014/main" id="{E50F8006-D0E5-40ED-ADCB-EF460E48AFE1}"/>
              </a:ext>
            </a:extLst>
          </p:cNvPr>
          <p:cNvSpPr/>
          <p:nvPr/>
        </p:nvSpPr>
        <p:spPr>
          <a:xfrm rot="13699972">
            <a:off x="3910536" y="2392359"/>
            <a:ext cx="2373764" cy="2388538"/>
          </a:xfrm>
          <a:prstGeom prst="corner">
            <a:avLst>
              <a:gd name="adj1" fmla="val 14727"/>
              <a:gd name="adj2" fmla="val 15294"/>
            </a:avLst>
          </a:prstGeom>
          <a:solidFill>
            <a:schemeClr val="accent3">
              <a:lumMod val="60000"/>
              <a:lumOff val="4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33799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E77E9D9-C2C9-4960-8486-F5C7EAEC53D5}"/>
              </a:ext>
            </a:extLst>
          </p:cNvPr>
          <p:cNvSpPr txBox="1"/>
          <p:nvPr/>
        </p:nvSpPr>
        <p:spPr>
          <a:xfrm>
            <a:off x="638759" y="678669"/>
            <a:ext cx="6901727" cy="707886"/>
          </a:xfrm>
          <a:prstGeom prst="rect">
            <a:avLst/>
          </a:prstGeom>
          <a:noFill/>
        </p:spPr>
        <p:txBody>
          <a:bodyPr wrap="square" rtlCol="0">
            <a:spAutoFit/>
          </a:bodyPr>
          <a:lstStyle/>
          <a:p>
            <a:r>
              <a:rPr lang="es-PE" sz="4000" b="1" dirty="0">
                <a:solidFill>
                  <a:schemeClr val="bg1"/>
                </a:solidFill>
              </a:rPr>
              <a:t>Implementación El Buen Sabor :</a:t>
            </a:r>
          </a:p>
        </p:txBody>
      </p:sp>
      <p:sp>
        <p:nvSpPr>
          <p:cNvPr id="5" name="CuadroTexto 4">
            <a:extLst>
              <a:ext uri="{FF2B5EF4-FFF2-40B4-BE49-F238E27FC236}">
                <a16:creationId xmlns:a16="http://schemas.microsoft.com/office/drawing/2014/main" id="{F2970CDD-581F-4DE2-B51A-3ABB1D1A89DA}"/>
              </a:ext>
            </a:extLst>
          </p:cNvPr>
          <p:cNvSpPr txBox="1"/>
          <p:nvPr/>
        </p:nvSpPr>
        <p:spPr>
          <a:xfrm>
            <a:off x="638759" y="1552760"/>
            <a:ext cx="11036405" cy="707886"/>
          </a:xfrm>
          <a:prstGeom prst="rect">
            <a:avLst/>
          </a:prstGeom>
          <a:noFill/>
        </p:spPr>
        <p:txBody>
          <a:bodyPr wrap="square" rtlCol="0">
            <a:spAutoFit/>
          </a:bodyPr>
          <a:lstStyle/>
          <a:p>
            <a:r>
              <a:rPr lang="es-PE" sz="4000" b="1" dirty="0">
                <a:solidFill>
                  <a:schemeClr val="bg1"/>
                </a:solidFill>
              </a:rPr>
              <a:t>Se incluye la fabrica de objetos en el proyecto</a:t>
            </a:r>
          </a:p>
        </p:txBody>
      </p:sp>
      <p:sp>
        <p:nvSpPr>
          <p:cNvPr id="6" name="CuadroTexto 5">
            <a:extLst>
              <a:ext uri="{FF2B5EF4-FFF2-40B4-BE49-F238E27FC236}">
                <a16:creationId xmlns:a16="http://schemas.microsoft.com/office/drawing/2014/main" id="{55C4F773-E724-4AD6-A2F6-CA857A09DC51}"/>
              </a:ext>
            </a:extLst>
          </p:cNvPr>
          <p:cNvSpPr txBox="1"/>
          <p:nvPr/>
        </p:nvSpPr>
        <p:spPr>
          <a:xfrm>
            <a:off x="2071014" y="2426851"/>
            <a:ext cx="4395026" cy="369332"/>
          </a:xfrm>
          <a:prstGeom prst="rect">
            <a:avLst/>
          </a:prstGeom>
          <a:noFill/>
        </p:spPr>
        <p:txBody>
          <a:bodyPr wrap="square" rtlCol="0">
            <a:spAutoFit/>
          </a:bodyPr>
          <a:lstStyle/>
          <a:p>
            <a:r>
              <a:rPr lang="es-PE" b="1" dirty="0">
                <a:solidFill>
                  <a:schemeClr val="bg1"/>
                </a:solidFill>
              </a:rPr>
              <a:t>Paso 1: Se creó la interfase Comprobante1</a:t>
            </a:r>
          </a:p>
        </p:txBody>
      </p:sp>
      <p:sp>
        <p:nvSpPr>
          <p:cNvPr id="8" name="Marcador de pie de página 1">
            <a:extLst>
              <a:ext uri="{FF2B5EF4-FFF2-40B4-BE49-F238E27FC236}">
                <a16:creationId xmlns:a16="http://schemas.microsoft.com/office/drawing/2014/main" id="{729B0399-6921-4B75-A0CD-F400B1A3AAC1}"/>
              </a:ext>
            </a:extLst>
          </p:cNvPr>
          <p:cNvSpPr txBox="1">
            <a:spLocks/>
          </p:cNvSpPr>
          <p:nvPr/>
        </p:nvSpPr>
        <p:spPr>
          <a:xfrm>
            <a:off x="596288" y="5394272"/>
            <a:ext cx="3296839" cy="1101537"/>
          </a:xfrm>
          <a:prstGeom prst="rect">
            <a:avLst/>
          </a:prstGeom>
          <a:solidFill>
            <a:srgbClr val="FFC000"/>
          </a:solidFill>
          <a:ln>
            <a:solidFill>
              <a:schemeClr val="bg1"/>
            </a:solidFill>
          </a:ln>
          <a:effectLst>
            <a:glow rad="139700">
              <a:schemeClr val="accent4">
                <a:satMod val="175000"/>
                <a:alpha val="40000"/>
              </a:schemeClr>
            </a:glow>
          </a:effectLst>
        </p:spPr>
        <p:txBody>
          <a:bodyPr vert="horz" lIns="91440" tIns="45720" rIns="91440" bIns="45720" rtlCol="0" anchor="ctr"/>
          <a:lstStyle>
            <a:defPPr>
              <a:defRPr lang="es-P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PE" sz="1400" b="1" dirty="0">
                <a:solidFill>
                  <a:schemeClr val="accent1">
                    <a:lumMod val="75000"/>
                  </a:schemeClr>
                </a:solidFill>
              </a:rPr>
              <a:t>Programación en Java orientada a objetos </a:t>
            </a:r>
          </a:p>
          <a:p>
            <a:pPr algn="l"/>
            <a:r>
              <a:rPr lang="es-PE" sz="1400" b="1" dirty="0">
                <a:solidFill>
                  <a:schemeClr val="accent1">
                    <a:lumMod val="75000"/>
                  </a:schemeClr>
                </a:solidFill>
              </a:rPr>
              <a:t>Proyecto: Fábrica de objetos</a:t>
            </a:r>
          </a:p>
          <a:p>
            <a:pPr algn="l"/>
            <a:r>
              <a:rPr lang="es-PE" sz="1400" b="1" dirty="0">
                <a:solidFill>
                  <a:schemeClr val="accent1">
                    <a:lumMod val="75000"/>
                  </a:schemeClr>
                </a:solidFill>
              </a:rPr>
              <a:t>Alumna: Milagros Ego Aguirre</a:t>
            </a:r>
          </a:p>
          <a:p>
            <a:pPr algn="l"/>
            <a:r>
              <a:rPr lang="es-PE" sz="1400" b="1" dirty="0">
                <a:solidFill>
                  <a:schemeClr val="accent1">
                    <a:lumMod val="75000"/>
                  </a:schemeClr>
                </a:solidFill>
              </a:rPr>
              <a:t>Profesor: Gustavo Coronel</a:t>
            </a:r>
          </a:p>
        </p:txBody>
      </p:sp>
      <p:sp>
        <p:nvSpPr>
          <p:cNvPr id="10" name="Marcador de número de diapositiva 9">
            <a:extLst>
              <a:ext uri="{FF2B5EF4-FFF2-40B4-BE49-F238E27FC236}">
                <a16:creationId xmlns:a16="http://schemas.microsoft.com/office/drawing/2014/main" id="{3978A730-92D5-4840-B9AD-34AA7BF11B69}"/>
              </a:ext>
            </a:extLst>
          </p:cNvPr>
          <p:cNvSpPr>
            <a:spLocks noGrp="1"/>
          </p:cNvSpPr>
          <p:nvPr>
            <p:ph type="sldNum" sz="quarter" idx="12"/>
          </p:nvPr>
        </p:nvSpPr>
        <p:spPr/>
        <p:txBody>
          <a:bodyPr/>
          <a:lstStyle/>
          <a:p>
            <a:fld id="{5F9A237E-F524-4976-8947-2E140931FE3D}" type="slidenum">
              <a:rPr lang="es-PE" sz="1800" smtClean="0"/>
              <a:t>11</a:t>
            </a:fld>
            <a:endParaRPr lang="es-PE" sz="1800" dirty="0"/>
          </a:p>
        </p:txBody>
      </p:sp>
      <p:sp>
        <p:nvSpPr>
          <p:cNvPr id="9" name="CuadroTexto 8">
            <a:extLst>
              <a:ext uri="{FF2B5EF4-FFF2-40B4-BE49-F238E27FC236}">
                <a16:creationId xmlns:a16="http://schemas.microsoft.com/office/drawing/2014/main" id="{F4341886-A163-412E-A83D-91285E40C992}"/>
              </a:ext>
            </a:extLst>
          </p:cNvPr>
          <p:cNvSpPr txBox="1"/>
          <p:nvPr/>
        </p:nvSpPr>
        <p:spPr>
          <a:xfrm>
            <a:off x="2071012" y="2980459"/>
            <a:ext cx="7838299" cy="369332"/>
          </a:xfrm>
          <a:prstGeom prst="rect">
            <a:avLst/>
          </a:prstGeom>
          <a:noFill/>
        </p:spPr>
        <p:txBody>
          <a:bodyPr wrap="square" rtlCol="0">
            <a:spAutoFit/>
          </a:bodyPr>
          <a:lstStyle/>
          <a:p>
            <a:r>
              <a:rPr lang="es-PE" b="1" dirty="0">
                <a:solidFill>
                  <a:schemeClr val="bg1"/>
                </a:solidFill>
              </a:rPr>
              <a:t>Paso 2: Se crearon las clases Boleta1 y Factura 1 implementando Comprobante1</a:t>
            </a:r>
          </a:p>
        </p:txBody>
      </p:sp>
      <p:sp>
        <p:nvSpPr>
          <p:cNvPr id="11" name="CuadroTexto 10">
            <a:extLst>
              <a:ext uri="{FF2B5EF4-FFF2-40B4-BE49-F238E27FC236}">
                <a16:creationId xmlns:a16="http://schemas.microsoft.com/office/drawing/2014/main" id="{2EA7ED47-0BCD-414A-B618-B6B600D49EF8}"/>
              </a:ext>
            </a:extLst>
          </p:cNvPr>
          <p:cNvSpPr txBox="1"/>
          <p:nvPr/>
        </p:nvSpPr>
        <p:spPr>
          <a:xfrm>
            <a:off x="2071013" y="3554406"/>
            <a:ext cx="7838299" cy="369332"/>
          </a:xfrm>
          <a:prstGeom prst="rect">
            <a:avLst/>
          </a:prstGeom>
          <a:noFill/>
        </p:spPr>
        <p:txBody>
          <a:bodyPr wrap="square" rtlCol="0">
            <a:spAutoFit/>
          </a:bodyPr>
          <a:lstStyle/>
          <a:p>
            <a:r>
              <a:rPr lang="es-PE" b="1" dirty="0">
                <a:solidFill>
                  <a:schemeClr val="bg1"/>
                </a:solidFill>
              </a:rPr>
              <a:t>Paso 3: Se creó la Fabrica</a:t>
            </a:r>
          </a:p>
        </p:txBody>
      </p:sp>
      <p:sp>
        <p:nvSpPr>
          <p:cNvPr id="12" name="CuadroTexto 11">
            <a:extLst>
              <a:ext uri="{FF2B5EF4-FFF2-40B4-BE49-F238E27FC236}">
                <a16:creationId xmlns:a16="http://schemas.microsoft.com/office/drawing/2014/main" id="{BD126CDD-20E6-438D-8DDD-D5AA7F6A88FD}"/>
              </a:ext>
            </a:extLst>
          </p:cNvPr>
          <p:cNvSpPr txBox="1"/>
          <p:nvPr/>
        </p:nvSpPr>
        <p:spPr>
          <a:xfrm>
            <a:off x="2071013" y="4171558"/>
            <a:ext cx="7838299" cy="369332"/>
          </a:xfrm>
          <a:prstGeom prst="rect">
            <a:avLst/>
          </a:prstGeom>
          <a:noFill/>
        </p:spPr>
        <p:txBody>
          <a:bodyPr wrap="square" rtlCol="0">
            <a:spAutoFit/>
          </a:bodyPr>
          <a:lstStyle/>
          <a:p>
            <a:r>
              <a:rPr lang="es-PE" b="1" dirty="0">
                <a:solidFill>
                  <a:schemeClr val="bg1"/>
                </a:solidFill>
              </a:rPr>
              <a:t>Paso 4: En el  controlador se creo el  método crearcdp1 usando la Fabrica</a:t>
            </a:r>
          </a:p>
        </p:txBody>
      </p:sp>
      <p:sp>
        <p:nvSpPr>
          <p:cNvPr id="13" name="CuadroTexto 12">
            <a:extLst>
              <a:ext uri="{FF2B5EF4-FFF2-40B4-BE49-F238E27FC236}">
                <a16:creationId xmlns:a16="http://schemas.microsoft.com/office/drawing/2014/main" id="{FD1D9D62-6C6D-4869-A537-DF0BDF7E3B3B}"/>
              </a:ext>
            </a:extLst>
          </p:cNvPr>
          <p:cNvSpPr txBox="1"/>
          <p:nvPr/>
        </p:nvSpPr>
        <p:spPr>
          <a:xfrm>
            <a:off x="2928729" y="4559720"/>
            <a:ext cx="9064487" cy="369332"/>
          </a:xfrm>
          <a:prstGeom prst="rect">
            <a:avLst/>
          </a:prstGeom>
          <a:noFill/>
        </p:spPr>
        <p:txBody>
          <a:bodyPr wrap="square" rtlCol="0">
            <a:spAutoFit/>
          </a:bodyPr>
          <a:lstStyle/>
          <a:p>
            <a:r>
              <a:rPr lang="es-PE" b="1" dirty="0">
                <a:solidFill>
                  <a:schemeClr val="bg1"/>
                </a:solidFill>
              </a:rPr>
              <a:t>(crearcdp1 que usa la Fábrica es visiblemente más práctico  que </a:t>
            </a:r>
            <a:r>
              <a:rPr lang="es-PE" b="1" dirty="0" err="1">
                <a:solidFill>
                  <a:schemeClr val="bg1"/>
                </a:solidFill>
              </a:rPr>
              <a:t>crearcdp</a:t>
            </a:r>
            <a:r>
              <a:rPr lang="es-PE" b="1" dirty="0">
                <a:solidFill>
                  <a:schemeClr val="bg1"/>
                </a:solidFill>
              </a:rPr>
              <a:t> que no la usa)</a:t>
            </a:r>
          </a:p>
        </p:txBody>
      </p:sp>
      <p:sp>
        <p:nvSpPr>
          <p:cNvPr id="15" name="Sol 14">
            <a:extLst>
              <a:ext uri="{FF2B5EF4-FFF2-40B4-BE49-F238E27FC236}">
                <a16:creationId xmlns:a16="http://schemas.microsoft.com/office/drawing/2014/main" id="{C43F1EA4-5333-4BDB-A2F1-A5655717D693}"/>
              </a:ext>
            </a:extLst>
          </p:cNvPr>
          <p:cNvSpPr/>
          <p:nvPr/>
        </p:nvSpPr>
        <p:spPr>
          <a:xfrm>
            <a:off x="1364974" y="2330188"/>
            <a:ext cx="442642" cy="465995"/>
          </a:xfrm>
          <a:prstGeom prst="sun">
            <a:avLst/>
          </a:prstGeom>
          <a:solidFill>
            <a:srgbClr val="FFFF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Sol 15">
            <a:extLst>
              <a:ext uri="{FF2B5EF4-FFF2-40B4-BE49-F238E27FC236}">
                <a16:creationId xmlns:a16="http://schemas.microsoft.com/office/drawing/2014/main" id="{16DE26DD-4536-4D36-9087-F9217132314B}"/>
              </a:ext>
            </a:extLst>
          </p:cNvPr>
          <p:cNvSpPr/>
          <p:nvPr/>
        </p:nvSpPr>
        <p:spPr>
          <a:xfrm>
            <a:off x="1417982" y="2857089"/>
            <a:ext cx="389633" cy="548720"/>
          </a:xfrm>
          <a:prstGeom prst="sun">
            <a:avLst/>
          </a:prstGeom>
          <a:solidFill>
            <a:srgbClr val="FFFF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Sol 16">
            <a:extLst>
              <a:ext uri="{FF2B5EF4-FFF2-40B4-BE49-F238E27FC236}">
                <a16:creationId xmlns:a16="http://schemas.microsoft.com/office/drawing/2014/main" id="{7AB8D15F-9B44-4B1B-B1FB-CA8993C3064B}"/>
              </a:ext>
            </a:extLst>
          </p:cNvPr>
          <p:cNvSpPr/>
          <p:nvPr/>
        </p:nvSpPr>
        <p:spPr>
          <a:xfrm>
            <a:off x="1410050" y="3466715"/>
            <a:ext cx="442642" cy="465995"/>
          </a:xfrm>
          <a:prstGeom prst="sun">
            <a:avLst/>
          </a:prstGeom>
          <a:solidFill>
            <a:srgbClr val="FFFF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Sol 17">
            <a:extLst>
              <a:ext uri="{FF2B5EF4-FFF2-40B4-BE49-F238E27FC236}">
                <a16:creationId xmlns:a16="http://schemas.microsoft.com/office/drawing/2014/main" id="{18106E06-8D05-41B8-AF04-B383B56DA0FE}"/>
              </a:ext>
            </a:extLst>
          </p:cNvPr>
          <p:cNvSpPr/>
          <p:nvPr/>
        </p:nvSpPr>
        <p:spPr>
          <a:xfrm>
            <a:off x="1445017" y="4054186"/>
            <a:ext cx="442642" cy="465995"/>
          </a:xfrm>
          <a:prstGeom prst="sun">
            <a:avLst/>
          </a:prstGeom>
          <a:solidFill>
            <a:srgbClr val="FFFF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87658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B31DEF0-3E7C-44C0-A0BD-895E3E580A6F}"/>
              </a:ext>
            </a:extLst>
          </p:cNvPr>
          <p:cNvSpPr txBox="1"/>
          <p:nvPr/>
        </p:nvSpPr>
        <p:spPr>
          <a:xfrm>
            <a:off x="2757055" y="3554198"/>
            <a:ext cx="6926403" cy="1200329"/>
          </a:xfrm>
          <a:prstGeom prst="rect">
            <a:avLst/>
          </a:prstGeom>
          <a:noFill/>
        </p:spPr>
        <p:txBody>
          <a:bodyPr wrap="square" rtlCol="0">
            <a:spAutoFit/>
          </a:bodyPr>
          <a:lstStyle/>
          <a:p>
            <a:endParaRPr lang="es-PE" b="1" dirty="0">
              <a:solidFill>
                <a:schemeClr val="bg1"/>
              </a:solidFill>
            </a:endParaRPr>
          </a:p>
          <a:p>
            <a:r>
              <a:rPr lang="es-PE" b="1" dirty="0">
                <a:solidFill>
                  <a:schemeClr val="bg1"/>
                </a:solidFill>
              </a:rPr>
              <a:t>Mediante el uso de este esquema se organiza la  aplicación de manera que se evita la redundancia de código y facilita ampliamente el mantenimiento de una aplicación.</a:t>
            </a:r>
          </a:p>
        </p:txBody>
      </p:sp>
      <p:sp>
        <p:nvSpPr>
          <p:cNvPr id="5" name="CuadroTexto 4">
            <a:extLst>
              <a:ext uri="{FF2B5EF4-FFF2-40B4-BE49-F238E27FC236}">
                <a16:creationId xmlns:a16="http://schemas.microsoft.com/office/drawing/2014/main" id="{1048878E-465D-43A6-84D9-2609A08A72E6}"/>
              </a:ext>
            </a:extLst>
          </p:cNvPr>
          <p:cNvSpPr txBox="1"/>
          <p:nvPr/>
        </p:nvSpPr>
        <p:spPr>
          <a:xfrm>
            <a:off x="1471928" y="486224"/>
            <a:ext cx="7712765" cy="984885"/>
          </a:xfrm>
          <a:prstGeom prst="rect">
            <a:avLst/>
          </a:prstGeom>
          <a:noFill/>
        </p:spPr>
        <p:txBody>
          <a:bodyPr wrap="square" rtlCol="0">
            <a:spAutoFit/>
          </a:bodyPr>
          <a:lstStyle/>
          <a:p>
            <a:endParaRPr lang="es-PE" b="1" dirty="0">
              <a:solidFill>
                <a:schemeClr val="bg1"/>
              </a:solidFill>
            </a:endParaRPr>
          </a:p>
          <a:p>
            <a:r>
              <a:rPr lang="es-PE" sz="4000" b="1" dirty="0">
                <a:solidFill>
                  <a:schemeClr val="bg1"/>
                </a:solidFill>
              </a:rPr>
              <a:t>Conclusiones:</a:t>
            </a:r>
          </a:p>
        </p:txBody>
      </p:sp>
      <p:sp>
        <p:nvSpPr>
          <p:cNvPr id="6" name="CuadroTexto 5">
            <a:extLst>
              <a:ext uri="{FF2B5EF4-FFF2-40B4-BE49-F238E27FC236}">
                <a16:creationId xmlns:a16="http://schemas.microsoft.com/office/drawing/2014/main" id="{8FAC3968-E0FF-4B3D-BB17-E5F3296B637B}"/>
              </a:ext>
            </a:extLst>
          </p:cNvPr>
          <p:cNvSpPr txBox="1"/>
          <p:nvPr/>
        </p:nvSpPr>
        <p:spPr>
          <a:xfrm>
            <a:off x="2660074" y="1746718"/>
            <a:ext cx="7023384" cy="1477328"/>
          </a:xfrm>
          <a:prstGeom prst="rect">
            <a:avLst/>
          </a:prstGeom>
          <a:noFill/>
        </p:spPr>
        <p:txBody>
          <a:bodyPr wrap="square" rtlCol="0">
            <a:spAutoFit/>
          </a:bodyPr>
          <a:lstStyle/>
          <a:p>
            <a:endParaRPr lang="es-PE" b="1" dirty="0">
              <a:solidFill>
                <a:schemeClr val="bg1"/>
              </a:solidFill>
            </a:endParaRPr>
          </a:p>
          <a:p>
            <a:r>
              <a:rPr lang="es-PE" b="1" dirty="0">
                <a:solidFill>
                  <a:schemeClr val="bg1"/>
                </a:solidFill>
              </a:rPr>
              <a:t>La aplicación de esta metodología es muy útil, no sólo por la disponibilidad de código predefinido,  sino que estandariza los  nombres de los métodos de distintas clases que cumplen con comportamientos similar.</a:t>
            </a:r>
          </a:p>
        </p:txBody>
      </p:sp>
      <p:sp>
        <p:nvSpPr>
          <p:cNvPr id="7" name="Sol 6">
            <a:extLst>
              <a:ext uri="{FF2B5EF4-FFF2-40B4-BE49-F238E27FC236}">
                <a16:creationId xmlns:a16="http://schemas.microsoft.com/office/drawing/2014/main" id="{6B31B453-7CD5-4A7B-B3E1-216D6FEA6128}"/>
              </a:ext>
            </a:extLst>
          </p:cNvPr>
          <p:cNvSpPr/>
          <p:nvPr/>
        </p:nvSpPr>
        <p:spPr>
          <a:xfrm>
            <a:off x="1643436" y="2128627"/>
            <a:ext cx="654510" cy="713509"/>
          </a:xfrm>
          <a:prstGeom prst="sun">
            <a:avLst/>
          </a:prstGeom>
          <a:solidFill>
            <a:srgbClr val="FFFF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Sol 7">
            <a:extLst>
              <a:ext uri="{FF2B5EF4-FFF2-40B4-BE49-F238E27FC236}">
                <a16:creationId xmlns:a16="http://schemas.microsoft.com/office/drawing/2014/main" id="{66D228EF-DC33-4982-9E66-E67C058BAB80}"/>
              </a:ext>
            </a:extLst>
          </p:cNvPr>
          <p:cNvSpPr/>
          <p:nvPr/>
        </p:nvSpPr>
        <p:spPr>
          <a:xfrm>
            <a:off x="1643436" y="3797607"/>
            <a:ext cx="654510" cy="713509"/>
          </a:xfrm>
          <a:prstGeom prst="sun">
            <a:avLst/>
          </a:prstGeom>
          <a:solidFill>
            <a:srgbClr val="FFFF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Marcador de pie de página 1">
            <a:extLst>
              <a:ext uri="{FF2B5EF4-FFF2-40B4-BE49-F238E27FC236}">
                <a16:creationId xmlns:a16="http://schemas.microsoft.com/office/drawing/2014/main" id="{575ADB36-D277-4C20-ACFF-9EE7CF561E91}"/>
              </a:ext>
            </a:extLst>
          </p:cNvPr>
          <p:cNvSpPr txBox="1">
            <a:spLocks/>
          </p:cNvSpPr>
          <p:nvPr/>
        </p:nvSpPr>
        <p:spPr>
          <a:xfrm>
            <a:off x="677235" y="5363238"/>
            <a:ext cx="3361365" cy="1101537"/>
          </a:xfrm>
          <a:prstGeom prst="rect">
            <a:avLst/>
          </a:prstGeom>
          <a:solidFill>
            <a:srgbClr val="FFC000"/>
          </a:solidFill>
          <a:ln>
            <a:solidFill>
              <a:schemeClr val="bg1"/>
            </a:solidFill>
          </a:ln>
          <a:effectLst>
            <a:glow rad="139700">
              <a:schemeClr val="accent4">
                <a:satMod val="175000"/>
                <a:alpha val="40000"/>
              </a:schemeClr>
            </a:glow>
          </a:effectLst>
        </p:spPr>
        <p:txBody>
          <a:bodyPr vert="horz" lIns="91440" tIns="45720" rIns="91440" bIns="45720" rtlCol="0" anchor="ctr"/>
          <a:lstStyle>
            <a:defPPr>
              <a:defRPr lang="es-P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PE" sz="1400" b="1" dirty="0">
                <a:solidFill>
                  <a:schemeClr val="accent1">
                    <a:lumMod val="75000"/>
                  </a:schemeClr>
                </a:solidFill>
              </a:rPr>
              <a:t>Programación en Java orientada a objetos </a:t>
            </a:r>
          </a:p>
          <a:p>
            <a:pPr algn="l"/>
            <a:r>
              <a:rPr lang="es-PE" sz="1400" b="1" dirty="0">
                <a:solidFill>
                  <a:schemeClr val="accent1">
                    <a:lumMod val="75000"/>
                  </a:schemeClr>
                </a:solidFill>
              </a:rPr>
              <a:t>Proyecto: Fábrica de objetos</a:t>
            </a:r>
          </a:p>
          <a:p>
            <a:pPr algn="l"/>
            <a:r>
              <a:rPr lang="es-PE" sz="1400" b="1" dirty="0">
                <a:solidFill>
                  <a:schemeClr val="accent1">
                    <a:lumMod val="75000"/>
                  </a:schemeClr>
                </a:solidFill>
              </a:rPr>
              <a:t>Alumna: Milagros Ego Aguirre</a:t>
            </a:r>
          </a:p>
          <a:p>
            <a:pPr algn="l"/>
            <a:r>
              <a:rPr lang="es-PE" sz="1400" b="1" dirty="0">
                <a:solidFill>
                  <a:schemeClr val="accent1">
                    <a:lumMod val="75000"/>
                  </a:schemeClr>
                </a:solidFill>
              </a:rPr>
              <a:t>Profesor: Gustavo Coronel</a:t>
            </a:r>
          </a:p>
        </p:txBody>
      </p:sp>
      <p:sp>
        <p:nvSpPr>
          <p:cNvPr id="11" name="Marcador de número de diapositiva 10">
            <a:extLst>
              <a:ext uri="{FF2B5EF4-FFF2-40B4-BE49-F238E27FC236}">
                <a16:creationId xmlns:a16="http://schemas.microsoft.com/office/drawing/2014/main" id="{CC242C66-D28A-4105-ACDC-47103A742991}"/>
              </a:ext>
            </a:extLst>
          </p:cNvPr>
          <p:cNvSpPr>
            <a:spLocks noGrp="1"/>
          </p:cNvSpPr>
          <p:nvPr>
            <p:ph type="sldNum" sz="quarter" idx="12"/>
          </p:nvPr>
        </p:nvSpPr>
        <p:spPr/>
        <p:txBody>
          <a:bodyPr/>
          <a:lstStyle/>
          <a:p>
            <a:fld id="{5F9A237E-F524-4976-8947-2E140931FE3D}" type="slidenum">
              <a:rPr lang="es-PE" sz="1800" smtClean="0"/>
              <a:t>12</a:t>
            </a:fld>
            <a:endParaRPr lang="es-PE" sz="1800" dirty="0"/>
          </a:p>
        </p:txBody>
      </p:sp>
    </p:spTree>
    <p:extLst>
      <p:ext uri="{BB962C8B-B14F-4D97-AF65-F5344CB8AC3E}">
        <p14:creationId xmlns:p14="http://schemas.microsoft.com/office/powerpoint/2010/main" val="4284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048878E-465D-43A6-84D9-2609A08A72E6}"/>
              </a:ext>
            </a:extLst>
          </p:cNvPr>
          <p:cNvSpPr txBox="1"/>
          <p:nvPr/>
        </p:nvSpPr>
        <p:spPr>
          <a:xfrm>
            <a:off x="1970693" y="1013790"/>
            <a:ext cx="7712765" cy="984885"/>
          </a:xfrm>
          <a:prstGeom prst="rect">
            <a:avLst/>
          </a:prstGeom>
          <a:noFill/>
        </p:spPr>
        <p:txBody>
          <a:bodyPr wrap="square" rtlCol="0">
            <a:spAutoFit/>
          </a:bodyPr>
          <a:lstStyle/>
          <a:p>
            <a:endParaRPr lang="es-PE" b="1" dirty="0">
              <a:solidFill>
                <a:schemeClr val="bg1"/>
              </a:solidFill>
            </a:endParaRPr>
          </a:p>
          <a:p>
            <a:r>
              <a:rPr lang="es-PE" sz="4000" b="1" dirty="0">
                <a:solidFill>
                  <a:schemeClr val="bg1"/>
                </a:solidFill>
              </a:rPr>
              <a:t>Recomendaciones:</a:t>
            </a:r>
          </a:p>
        </p:txBody>
      </p:sp>
      <p:sp>
        <p:nvSpPr>
          <p:cNvPr id="6" name="CuadroTexto 5">
            <a:extLst>
              <a:ext uri="{FF2B5EF4-FFF2-40B4-BE49-F238E27FC236}">
                <a16:creationId xmlns:a16="http://schemas.microsoft.com/office/drawing/2014/main" id="{773124CA-CCF7-4C24-AB76-4A51C94BDC3F}"/>
              </a:ext>
            </a:extLst>
          </p:cNvPr>
          <p:cNvSpPr txBox="1"/>
          <p:nvPr/>
        </p:nvSpPr>
        <p:spPr>
          <a:xfrm>
            <a:off x="1970693" y="2505670"/>
            <a:ext cx="7023384" cy="923330"/>
          </a:xfrm>
          <a:prstGeom prst="rect">
            <a:avLst/>
          </a:prstGeom>
          <a:noFill/>
        </p:spPr>
        <p:txBody>
          <a:bodyPr wrap="square" rtlCol="0">
            <a:spAutoFit/>
          </a:bodyPr>
          <a:lstStyle/>
          <a:p>
            <a:endParaRPr lang="es-PE" b="1" dirty="0">
              <a:solidFill>
                <a:schemeClr val="bg1"/>
              </a:solidFill>
            </a:endParaRPr>
          </a:p>
          <a:p>
            <a:r>
              <a:rPr lang="es-PE" b="1" dirty="0">
                <a:solidFill>
                  <a:schemeClr val="bg1"/>
                </a:solidFill>
              </a:rPr>
              <a:t>Considerar la metodología  de fábrica de objetos desde el inicio  de la etapa de  diseño.</a:t>
            </a:r>
          </a:p>
        </p:txBody>
      </p:sp>
      <p:sp>
        <p:nvSpPr>
          <p:cNvPr id="8" name="Marcador de pie de página 1">
            <a:extLst>
              <a:ext uri="{FF2B5EF4-FFF2-40B4-BE49-F238E27FC236}">
                <a16:creationId xmlns:a16="http://schemas.microsoft.com/office/drawing/2014/main" id="{7B1206C8-56D4-42D6-AE2B-F19C9F40DE53}"/>
              </a:ext>
            </a:extLst>
          </p:cNvPr>
          <p:cNvSpPr txBox="1">
            <a:spLocks/>
          </p:cNvSpPr>
          <p:nvPr/>
        </p:nvSpPr>
        <p:spPr>
          <a:xfrm>
            <a:off x="596288" y="5394272"/>
            <a:ext cx="3338403" cy="1101537"/>
          </a:xfrm>
          <a:prstGeom prst="rect">
            <a:avLst/>
          </a:prstGeom>
          <a:solidFill>
            <a:srgbClr val="FFC000"/>
          </a:solidFill>
          <a:ln>
            <a:solidFill>
              <a:schemeClr val="bg1"/>
            </a:solidFill>
          </a:ln>
          <a:effectLst>
            <a:glow rad="139700">
              <a:schemeClr val="accent4">
                <a:satMod val="175000"/>
                <a:alpha val="40000"/>
              </a:schemeClr>
            </a:glow>
          </a:effectLst>
        </p:spPr>
        <p:txBody>
          <a:bodyPr vert="horz" lIns="91440" tIns="45720" rIns="91440" bIns="45720" rtlCol="0" anchor="ctr"/>
          <a:lstStyle>
            <a:defPPr>
              <a:defRPr lang="es-P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PE" sz="1400" b="1" dirty="0">
                <a:solidFill>
                  <a:schemeClr val="accent1">
                    <a:lumMod val="75000"/>
                  </a:schemeClr>
                </a:solidFill>
              </a:rPr>
              <a:t>Programación en Java orientada a objetos </a:t>
            </a:r>
          </a:p>
          <a:p>
            <a:pPr algn="l"/>
            <a:r>
              <a:rPr lang="es-PE" sz="1400" b="1" dirty="0">
                <a:solidFill>
                  <a:schemeClr val="accent1">
                    <a:lumMod val="75000"/>
                  </a:schemeClr>
                </a:solidFill>
              </a:rPr>
              <a:t>Proyecto: Fábrica de objetos</a:t>
            </a:r>
          </a:p>
          <a:p>
            <a:pPr algn="l"/>
            <a:r>
              <a:rPr lang="es-PE" sz="1400" b="1" dirty="0">
                <a:solidFill>
                  <a:schemeClr val="accent1">
                    <a:lumMod val="75000"/>
                  </a:schemeClr>
                </a:solidFill>
              </a:rPr>
              <a:t>Alumna: Milagros Ego Aguirre</a:t>
            </a:r>
          </a:p>
          <a:p>
            <a:pPr algn="l"/>
            <a:r>
              <a:rPr lang="es-PE" sz="1400" b="1" dirty="0">
                <a:solidFill>
                  <a:schemeClr val="accent1">
                    <a:lumMod val="75000"/>
                  </a:schemeClr>
                </a:solidFill>
              </a:rPr>
              <a:t>Profesor: Gustavo Coronel</a:t>
            </a:r>
          </a:p>
        </p:txBody>
      </p:sp>
      <p:sp>
        <p:nvSpPr>
          <p:cNvPr id="10" name="Marcador de número de diapositiva 9">
            <a:extLst>
              <a:ext uri="{FF2B5EF4-FFF2-40B4-BE49-F238E27FC236}">
                <a16:creationId xmlns:a16="http://schemas.microsoft.com/office/drawing/2014/main" id="{16B58FA0-BD6D-408E-9B8B-A0A8B154E538}"/>
              </a:ext>
            </a:extLst>
          </p:cNvPr>
          <p:cNvSpPr>
            <a:spLocks noGrp="1"/>
          </p:cNvSpPr>
          <p:nvPr>
            <p:ph type="sldNum" sz="quarter" idx="12"/>
          </p:nvPr>
        </p:nvSpPr>
        <p:spPr/>
        <p:txBody>
          <a:bodyPr/>
          <a:lstStyle/>
          <a:p>
            <a:fld id="{5F9A237E-F524-4976-8947-2E140931FE3D}" type="slidenum">
              <a:rPr lang="es-PE" sz="1800" smtClean="0"/>
              <a:t>13</a:t>
            </a:fld>
            <a:endParaRPr lang="es-PE" sz="1800" dirty="0"/>
          </a:p>
        </p:txBody>
      </p:sp>
    </p:spTree>
    <p:extLst>
      <p:ext uri="{BB962C8B-B14F-4D97-AF65-F5344CB8AC3E}">
        <p14:creationId xmlns:p14="http://schemas.microsoft.com/office/powerpoint/2010/main" val="2985956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A92E866-76C5-4870-919C-429F25F0AD61}"/>
              </a:ext>
            </a:extLst>
          </p:cNvPr>
          <p:cNvSpPr txBox="1"/>
          <p:nvPr/>
        </p:nvSpPr>
        <p:spPr>
          <a:xfrm>
            <a:off x="1970694" y="2385390"/>
            <a:ext cx="7712765" cy="1200329"/>
          </a:xfrm>
          <a:prstGeom prst="rect">
            <a:avLst/>
          </a:prstGeom>
          <a:noFill/>
        </p:spPr>
        <p:txBody>
          <a:bodyPr wrap="square" rtlCol="0">
            <a:spAutoFit/>
          </a:bodyPr>
          <a:lstStyle/>
          <a:p>
            <a:endParaRPr lang="es-PE" b="1" dirty="0">
              <a:solidFill>
                <a:schemeClr val="bg1"/>
              </a:solidFill>
            </a:endParaRPr>
          </a:p>
          <a:p>
            <a:r>
              <a:rPr lang="es-PE" b="1" dirty="0">
                <a:solidFill>
                  <a:schemeClr val="bg1"/>
                </a:solidFill>
              </a:rPr>
              <a:t>Dedico este trabajo a los usuarios, ya que mediante la aplicación  del avance tecnológico se  pueden crear herramientas con mayor funcionalidad y  en menor tiempo</a:t>
            </a:r>
          </a:p>
        </p:txBody>
      </p:sp>
      <p:sp>
        <p:nvSpPr>
          <p:cNvPr id="4" name="CuadroTexto 3">
            <a:extLst>
              <a:ext uri="{FF2B5EF4-FFF2-40B4-BE49-F238E27FC236}">
                <a16:creationId xmlns:a16="http://schemas.microsoft.com/office/drawing/2014/main" id="{7EA47781-B3C2-4AC8-863B-6416B3347FDA}"/>
              </a:ext>
            </a:extLst>
          </p:cNvPr>
          <p:cNvSpPr txBox="1"/>
          <p:nvPr/>
        </p:nvSpPr>
        <p:spPr>
          <a:xfrm>
            <a:off x="1970693" y="1013790"/>
            <a:ext cx="7712765" cy="984885"/>
          </a:xfrm>
          <a:prstGeom prst="rect">
            <a:avLst/>
          </a:prstGeom>
          <a:noFill/>
        </p:spPr>
        <p:txBody>
          <a:bodyPr wrap="square" rtlCol="0">
            <a:spAutoFit/>
          </a:bodyPr>
          <a:lstStyle/>
          <a:p>
            <a:endParaRPr lang="es-PE" b="1" dirty="0">
              <a:solidFill>
                <a:schemeClr val="bg1"/>
              </a:solidFill>
            </a:endParaRPr>
          </a:p>
          <a:p>
            <a:r>
              <a:rPr lang="es-PE" sz="4000" b="1" dirty="0">
                <a:solidFill>
                  <a:schemeClr val="bg1"/>
                </a:solidFill>
              </a:rPr>
              <a:t>Dedicatoria:</a:t>
            </a:r>
          </a:p>
        </p:txBody>
      </p:sp>
      <p:sp>
        <p:nvSpPr>
          <p:cNvPr id="6" name="Marcador de número de diapositiva 5">
            <a:extLst>
              <a:ext uri="{FF2B5EF4-FFF2-40B4-BE49-F238E27FC236}">
                <a16:creationId xmlns:a16="http://schemas.microsoft.com/office/drawing/2014/main" id="{F0896A9D-85D3-43AF-94A4-0B795E7AAFBF}"/>
              </a:ext>
            </a:extLst>
          </p:cNvPr>
          <p:cNvSpPr>
            <a:spLocks noGrp="1"/>
          </p:cNvSpPr>
          <p:nvPr>
            <p:ph type="sldNum" sz="quarter" idx="12"/>
          </p:nvPr>
        </p:nvSpPr>
        <p:spPr/>
        <p:txBody>
          <a:bodyPr/>
          <a:lstStyle/>
          <a:p>
            <a:fld id="{5F9A237E-F524-4976-8947-2E140931FE3D}" type="slidenum">
              <a:rPr lang="es-PE" sz="1800" smtClean="0"/>
              <a:t>2</a:t>
            </a:fld>
            <a:endParaRPr lang="es-PE" dirty="0"/>
          </a:p>
        </p:txBody>
      </p:sp>
    </p:spTree>
    <p:extLst>
      <p:ext uri="{BB962C8B-B14F-4D97-AF65-F5344CB8AC3E}">
        <p14:creationId xmlns:p14="http://schemas.microsoft.com/office/powerpoint/2010/main" val="38541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B31DEF0-3E7C-44C0-A0BD-895E3E580A6F}"/>
              </a:ext>
            </a:extLst>
          </p:cNvPr>
          <p:cNvSpPr txBox="1"/>
          <p:nvPr/>
        </p:nvSpPr>
        <p:spPr>
          <a:xfrm>
            <a:off x="2614930" y="1615658"/>
            <a:ext cx="5995670" cy="3139321"/>
          </a:xfrm>
          <a:prstGeom prst="rect">
            <a:avLst/>
          </a:prstGeom>
          <a:noFill/>
        </p:spPr>
        <p:txBody>
          <a:bodyPr wrap="square" rtlCol="0">
            <a:spAutoFit/>
          </a:bodyPr>
          <a:lstStyle/>
          <a:p>
            <a:r>
              <a:rPr lang="es-PE" b="1" dirty="0">
                <a:solidFill>
                  <a:schemeClr val="bg1"/>
                </a:solidFill>
              </a:rPr>
              <a:t>Resumen  ……………………………………………………………….…….  4</a:t>
            </a:r>
          </a:p>
          <a:p>
            <a:r>
              <a:rPr lang="es-PE" b="1" dirty="0">
                <a:solidFill>
                  <a:schemeClr val="bg1"/>
                </a:solidFill>
              </a:rPr>
              <a:t>Ejemplo  clase Transporte  .…………………………………………..  5</a:t>
            </a:r>
          </a:p>
          <a:p>
            <a:r>
              <a:rPr lang="es-PE" b="1" dirty="0">
                <a:solidFill>
                  <a:schemeClr val="bg1"/>
                </a:solidFill>
              </a:rPr>
              <a:t>Implementación Transporte:</a:t>
            </a:r>
          </a:p>
          <a:p>
            <a:r>
              <a:rPr lang="es-PE" b="1" dirty="0">
                <a:solidFill>
                  <a:schemeClr val="bg1"/>
                </a:solidFill>
              </a:rPr>
              <a:t>	Paso 1: Crear la interface  ………………………………  6</a:t>
            </a:r>
          </a:p>
          <a:p>
            <a:r>
              <a:rPr lang="es-PE" b="1" dirty="0">
                <a:solidFill>
                  <a:schemeClr val="bg1"/>
                </a:solidFill>
              </a:rPr>
              <a:t>	Paso 2: Crear las Clases  ………………………………...  7</a:t>
            </a:r>
          </a:p>
          <a:p>
            <a:r>
              <a:rPr lang="es-PE" b="1" dirty="0">
                <a:solidFill>
                  <a:schemeClr val="bg1"/>
                </a:solidFill>
              </a:rPr>
              <a:t>	Paso 3: Crear la fábrica  ………………………………….  8</a:t>
            </a:r>
          </a:p>
          <a:p>
            <a:r>
              <a:rPr lang="es-PE" b="1" dirty="0">
                <a:solidFill>
                  <a:schemeClr val="bg1"/>
                </a:solidFill>
              </a:rPr>
              <a:t>	Paso 4: Usar la  fábrica  ………………………………….  9</a:t>
            </a:r>
          </a:p>
          <a:p>
            <a:r>
              <a:rPr lang="es-PE" b="1" dirty="0">
                <a:solidFill>
                  <a:schemeClr val="bg1"/>
                </a:solidFill>
              </a:rPr>
              <a:t>Ejemplo  El  Buen Sabor  .….………………………………….……..  10</a:t>
            </a:r>
          </a:p>
          <a:p>
            <a:r>
              <a:rPr lang="es-PE" b="1" dirty="0">
                <a:solidFill>
                  <a:schemeClr val="bg1"/>
                </a:solidFill>
              </a:rPr>
              <a:t>Implementación El Buen Sabor  …………………………………..  11</a:t>
            </a:r>
          </a:p>
          <a:p>
            <a:r>
              <a:rPr lang="es-PE" b="1" dirty="0">
                <a:solidFill>
                  <a:schemeClr val="bg1"/>
                </a:solidFill>
              </a:rPr>
              <a:t>Conclusiones  ………………………………………………………........  12</a:t>
            </a:r>
          </a:p>
          <a:p>
            <a:r>
              <a:rPr lang="es-PE" b="1" dirty="0">
                <a:solidFill>
                  <a:schemeClr val="bg1"/>
                </a:solidFill>
              </a:rPr>
              <a:t>Recomendaciones  ………………………………………………………  13</a:t>
            </a:r>
          </a:p>
        </p:txBody>
      </p:sp>
      <p:sp>
        <p:nvSpPr>
          <p:cNvPr id="5" name="CuadroTexto 4">
            <a:extLst>
              <a:ext uri="{FF2B5EF4-FFF2-40B4-BE49-F238E27FC236}">
                <a16:creationId xmlns:a16="http://schemas.microsoft.com/office/drawing/2014/main" id="{1048878E-465D-43A6-84D9-2609A08A72E6}"/>
              </a:ext>
            </a:extLst>
          </p:cNvPr>
          <p:cNvSpPr txBox="1"/>
          <p:nvPr/>
        </p:nvSpPr>
        <p:spPr>
          <a:xfrm>
            <a:off x="1970693" y="622422"/>
            <a:ext cx="7712765" cy="707886"/>
          </a:xfrm>
          <a:prstGeom prst="rect">
            <a:avLst/>
          </a:prstGeom>
          <a:noFill/>
        </p:spPr>
        <p:txBody>
          <a:bodyPr wrap="square" rtlCol="0">
            <a:spAutoFit/>
          </a:bodyPr>
          <a:lstStyle/>
          <a:p>
            <a:r>
              <a:rPr lang="es-PE" sz="4000" b="1" dirty="0" err="1">
                <a:solidFill>
                  <a:schemeClr val="bg1"/>
                </a:solidFill>
              </a:rPr>
              <a:t>Indice</a:t>
            </a:r>
            <a:r>
              <a:rPr lang="es-PE" sz="4000" b="1" dirty="0">
                <a:solidFill>
                  <a:schemeClr val="bg1"/>
                </a:solidFill>
              </a:rPr>
              <a:t>:</a:t>
            </a:r>
          </a:p>
        </p:txBody>
      </p:sp>
      <p:sp>
        <p:nvSpPr>
          <p:cNvPr id="6" name="Marcador de pie de página 1">
            <a:extLst>
              <a:ext uri="{FF2B5EF4-FFF2-40B4-BE49-F238E27FC236}">
                <a16:creationId xmlns:a16="http://schemas.microsoft.com/office/drawing/2014/main" id="{CCA3C249-7CD3-4970-B8E3-FF0498922629}"/>
              </a:ext>
            </a:extLst>
          </p:cNvPr>
          <p:cNvSpPr txBox="1">
            <a:spLocks/>
          </p:cNvSpPr>
          <p:nvPr/>
        </p:nvSpPr>
        <p:spPr>
          <a:xfrm>
            <a:off x="596288" y="5394272"/>
            <a:ext cx="3296839" cy="1101537"/>
          </a:xfrm>
          <a:prstGeom prst="rect">
            <a:avLst/>
          </a:prstGeom>
          <a:solidFill>
            <a:srgbClr val="FFC000"/>
          </a:solidFill>
          <a:ln>
            <a:solidFill>
              <a:schemeClr val="bg1"/>
            </a:solidFill>
          </a:ln>
          <a:effectLst>
            <a:glow rad="139700">
              <a:schemeClr val="accent4">
                <a:satMod val="175000"/>
                <a:alpha val="40000"/>
              </a:schemeClr>
            </a:glow>
          </a:effectLst>
        </p:spPr>
        <p:txBody>
          <a:bodyPr vert="horz" lIns="91440" tIns="45720" rIns="91440" bIns="45720" rtlCol="0" anchor="ctr"/>
          <a:lstStyle>
            <a:defPPr>
              <a:defRPr lang="es-P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PE" sz="1400" b="1" dirty="0">
                <a:solidFill>
                  <a:schemeClr val="accent1">
                    <a:lumMod val="75000"/>
                  </a:schemeClr>
                </a:solidFill>
              </a:rPr>
              <a:t>Programación en Java orientada a objetos </a:t>
            </a:r>
          </a:p>
          <a:p>
            <a:pPr algn="l"/>
            <a:r>
              <a:rPr lang="es-PE" sz="1400" b="1" dirty="0">
                <a:solidFill>
                  <a:schemeClr val="accent1">
                    <a:lumMod val="75000"/>
                  </a:schemeClr>
                </a:solidFill>
              </a:rPr>
              <a:t>Proyecto: Fábrica de objetos</a:t>
            </a:r>
          </a:p>
          <a:p>
            <a:pPr algn="l"/>
            <a:r>
              <a:rPr lang="es-PE" sz="1400" b="1" dirty="0">
                <a:solidFill>
                  <a:schemeClr val="accent1">
                    <a:lumMod val="75000"/>
                  </a:schemeClr>
                </a:solidFill>
              </a:rPr>
              <a:t>Alumna: Milagros Ego Aguirre</a:t>
            </a:r>
          </a:p>
          <a:p>
            <a:pPr algn="l"/>
            <a:r>
              <a:rPr lang="es-PE" sz="1400" b="1" dirty="0">
                <a:solidFill>
                  <a:schemeClr val="accent1">
                    <a:lumMod val="75000"/>
                  </a:schemeClr>
                </a:solidFill>
              </a:rPr>
              <a:t>Profesor: Gustavo Coronel</a:t>
            </a:r>
          </a:p>
        </p:txBody>
      </p:sp>
      <p:sp>
        <p:nvSpPr>
          <p:cNvPr id="9" name="Marcador de número de diapositiva 8">
            <a:extLst>
              <a:ext uri="{FF2B5EF4-FFF2-40B4-BE49-F238E27FC236}">
                <a16:creationId xmlns:a16="http://schemas.microsoft.com/office/drawing/2014/main" id="{28722192-D876-4540-A216-BB6876F5EC8B}"/>
              </a:ext>
            </a:extLst>
          </p:cNvPr>
          <p:cNvSpPr>
            <a:spLocks noGrp="1"/>
          </p:cNvSpPr>
          <p:nvPr>
            <p:ph type="sldNum" sz="quarter" idx="12"/>
          </p:nvPr>
        </p:nvSpPr>
        <p:spPr/>
        <p:txBody>
          <a:bodyPr/>
          <a:lstStyle/>
          <a:p>
            <a:fld id="{5F9A237E-F524-4976-8947-2E140931FE3D}" type="slidenum">
              <a:rPr lang="es-PE" sz="1800" smtClean="0"/>
              <a:t>3</a:t>
            </a:fld>
            <a:endParaRPr lang="es-PE" sz="1800" dirty="0"/>
          </a:p>
        </p:txBody>
      </p:sp>
    </p:spTree>
    <p:extLst>
      <p:ext uri="{BB962C8B-B14F-4D97-AF65-F5344CB8AC3E}">
        <p14:creationId xmlns:p14="http://schemas.microsoft.com/office/powerpoint/2010/main" val="213908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B31DEF0-3E7C-44C0-A0BD-895E3E580A6F}"/>
              </a:ext>
            </a:extLst>
          </p:cNvPr>
          <p:cNvSpPr txBox="1"/>
          <p:nvPr/>
        </p:nvSpPr>
        <p:spPr>
          <a:xfrm>
            <a:off x="1970693" y="2324416"/>
            <a:ext cx="7712765" cy="1477328"/>
          </a:xfrm>
          <a:prstGeom prst="rect">
            <a:avLst/>
          </a:prstGeom>
          <a:noFill/>
        </p:spPr>
        <p:txBody>
          <a:bodyPr wrap="square" rtlCol="0">
            <a:spAutoFit/>
          </a:bodyPr>
          <a:lstStyle/>
          <a:p>
            <a:endParaRPr lang="es-PE" b="1" dirty="0">
              <a:solidFill>
                <a:schemeClr val="bg1"/>
              </a:solidFill>
            </a:endParaRPr>
          </a:p>
          <a:p>
            <a:r>
              <a:rPr lang="es-PE" b="1" dirty="0">
                <a:solidFill>
                  <a:schemeClr val="bg1"/>
                </a:solidFill>
              </a:rPr>
              <a:t>La  Fábrica de objetos consiste en crear una clase abstracta de métodos para ser implementados en clases que tienen un comportamiento similar, mediante un método constructor que recibe como  parámetro el tipo de clase que debe crear .</a:t>
            </a:r>
          </a:p>
        </p:txBody>
      </p:sp>
      <p:sp>
        <p:nvSpPr>
          <p:cNvPr id="5" name="CuadroTexto 4">
            <a:extLst>
              <a:ext uri="{FF2B5EF4-FFF2-40B4-BE49-F238E27FC236}">
                <a16:creationId xmlns:a16="http://schemas.microsoft.com/office/drawing/2014/main" id="{1048878E-465D-43A6-84D9-2609A08A72E6}"/>
              </a:ext>
            </a:extLst>
          </p:cNvPr>
          <p:cNvSpPr txBox="1"/>
          <p:nvPr/>
        </p:nvSpPr>
        <p:spPr>
          <a:xfrm>
            <a:off x="1970693" y="1290880"/>
            <a:ext cx="7712765" cy="707886"/>
          </a:xfrm>
          <a:prstGeom prst="rect">
            <a:avLst/>
          </a:prstGeom>
          <a:noFill/>
        </p:spPr>
        <p:txBody>
          <a:bodyPr wrap="square" rtlCol="0">
            <a:spAutoFit/>
          </a:bodyPr>
          <a:lstStyle/>
          <a:p>
            <a:r>
              <a:rPr lang="es-PE" sz="4000" b="1" dirty="0">
                <a:solidFill>
                  <a:schemeClr val="bg1"/>
                </a:solidFill>
              </a:rPr>
              <a:t>Resumen:</a:t>
            </a:r>
          </a:p>
        </p:txBody>
      </p:sp>
      <p:sp>
        <p:nvSpPr>
          <p:cNvPr id="6" name="Marcador de pie de página 1">
            <a:extLst>
              <a:ext uri="{FF2B5EF4-FFF2-40B4-BE49-F238E27FC236}">
                <a16:creationId xmlns:a16="http://schemas.microsoft.com/office/drawing/2014/main" id="{2C1E2482-A5BA-4515-9747-034D9F01FA8F}"/>
              </a:ext>
            </a:extLst>
          </p:cNvPr>
          <p:cNvSpPr txBox="1">
            <a:spLocks/>
          </p:cNvSpPr>
          <p:nvPr/>
        </p:nvSpPr>
        <p:spPr>
          <a:xfrm>
            <a:off x="596288" y="5394272"/>
            <a:ext cx="3296839" cy="1101537"/>
          </a:xfrm>
          <a:prstGeom prst="rect">
            <a:avLst/>
          </a:prstGeom>
          <a:solidFill>
            <a:srgbClr val="FFC000"/>
          </a:solidFill>
          <a:ln>
            <a:solidFill>
              <a:schemeClr val="bg1"/>
            </a:solidFill>
          </a:ln>
          <a:effectLst>
            <a:glow rad="139700">
              <a:schemeClr val="accent4">
                <a:satMod val="175000"/>
                <a:alpha val="40000"/>
              </a:schemeClr>
            </a:glow>
          </a:effectLst>
        </p:spPr>
        <p:txBody>
          <a:bodyPr vert="horz" lIns="91440" tIns="45720" rIns="91440" bIns="45720" rtlCol="0" anchor="ctr"/>
          <a:lstStyle>
            <a:defPPr>
              <a:defRPr lang="es-P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PE" sz="1400" b="1" dirty="0">
                <a:solidFill>
                  <a:schemeClr val="accent1">
                    <a:lumMod val="75000"/>
                  </a:schemeClr>
                </a:solidFill>
              </a:rPr>
              <a:t>Programación en Java orientada a objetos </a:t>
            </a:r>
          </a:p>
          <a:p>
            <a:pPr algn="l"/>
            <a:r>
              <a:rPr lang="es-PE" sz="1400" b="1" dirty="0">
                <a:solidFill>
                  <a:schemeClr val="accent1">
                    <a:lumMod val="75000"/>
                  </a:schemeClr>
                </a:solidFill>
              </a:rPr>
              <a:t>Proyecto: Fábrica de objetos</a:t>
            </a:r>
          </a:p>
          <a:p>
            <a:pPr algn="l"/>
            <a:r>
              <a:rPr lang="es-PE" sz="1400" b="1" dirty="0">
                <a:solidFill>
                  <a:schemeClr val="accent1">
                    <a:lumMod val="75000"/>
                  </a:schemeClr>
                </a:solidFill>
              </a:rPr>
              <a:t>Alumna: Milagros Ego Aguirre</a:t>
            </a:r>
          </a:p>
          <a:p>
            <a:pPr algn="l"/>
            <a:r>
              <a:rPr lang="es-PE" sz="1400" b="1" dirty="0">
                <a:solidFill>
                  <a:schemeClr val="accent1">
                    <a:lumMod val="75000"/>
                  </a:schemeClr>
                </a:solidFill>
              </a:rPr>
              <a:t>Profesor: Gustavo Coronel</a:t>
            </a:r>
          </a:p>
        </p:txBody>
      </p:sp>
      <p:sp>
        <p:nvSpPr>
          <p:cNvPr id="8" name="Marcador de número de diapositiva 7">
            <a:extLst>
              <a:ext uri="{FF2B5EF4-FFF2-40B4-BE49-F238E27FC236}">
                <a16:creationId xmlns:a16="http://schemas.microsoft.com/office/drawing/2014/main" id="{27CEBC3D-DB6D-435E-A469-4108644A09E4}"/>
              </a:ext>
            </a:extLst>
          </p:cNvPr>
          <p:cNvSpPr>
            <a:spLocks noGrp="1"/>
          </p:cNvSpPr>
          <p:nvPr>
            <p:ph type="sldNum" sz="quarter" idx="12"/>
          </p:nvPr>
        </p:nvSpPr>
        <p:spPr/>
        <p:txBody>
          <a:bodyPr/>
          <a:lstStyle/>
          <a:p>
            <a:fld id="{5F9A237E-F524-4976-8947-2E140931FE3D}" type="slidenum">
              <a:rPr lang="es-PE" sz="1800" smtClean="0"/>
              <a:t>4</a:t>
            </a:fld>
            <a:endParaRPr lang="es-PE" sz="1800" dirty="0"/>
          </a:p>
        </p:txBody>
      </p:sp>
    </p:spTree>
    <p:extLst>
      <p:ext uri="{BB962C8B-B14F-4D97-AF65-F5344CB8AC3E}">
        <p14:creationId xmlns:p14="http://schemas.microsoft.com/office/powerpoint/2010/main" val="345789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048878E-465D-43A6-84D9-2609A08A72E6}"/>
              </a:ext>
            </a:extLst>
          </p:cNvPr>
          <p:cNvSpPr txBox="1"/>
          <p:nvPr/>
        </p:nvSpPr>
        <p:spPr>
          <a:xfrm>
            <a:off x="1095976" y="775654"/>
            <a:ext cx="5682626" cy="707886"/>
          </a:xfrm>
          <a:prstGeom prst="rect">
            <a:avLst/>
          </a:prstGeom>
          <a:noFill/>
        </p:spPr>
        <p:txBody>
          <a:bodyPr wrap="square" rtlCol="0">
            <a:spAutoFit/>
          </a:bodyPr>
          <a:lstStyle/>
          <a:p>
            <a:r>
              <a:rPr lang="es-PE" sz="4000" b="1" dirty="0">
                <a:solidFill>
                  <a:schemeClr val="bg1"/>
                </a:solidFill>
              </a:rPr>
              <a:t>Ejemplo: clase Transporte</a:t>
            </a:r>
          </a:p>
        </p:txBody>
      </p:sp>
      <p:sp>
        <p:nvSpPr>
          <p:cNvPr id="10" name="CuadroTexto 9">
            <a:extLst>
              <a:ext uri="{FF2B5EF4-FFF2-40B4-BE49-F238E27FC236}">
                <a16:creationId xmlns:a16="http://schemas.microsoft.com/office/drawing/2014/main" id="{F34BBE4B-D995-4525-814D-CB0E359E774B}"/>
              </a:ext>
            </a:extLst>
          </p:cNvPr>
          <p:cNvSpPr txBox="1"/>
          <p:nvPr/>
        </p:nvSpPr>
        <p:spPr>
          <a:xfrm>
            <a:off x="1467414" y="1836777"/>
            <a:ext cx="1243560" cy="369332"/>
          </a:xfrm>
          <a:prstGeom prst="rect">
            <a:avLst/>
          </a:prstGeom>
          <a:noFill/>
          <a:ln w="38100">
            <a:solidFill>
              <a:schemeClr val="bg1"/>
            </a:solidFill>
          </a:ln>
        </p:spPr>
        <p:txBody>
          <a:bodyPr wrap="square" rtlCol="0">
            <a:spAutoFit/>
          </a:bodyPr>
          <a:lstStyle/>
          <a:p>
            <a:r>
              <a:rPr lang="es-PE" b="1" dirty="0">
                <a:solidFill>
                  <a:schemeClr val="bg1"/>
                </a:solidFill>
              </a:rPr>
              <a:t>Transporte</a:t>
            </a:r>
          </a:p>
        </p:txBody>
      </p:sp>
      <p:sp>
        <p:nvSpPr>
          <p:cNvPr id="11" name="CuadroTexto 10">
            <a:extLst>
              <a:ext uri="{FF2B5EF4-FFF2-40B4-BE49-F238E27FC236}">
                <a16:creationId xmlns:a16="http://schemas.microsoft.com/office/drawing/2014/main" id="{046701D6-6037-452F-B713-4CE9DA09900E}"/>
              </a:ext>
            </a:extLst>
          </p:cNvPr>
          <p:cNvSpPr txBox="1"/>
          <p:nvPr/>
        </p:nvSpPr>
        <p:spPr>
          <a:xfrm>
            <a:off x="2844586" y="2649065"/>
            <a:ext cx="759130" cy="369332"/>
          </a:xfrm>
          <a:prstGeom prst="rect">
            <a:avLst/>
          </a:prstGeom>
          <a:noFill/>
          <a:ln w="38100">
            <a:solidFill>
              <a:schemeClr val="bg1"/>
            </a:solidFill>
          </a:ln>
        </p:spPr>
        <p:txBody>
          <a:bodyPr wrap="square" rtlCol="0">
            <a:spAutoFit/>
          </a:bodyPr>
          <a:lstStyle/>
          <a:p>
            <a:r>
              <a:rPr lang="es-PE" b="1" dirty="0">
                <a:solidFill>
                  <a:schemeClr val="bg1"/>
                </a:solidFill>
              </a:rPr>
              <a:t>Barco</a:t>
            </a:r>
          </a:p>
        </p:txBody>
      </p:sp>
      <p:sp>
        <p:nvSpPr>
          <p:cNvPr id="12" name="CuadroTexto 11">
            <a:extLst>
              <a:ext uri="{FF2B5EF4-FFF2-40B4-BE49-F238E27FC236}">
                <a16:creationId xmlns:a16="http://schemas.microsoft.com/office/drawing/2014/main" id="{965B89A0-15A8-492E-A983-9E4A912EA393}"/>
              </a:ext>
            </a:extLst>
          </p:cNvPr>
          <p:cNvSpPr txBox="1"/>
          <p:nvPr/>
        </p:nvSpPr>
        <p:spPr>
          <a:xfrm>
            <a:off x="2866426" y="3258357"/>
            <a:ext cx="736434" cy="369332"/>
          </a:xfrm>
          <a:prstGeom prst="rect">
            <a:avLst/>
          </a:prstGeom>
          <a:noFill/>
          <a:ln w="38100">
            <a:solidFill>
              <a:schemeClr val="bg1"/>
            </a:solidFill>
          </a:ln>
        </p:spPr>
        <p:txBody>
          <a:bodyPr wrap="square" rtlCol="0">
            <a:spAutoFit/>
          </a:bodyPr>
          <a:lstStyle/>
          <a:p>
            <a:r>
              <a:rPr lang="es-PE" b="1" dirty="0">
                <a:solidFill>
                  <a:schemeClr val="bg1"/>
                </a:solidFill>
              </a:rPr>
              <a:t>Avión</a:t>
            </a:r>
          </a:p>
        </p:txBody>
      </p:sp>
      <p:sp>
        <p:nvSpPr>
          <p:cNvPr id="13" name="CuadroTexto 12">
            <a:extLst>
              <a:ext uri="{FF2B5EF4-FFF2-40B4-BE49-F238E27FC236}">
                <a16:creationId xmlns:a16="http://schemas.microsoft.com/office/drawing/2014/main" id="{25E9F8B7-C1BF-4EC0-A7EE-348DCF87ECF2}"/>
              </a:ext>
            </a:extLst>
          </p:cNvPr>
          <p:cNvSpPr txBox="1"/>
          <p:nvPr/>
        </p:nvSpPr>
        <p:spPr>
          <a:xfrm>
            <a:off x="2873891" y="3895024"/>
            <a:ext cx="736434" cy="369332"/>
          </a:xfrm>
          <a:prstGeom prst="rect">
            <a:avLst/>
          </a:prstGeom>
          <a:noFill/>
          <a:ln w="38100">
            <a:solidFill>
              <a:schemeClr val="bg1"/>
            </a:solidFill>
          </a:ln>
        </p:spPr>
        <p:txBody>
          <a:bodyPr wrap="square" rtlCol="0">
            <a:spAutoFit/>
          </a:bodyPr>
          <a:lstStyle/>
          <a:p>
            <a:r>
              <a:rPr lang="es-PE" b="1" dirty="0">
                <a:solidFill>
                  <a:schemeClr val="bg1"/>
                </a:solidFill>
              </a:rPr>
              <a:t>Carro</a:t>
            </a:r>
          </a:p>
        </p:txBody>
      </p:sp>
      <p:sp>
        <p:nvSpPr>
          <p:cNvPr id="14" name="CuadroTexto 13">
            <a:extLst>
              <a:ext uri="{FF2B5EF4-FFF2-40B4-BE49-F238E27FC236}">
                <a16:creationId xmlns:a16="http://schemas.microsoft.com/office/drawing/2014/main" id="{35F8B8B2-9087-4A8D-BFBE-C040467596EC}"/>
              </a:ext>
            </a:extLst>
          </p:cNvPr>
          <p:cNvSpPr txBox="1"/>
          <p:nvPr/>
        </p:nvSpPr>
        <p:spPr>
          <a:xfrm>
            <a:off x="2863854" y="4564395"/>
            <a:ext cx="736434" cy="369332"/>
          </a:xfrm>
          <a:prstGeom prst="rect">
            <a:avLst/>
          </a:prstGeom>
          <a:noFill/>
          <a:ln w="38100">
            <a:solidFill>
              <a:schemeClr val="bg1"/>
            </a:solidFill>
          </a:ln>
        </p:spPr>
        <p:txBody>
          <a:bodyPr wrap="square" rtlCol="0">
            <a:spAutoFit/>
          </a:bodyPr>
          <a:lstStyle/>
          <a:p>
            <a:r>
              <a:rPr lang="es-PE" b="1" dirty="0">
                <a:solidFill>
                  <a:schemeClr val="bg1"/>
                </a:solidFill>
              </a:rPr>
              <a:t>Moto</a:t>
            </a:r>
          </a:p>
        </p:txBody>
      </p:sp>
      <p:sp>
        <p:nvSpPr>
          <p:cNvPr id="34" name="Forma en L 33">
            <a:extLst>
              <a:ext uri="{FF2B5EF4-FFF2-40B4-BE49-F238E27FC236}">
                <a16:creationId xmlns:a16="http://schemas.microsoft.com/office/drawing/2014/main" id="{9CE42AEF-B249-45C0-8AD8-0CEC858B79F0}"/>
              </a:ext>
            </a:extLst>
          </p:cNvPr>
          <p:cNvSpPr/>
          <p:nvPr/>
        </p:nvSpPr>
        <p:spPr>
          <a:xfrm rot="13699972">
            <a:off x="3910536" y="2392359"/>
            <a:ext cx="2373764" cy="2388538"/>
          </a:xfrm>
          <a:prstGeom prst="corner">
            <a:avLst>
              <a:gd name="adj1" fmla="val 14727"/>
              <a:gd name="adj2" fmla="val 15294"/>
            </a:avLst>
          </a:prstGeom>
          <a:solidFill>
            <a:schemeClr val="accent3">
              <a:lumMod val="60000"/>
              <a:lumOff val="4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5" name="CuadroTexto 34">
            <a:extLst>
              <a:ext uri="{FF2B5EF4-FFF2-40B4-BE49-F238E27FC236}">
                <a16:creationId xmlns:a16="http://schemas.microsoft.com/office/drawing/2014/main" id="{01E97B79-C546-4026-82E6-0957B23D35FB}"/>
              </a:ext>
            </a:extLst>
          </p:cNvPr>
          <p:cNvSpPr txBox="1"/>
          <p:nvPr/>
        </p:nvSpPr>
        <p:spPr>
          <a:xfrm>
            <a:off x="7597726" y="1956014"/>
            <a:ext cx="3630001" cy="2862322"/>
          </a:xfrm>
          <a:prstGeom prst="rect">
            <a:avLst/>
          </a:prstGeom>
          <a:noFill/>
          <a:ln w="381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s-PE" b="1" dirty="0">
                <a:solidFill>
                  <a:schemeClr val="bg1"/>
                </a:solidFill>
              </a:rPr>
              <a:t>Todas las clases de transporte tienen los métodos:</a:t>
            </a:r>
          </a:p>
          <a:p>
            <a:endParaRPr lang="es-PE" b="1" dirty="0">
              <a:solidFill>
                <a:schemeClr val="bg1"/>
              </a:solidFill>
            </a:endParaRPr>
          </a:p>
          <a:p>
            <a:pPr marL="800100" lvl="1" indent="-342900">
              <a:buFont typeface="Wingdings" panose="05000000000000000000" pitchFamily="2" charset="2"/>
              <a:buChar char="v"/>
            </a:pPr>
            <a:r>
              <a:rPr lang="es-PE" b="1" dirty="0">
                <a:solidFill>
                  <a:schemeClr val="bg1"/>
                </a:solidFill>
              </a:rPr>
              <a:t>Arrancar</a:t>
            </a:r>
          </a:p>
          <a:p>
            <a:pPr marL="800100" lvl="1" indent="-342900">
              <a:buFont typeface="Wingdings" panose="05000000000000000000" pitchFamily="2" charset="2"/>
              <a:buChar char="v"/>
            </a:pPr>
            <a:r>
              <a:rPr lang="es-PE" b="1" dirty="0">
                <a:solidFill>
                  <a:schemeClr val="bg1"/>
                </a:solidFill>
              </a:rPr>
              <a:t>Avanzar</a:t>
            </a:r>
          </a:p>
          <a:p>
            <a:pPr marL="800100" lvl="1" indent="-342900">
              <a:buFont typeface="Wingdings" panose="05000000000000000000" pitchFamily="2" charset="2"/>
              <a:buChar char="v"/>
            </a:pPr>
            <a:r>
              <a:rPr lang="es-PE" b="1" dirty="0">
                <a:solidFill>
                  <a:schemeClr val="bg1"/>
                </a:solidFill>
              </a:rPr>
              <a:t>Detener</a:t>
            </a:r>
          </a:p>
          <a:p>
            <a:pPr marL="342900" indent="-342900">
              <a:buFont typeface="Arial" panose="020B0604020202020204" pitchFamily="34" charset="0"/>
              <a:buChar char="•"/>
            </a:pPr>
            <a:endParaRPr lang="es-PE" b="1" dirty="0">
              <a:solidFill>
                <a:schemeClr val="bg1"/>
              </a:solidFill>
            </a:endParaRPr>
          </a:p>
          <a:p>
            <a:r>
              <a:rPr lang="es-PE" b="1" dirty="0">
                <a:solidFill>
                  <a:schemeClr val="bg1"/>
                </a:solidFill>
              </a:rPr>
              <a:t>Que funcionan de manera diferente dependiendo de la clase especifica del  objeto.</a:t>
            </a:r>
          </a:p>
        </p:txBody>
      </p:sp>
      <p:sp>
        <p:nvSpPr>
          <p:cNvPr id="36" name="Marcador de pie de página 1">
            <a:extLst>
              <a:ext uri="{FF2B5EF4-FFF2-40B4-BE49-F238E27FC236}">
                <a16:creationId xmlns:a16="http://schemas.microsoft.com/office/drawing/2014/main" id="{B6F71AD8-D514-4A9C-A9C7-EDA241189C5C}"/>
              </a:ext>
            </a:extLst>
          </p:cNvPr>
          <p:cNvSpPr txBox="1">
            <a:spLocks/>
          </p:cNvSpPr>
          <p:nvPr/>
        </p:nvSpPr>
        <p:spPr>
          <a:xfrm>
            <a:off x="596288" y="5394272"/>
            <a:ext cx="3362368" cy="1101537"/>
          </a:xfrm>
          <a:prstGeom prst="rect">
            <a:avLst/>
          </a:prstGeom>
          <a:solidFill>
            <a:srgbClr val="FFC000"/>
          </a:solidFill>
          <a:ln>
            <a:solidFill>
              <a:schemeClr val="bg1"/>
            </a:solidFill>
          </a:ln>
          <a:effectLst>
            <a:glow rad="139700">
              <a:schemeClr val="accent4">
                <a:satMod val="175000"/>
                <a:alpha val="40000"/>
              </a:schemeClr>
            </a:glow>
          </a:effectLst>
        </p:spPr>
        <p:txBody>
          <a:bodyPr vert="horz" lIns="91440" tIns="45720" rIns="91440" bIns="45720" rtlCol="0" anchor="ctr"/>
          <a:lstStyle>
            <a:defPPr>
              <a:defRPr lang="es-P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PE" sz="1400" b="1" dirty="0">
                <a:solidFill>
                  <a:schemeClr val="accent1">
                    <a:lumMod val="75000"/>
                  </a:schemeClr>
                </a:solidFill>
              </a:rPr>
              <a:t>Programación en Java orientada a objetos </a:t>
            </a:r>
          </a:p>
          <a:p>
            <a:pPr algn="l"/>
            <a:r>
              <a:rPr lang="es-PE" sz="1400" b="1" dirty="0">
                <a:solidFill>
                  <a:schemeClr val="accent1">
                    <a:lumMod val="75000"/>
                  </a:schemeClr>
                </a:solidFill>
              </a:rPr>
              <a:t>Proyecto: Fábrica de objetos</a:t>
            </a:r>
          </a:p>
          <a:p>
            <a:pPr algn="l"/>
            <a:r>
              <a:rPr lang="es-PE" sz="1400" b="1" dirty="0">
                <a:solidFill>
                  <a:schemeClr val="accent1">
                    <a:lumMod val="75000"/>
                  </a:schemeClr>
                </a:solidFill>
              </a:rPr>
              <a:t>Alumna: Milagros Ego Aguirre</a:t>
            </a:r>
          </a:p>
          <a:p>
            <a:pPr algn="l"/>
            <a:r>
              <a:rPr lang="es-PE" sz="1400" b="1" dirty="0">
                <a:solidFill>
                  <a:schemeClr val="accent1">
                    <a:lumMod val="75000"/>
                  </a:schemeClr>
                </a:solidFill>
              </a:rPr>
              <a:t>Profesor: Gustavo Coronel</a:t>
            </a:r>
          </a:p>
        </p:txBody>
      </p:sp>
      <p:sp>
        <p:nvSpPr>
          <p:cNvPr id="38" name="Marcador de número de diapositiva 37">
            <a:extLst>
              <a:ext uri="{FF2B5EF4-FFF2-40B4-BE49-F238E27FC236}">
                <a16:creationId xmlns:a16="http://schemas.microsoft.com/office/drawing/2014/main" id="{2167E9B9-3852-4A51-A1DC-3724A2F5E78D}"/>
              </a:ext>
            </a:extLst>
          </p:cNvPr>
          <p:cNvSpPr>
            <a:spLocks noGrp="1"/>
          </p:cNvSpPr>
          <p:nvPr>
            <p:ph type="sldNum" sz="quarter" idx="12"/>
          </p:nvPr>
        </p:nvSpPr>
        <p:spPr/>
        <p:txBody>
          <a:bodyPr/>
          <a:lstStyle/>
          <a:p>
            <a:fld id="{5F9A237E-F524-4976-8947-2E140931FE3D}" type="slidenum">
              <a:rPr lang="es-PE" sz="1800" smtClean="0"/>
              <a:t>5</a:t>
            </a:fld>
            <a:endParaRPr lang="es-PE" sz="1800" dirty="0"/>
          </a:p>
        </p:txBody>
      </p:sp>
      <p:cxnSp>
        <p:nvCxnSpPr>
          <p:cNvPr id="40" name="Conector recto 39">
            <a:extLst>
              <a:ext uri="{FF2B5EF4-FFF2-40B4-BE49-F238E27FC236}">
                <a16:creationId xmlns:a16="http://schemas.microsoft.com/office/drawing/2014/main" id="{08832D03-14F2-4381-9C32-8A4E06B1EC54}"/>
              </a:ext>
            </a:extLst>
          </p:cNvPr>
          <p:cNvCxnSpPr>
            <a:cxnSpLocks/>
          </p:cNvCxnSpPr>
          <p:nvPr/>
        </p:nvCxnSpPr>
        <p:spPr>
          <a:xfrm flipH="1">
            <a:off x="2082070" y="2237357"/>
            <a:ext cx="7124" cy="2511704"/>
          </a:xfrm>
          <a:prstGeom prst="line">
            <a:avLst/>
          </a:prstGeom>
          <a:ln>
            <a:solidFill>
              <a:schemeClr val="bg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A8B38602-F9AB-4114-B798-A66A56431DFD}"/>
              </a:ext>
            </a:extLst>
          </p:cNvPr>
          <p:cNvCxnSpPr>
            <a:cxnSpLocks/>
          </p:cNvCxnSpPr>
          <p:nvPr/>
        </p:nvCxnSpPr>
        <p:spPr>
          <a:xfrm>
            <a:off x="2108743" y="4749061"/>
            <a:ext cx="682931" cy="0"/>
          </a:xfrm>
          <a:prstGeom prst="line">
            <a:avLst/>
          </a:prstGeom>
          <a:ln>
            <a:solidFill>
              <a:schemeClr val="bg1"/>
            </a:solidFill>
            <a:tailEnd type="stealth" w="lg"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id="{33C7A5DA-AD5E-4754-8159-1668B8CF7D0A}"/>
              </a:ext>
            </a:extLst>
          </p:cNvPr>
          <p:cNvCxnSpPr>
            <a:cxnSpLocks/>
          </p:cNvCxnSpPr>
          <p:nvPr/>
        </p:nvCxnSpPr>
        <p:spPr>
          <a:xfrm>
            <a:off x="2089194" y="4079690"/>
            <a:ext cx="682931" cy="0"/>
          </a:xfrm>
          <a:prstGeom prst="line">
            <a:avLst/>
          </a:prstGeom>
          <a:ln>
            <a:solidFill>
              <a:schemeClr val="bg1"/>
            </a:solidFill>
            <a:tailEnd type="stealth" w="lg"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0512BA9C-1970-483A-A3D6-40D6D8EE4BEA}"/>
              </a:ext>
            </a:extLst>
          </p:cNvPr>
          <p:cNvCxnSpPr>
            <a:cxnSpLocks/>
          </p:cNvCxnSpPr>
          <p:nvPr/>
        </p:nvCxnSpPr>
        <p:spPr>
          <a:xfrm>
            <a:off x="2108743" y="3443023"/>
            <a:ext cx="682931" cy="0"/>
          </a:xfrm>
          <a:prstGeom prst="line">
            <a:avLst/>
          </a:prstGeom>
          <a:ln>
            <a:solidFill>
              <a:schemeClr val="bg1"/>
            </a:solidFill>
            <a:tailEnd type="stealth" w="lg"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56" name="Conector recto 55">
            <a:extLst>
              <a:ext uri="{FF2B5EF4-FFF2-40B4-BE49-F238E27FC236}">
                <a16:creationId xmlns:a16="http://schemas.microsoft.com/office/drawing/2014/main" id="{3DB00728-5163-4727-B78F-5327BFB76973}"/>
              </a:ext>
            </a:extLst>
          </p:cNvPr>
          <p:cNvCxnSpPr>
            <a:cxnSpLocks/>
          </p:cNvCxnSpPr>
          <p:nvPr/>
        </p:nvCxnSpPr>
        <p:spPr>
          <a:xfrm>
            <a:off x="2108743" y="2829393"/>
            <a:ext cx="682931" cy="0"/>
          </a:xfrm>
          <a:prstGeom prst="line">
            <a:avLst/>
          </a:prstGeom>
          <a:ln>
            <a:solidFill>
              <a:schemeClr val="bg1"/>
            </a:solidFill>
            <a:tailEnd type="stealth" w="lg"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983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E77E9D9-C2C9-4960-8486-F5C7EAEC53D5}"/>
              </a:ext>
            </a:extLst>
          </p:cNvPr>
          <p:cNvSpPr txBox="1"/>
          <p:nvPr/>
        </p:nvSpPr>
        <p:spPr>
          <a:xfrm>
            <a:off x="638760" y="678669"/>
            <a:ext cx="6384892" cy="707886"/>
          </a:xfrm>
          <a:prstGeom prst="rect">
            <a:avLst/>
          </a:prstGeom>
          <a:noFill/>
        </p:spPr>
        <p:txBody>
          <a:bodyPr wrap="square" rtlCol="0">
            <a:spAutoFit/>
          </a:bodyPr>
          <a:lstStyle/>
          <a:p>
            <a:r>
              <a:rPr lang="es-PE" sz="4000" b="1" dirty="0">
                <a:solidFill>
                  <a:schemeClr val="bg1"/>
                </a:solidFill>
              </a:rPr>
              <a:t>Implementación Transporte :</a:t>
            </a:r>
          </a:p>
        </p:txBody>
      </p:sp>
      <p:sp>
        <p:nvSpPr>
          <p:cNvPr id="5" name="CuadroTexto 4">
            <a:extLst>
              <a:ext uri="{FF2B5EF4-FFF2-40B4-BE49-F238E27FC236}">
                <a16:creationId xmlns:a16="http://schemas.microsoft.com/office/drawing/2014/main" id="{F2970CDD-581F-4DE2-B51A-3ABB1D1A89DA}"/>
              </a:ext>
            </a:extLst>
          </p:cNvPr>
          <p:cNvSpPr txBox="1"/>
          <p:nvPr/>
        </p:nvSpPr>
        <p:spPr>
          <a:xfrm>
            <a:off x="638760" y="1552760"/>
            <a:ext cx="5457240" cy="707886"/>
          </a:xfrm>
          <a:prstGeom prst="rect">
            <a:avLst/>
          </a:prstGeom>
          <a:noFill/>
        </p:spPr>
        <p:txBody>
          <a:bodyPr wrap="square" rtlCol="0">
            <a:spAutoFit/>
          </a:bodyPr>
          <a:lstStyle/>
          <a:p>
            <a:r>
              <a:rPr lang="es-PE" sz="4000" b="1" dirty="0">
                <a:solidFill>
                  <a:schemeClr val="bg1"/>
                </a:solidFill>
              </a:rPr>
              <a:t>Paso 1: Crear la interface</a:t>
            </a:r>
          </a:p>
        </p:txBody>
      </p:sp>
      <p:sp>
        <p:nvSpPr>
          <p:cNvPr id="6" name="CuadroTexto 5">
            <a:extLst>
              <a:ext uri="{FF2B5EF4-FFF2-40B4-BE49-F238E27FC236}">
                <a16:creationId xmlns:a16="http://schemas.microsoft.com/office/drawing/2014/main" id="{55C4F773-E724-4AD6-A2F6-CA857A09DC51}"/>
              </a:ext>
            </a:extLst>
          </p:cNvPr>
          <p:cNvSpPr txBox="1"/>
          <p:nvPr/>
        </p:nvSpPr>
        <p:spPr>
          <a:xfrm>
            <a:off x="1389248" y="2905078"/>
            <a:ext cx="4395026" cy="1200329"/>
          </a:xfrm>
          <a:prstGeom prst="rect">
            <a:avLst/>
          </a:prstGeom>
          <a:noFill/>
        </p:spPr>
        <p:txBody>
          <a:bodyPr wrap="square" rtlCol="0">
            <a:spAutoFit/>
          </a:bodyPr>
          <a:lstStyle/>
          <a:p>
            <a:r>
              <a:rPr lang="es-PE" b="1" dirty="0">
                <a:solidFill>
                  <a:schemeClr val="bg1"/>
                </a:solidFill>
              </a:rPr>
              <a:t>Crear un archivo de tipo Java Interface, donde solamente se definen los métodos incluyendo sus parámetros y valor de retorno .</a:t>
            </a:r>
          </a:p>
        </p:txBody>
      </p:sp>
      <p:sp>
        <p:nvSpPr>
          <p:cNvPr id="7" name="CuadroTexto 6">
            <a:extLst>
              <a:ext uri="{FF2B5EF4-FFF2-40B4-BE49-F238E27FC236}">
                <a16:creationId xmlns:a16="http://schemas.microsoft.com/office/drawing/2014/main" id="{07EDD529-A703-43C4-95F3-62B37649CE86}"/>
              </a:ext>
            </a:extLst>
          </p:cNvPr>
          <p:cNvSpPr txBox="1"/>
          <p:nvPr/>
        </p:nvSpPr>
        <p:spPr>
          <a:xfrm>
            <a:off x="7675421" y="1381585"/>
            <a:ext cx="3505197" cy="4247317"/>
          </a:xfrm>
          <a:prstGeom prst="rect">
            <a:avLst/>
          </a:prstGeom>
          <a:solidFill>
            <a:schemeClr val="bg1"/>
          </a:solidFill>
          <a:ln w="76200">
            <a:solidFill>
              <a:schemeClr val="bg1"/>
            </a:solidFill>
          </a:ln>
        </p:spPr>
        <p:txBody>
          <a:bodyPr wrap="square" rtlCol="0">
            <a:spAutoFit/>
          </a:bodyPr>
          <a:lstStyle/>
          <a:p>
            <a:endParaRPr lang="es-PE" b="1" dirty="0">
              <a:solidFill>
                <a:schemeClr val="bg1"/>
              </a:solidFill>
            </a:endParaRPr>
          </a:p>
          <a:p>
            <a:r>
              <a:rPr lang="es-PE" b="1" dirty="0" err="1">
                <a:solidFill>
                  <a:schemeClr val="accent1">
                    <a:lumMod val="75000"/>
                  </a:schemeClr>
                </a:solidFill>
              </a:rPr>
              <a:t>package</a:t>
            </a:r>
            <a:r>
              <a:rPr lang="es-PE" b="1" dirty="0">
                <a:solidFill>
                  <a:schemeClr val="accent1">
                    <a:lumMod val="75000"/>
                  </a:schemeClr>
                </a:solidFill>
              </a:rPr>
              <a:t> Transporte;</a:t>
            </a:r>
          </a:p>
          <a:p>
            <a:endParaRPr lang="es-PE" b="1" dirty="0">
              <a:solidFill>
                <a:schemeClr val="accent1">
                  <a:lumMod val="75000"/>
                </a:schemeClr>
              </a:solidFill>
            </a:endParaRPr>
          </a:p>
          <a:p>
            <a:r>
              <a:rPr lang="es-PE" b="1" dirty="0" err="1">
                <a:solidFill>
                  <a:schemeClr val="accent1">
                    <a:lumMod val="75000"/>
                  </a:schemeClr>
                </a:solidFill>
              </a:rPr>
              <a:t>public</a:t>
            </a:r>
            <a:r>
              <a:rPr lang="es-PE" b="1" dirty="0">
                <a:solidFill>
                  <a:schemeClr val="accent1">
                    <a:lumMod val="75000"/>
                  </a:schemeClr>
                </a:solidFill>
              </a:rPr>
              <a:t> interface Transporte {</a:t>
            </a:r>
          </a:p>
          <a:p>
            <a:r>
              <a:rPr lang="es-PE" b="1" dirty="0">
                <a:solidFill>
                  <a:schemeClr val="accent1">
                    <a:lumMod val="75000"/>
                  </a:schemeClr>
                </a:solidFill>
              </a:rPr>
              <a:t>    </a:t>
            </a:r>
          </a:p>
          <a:p>
            <a:r>
              <a:rPr lang="es-PE" b="1" dirty="0">
                <a:solidFill>
                  <a:schemeClr val="accent1">
                    <a:lumMod val="75000"/>
                  </a:schemeClr>
                </a:solidFill>
              </a:rPr>
              <a:t>    </a:t>
            </a:r>
            <a:r>
              <a:rPr lang="es-PE" b="1" dirty="0" err="1">
                <a:solidFill>
                  <a:schemeClr val="accent1">
                    <a:lumMod val="75000"/>
                  </a:schemeClr>
                </a:solidFill>
              </a:rPr>
              <a:t>public</a:t>
            </a:r>
            <a:r>
              <a:rPr lang="es-PE" b="1" dirty="0">
                <a:solidFill>
                  <a:schemeClr val="accent1">
                    <a:lumMod val="75000"/>
                  </a:schemeClr>
                </a:solidFill>
              </a:rPr>
              <a:t> </a:t>
            </a:r>
            <a:r>
              <a:rPr lang="es-PE" b="1" dirty="0" err="1">
                <a:solidFill>
                  <a:schemeClr val="accent1">
                    <a:lumMod val="75000"/>
                  </a:schemeClr>
                </a:solidFill>
              </a:rPr>
              <a:t>void</a:t>
            </a:r>
            <a:r>
              <a:rPr lang="es-PE" b="1" dirty="0">
                <a:solidFill>
                  <a:schemeClr val="accent1">
                    <a:lumMod val="75000"/>
                  </a:schemeClr>
                </a:solidFill>
              </a:rPr>
              <a:t> arrancar();</a:t>
            </a:r>
          </a:p>
          <a:p>
            <a:r>
              <a:rPr lang="es-PE" b="1" dirty="0">
                <a:solidFill>
                  <a:schemeClr val="accent1">
                    <a:lumMod val="75000"/>
                  </a:schemeClr>
                </a:solidFill>
              </a:rPr>
              <a:t>    </a:t>
            </a:r>
          </a:p>
          <a:p>
            <a:r>
              <a:rPr lang="es-PE" b="1" dirty="0">
                <a:solidFill>
                  <a:schemeClr val="accent1">
                    <a:lumMod val="75000"/>
                  </a:schemeClr>
                </a:solidFill>
              </a:rPr>
              <a:t>    </a:t>
            </a:r>
            <a:r>
              <a:rPr lang="es-PE" b="1" dirty="0" err="1">
                <a:solidFill>
                  <a:schemeClr val="accent1">
                    <a:lumMod val="75000"/>
                  </a:schemeClr>
                </a:solidFill>
              </a:rPr>
              <a:t>public</a:t>
            </a:r>
            <a:r>
              <a:rPr lang="es-PE" b="1" dirty="0">
                <a:solidFill>
                  <a:schemeClr val="accent1">
                    <a:lumMod val="75000"/>
                  </a:schemeClr>
                </a:solidFill>
              </a:rPr>
              <a:t> </a:t>
            </a:r>
            <a:r>
              <a:rPr lang="es-PE" b="1" dirty="0" err="1">
                <a:solidFill>
                  <a:schemeClr val="accent1">
                    <a:lumMod val="75000"/>
                  </a:schemeClr>
                </a:solidFill>
              </a:rPr>
              <a:t>void</a:t>
            </a:r>
            <a:r>
              <a:rPr lang="es-PE" b="1" dirty="0">
                <a:solidFill>
                  <a:schemeClr val="accent1">
                    <a:lumMod val="75000"/>
                  </a:schemeClr>
                </a:solidFill>
              </a:rPr>
              <a:t> detener();</a:t>
            </a:r>
          </a:p>
          <a:p>
            <a:r>
              <a:rPr lang="es-PE" b="1" dirty="0">
                <a:solidFill>
                  <a:schemeClr val="accent1">
                    <a:lumMod val="75000"/>
                  </a:schemeClr>
                </a:solidFill>
              </a:rPr>
              <a:t>    </a:t>
            </a:r>
          </a:p>
          <a:p>
            <a:r>
              <a:rPr lang="es-PE" b="1" dirty="0">
                <a:solidFill>
                  <a:schemeClr val="accent1">
                    <a:lumMod val="75000"/>
                  </a:schemeClr>
                </a:solidFill>
              </a:rPr>
              <a:t>    </a:t>
            </a:r>
            <a:r>
              <a:rPr lang="es-PE" b="1" dirty="0" err="1">
                <a:solidFill>
                  <a:schemeClr val="accent1">
                    <a:lumMod val="75000"/>
                  </a:schemeClr>
                </a:solidFill>
              </a:rPr>
              <a:t>public</a:t>
            </a:r>
            <a:r>
              <a:rPr lang="es-PE" b="1" dirty="0">
                <a:solidFill>
                  <a:schemeClr val="accent1">
                    <a:lumMod val="75000"/>
                  </a:schemeClr>
                </a:solidFill>
              </a:rPr>
              <a:t> </a:t>
            </a:r>
            <a:r>
              <a:rPr lang="es-PE" b="1" dirty="0" err="1">
                <a:solidFill>
                  <a:schemeClr val="accent1">
                    <a:lumMod val="75000"/>
                  </a:schemeClr>
                </a:solidFill>
              </a:rPr>
              <a:t>void</a:t>
            </a:r>
            <a:r>
              <a:rPr lang="es-PE" b="1" dirty="0">
                <a:solidFill>
                  <a:schemeClr val="accent1">
                    <a:lumMod val="75000"/>
                  </a:schemeClr>
                </a:solidFill>
              </a:rPr>
              <a:t> avanzar();</a:t>
            </a:r>
          </a:p>
          <a:p>
            <a:r>
              <a:rPr lang="es-PE" b="1" dirty="0">
                <a:solidFill>
                  <a:schemeClr val="accent1">
                    <a:lumMod val="75000"/>
                  </a:schemeClr>
                </a:solidFill>
              </a:rPr>
              <a:t>    </a:t>
            </a:r>
          </a:p>
          <a:p>
            <a:r>
              <a:rPr lang="es-PE" b="1" dirty="0">
                <a:solidFill>
                  <a:schemeClr val="accent1">
                    <a:lumMod val="75000"/>
                  </a:schemeClr>
                </a:solidFill>
              </a:rPr>
              <a:t>    </a:t>
            </a:r>
            <a:r>
              <a:rPr lang="es-PE" b="1" dirty="0" err="1">
                <a:solidFill>
                  <a:schemeClr val="accent1">
                    <a:lumMod val="75000"/>
                  </a:schemeClr>
                </a:solidFill>
              </a:rPr>
              <a:t>public</a:t>
            </a:r>
            <a:r>
              <a:rPr lang="es-PE" b="1" dirty="0">
                <a:solidFill>
                  <a:schemeClr val="accent1">
                    <a:lumMod val="75000"/>
                  </a:schemeClr>
                </a:solidFill>
              </a:rPr>
              <a:t> </a:t>
            </a:r>
            <a:r>
              <a:rPr lang="es-PE" b="1" dirty="0" err="1">
                <a:solidFill>
                  <a:schemeClr val="accent1">
                    <a:lumMod val="75000"/>
                  </a:schemeClr>
                </a:solidFill>
              </a:rPr>
              <a:t>String</a:t>
            </a:r>
            <a:r>
              <a:rPr lang="es-PE" b="1" dirty="0">
                <a:solidFill>
                  <a:schemeClr val="accent1">
                    <a:lumMod val="75000"/>
                  </a:schemeClr>
                </a:solidFill>
              </a:rPr>
              <a:t> tipo();</a:t>
            </a:r>
          </a:p>
          <a:p>
            <a:r>
              <a:rPr lang="es-PE" b="1" dirty="0">
                <a:solidFill>
                  <a:schemeClr val="accent1">
                    <a:lumMod val="75000"/>
                  </a:schemeClr>
                </a:solidFill>
              </a:rPr>
              <a:t>    </a:t>
            </a:r>
          </a:p>
          <a:p>
            <a:r>
              <a:rPr lang="es-PE" b="1" dirty="0">
                <a:solidFill>
                  <a:schemeClr val="accent1">
                    <a:lumMod val="75000"/>
                  </a:schemeClr>
                </a:solidFill>
              </a:rPr>
              <a:t>}</a:t>
            </a:r>
          </a:p>
          <a:p>
            <a:endParaRPr lang="es-PE" b="1" dirty="0">
              <a:solidFill>
                <a:schemeClr val="accent1">
                  <a:lumMod val="75000"/>
                </a:schemeClr>
              </a:solidFill>
            </a:endParaRPr>
          </a:p>
        </p:txBody>
      </p:sp>
      <p:sp>
        <p:nvSpPr>
          <p:cNvPr id="8" name="Marcador de pie de página 1">
            <a:extLst>
              <a:ext uri="{FF2B5EF4-FFF2-40B4-BE49-F238E27FC236}">
                <a16:creationId xmlns:a16="http://schemas.microsoft.com/office/drawing/2014/main" id="{729B0399-6921-4B75-A0CD-F400B1A3AAC1}"/>
              </a:ext>
            </a:extLst>
          </p:cNvPr>
          <p:cNvSpPr txBox="1">
            <a:spLocks/>
          </p:cNvSpPr>
          <p:nvPr/>
        </p:nvSpPr>
        <p:spPr>
          <a:xfrm>
            <a:off x="596288" y="5394272"/>
            <a:ext cx="3296839" cy="1101537"/>
          </a:xfrm>
          <a:prstGeom prst="rect">
            <a:avLst/>
          </a:prstGeom>
          <a:solidFill>
            <a:srgbClr val="FFC000"/>
          </a:solidFill>
          <a:ln>
            <a:solidFill>
              <a:schemeClr val="bg1"/>
            </a:solidFill>
          </a:ln>
          <a:effectLst>
            <a:glow rad="139700">
              <a:schemeClr val="accent4">
                <a:satMod val="175000"/>
                <a:alpha val="40000"/>
              </a:schemeClr>
            </a:glow>
          </a:effectLst>
        </p:spPr>
        <p:txBody>
          <a:bodyPr vert="horz" lIns="91440" tIns="45720" rIns="91440" bIns="45720" rtlCol="0" anchor="ctr"/>
          <a:lstStyle>
            <a:defPPr>
              <a:defRPr lang="es-P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PE" sz="1400" b="1" dirty="0">
                <a:solidFill>
                  <a:schemeClr val="accent1">
                    <a:lumMod val="75000"/>
                  </a:schemeClr>
                </a:solidFill>
              </a:rPr>
              <a:t>Programación en Java orientada a objetos </a:t>
            </a:r>
          </a:p>
          <a:p>
            <a:pPr algn="l"/>
            <a:r>
              <a:rPr lang="es-PE" sz="1400" b="1" dirty="0">
                <a:solidFill>
                  <a:schemeClr val="accent1">
                    <a:lumMod val="75000"/>
                  </a:schemeClr>
                </a:solidFill>
              </a:rPr>
              <a:t>Proyecto: Fábrica de objetos</a:t>
            </a:r>
          </a:p>
          <a:p>
            <a:pPr algn="l"/>
            <a:r>
              <a:rPr lang="es-PE" sz="1400" b="1" dirty="0">
                <a:solidFill>
                  <a:schemeClr val="accent1">
                    <a:lumMod val="75000"/>
                  </a:schemeClr>
                </a:solidFill>
              </a:rPr>
              <a:t>Alumna: Milagros Ego Aguirre</a:t>
            </a:r>
          </a:p>
          <a:p>
            <a:pPr algn="l"/>
            <a:r>
              <a:rPr lang="es-PE" sz="1400" b="1" dirty="0">
                <a:solidFill>
                  <a:schemeClr val="accent1">
                    <a:lumMod val="75000"/>
                  </a:schemeClr>
                </a:solidFill>
              </a:rPr>
              <a:t>Profesor: Gustavo Coronel</a:t>
            </a:r>
          </a:p>
        </p:txBody>
      </p:sp>
      <p:sp>
        <p:nvSpPr>
          <p:cNvPr id="10" name="Marcador de número de diapositiva 9">
            <a:extLst>
              <a:ext uri="{FF2B5EF4-FFF2-40B4-BE49-F238E27FC236}">
                <a16:creationId xmlns:a16="http://schemas.microsoft.com/office/drawing/2014/main" id="{3978A730-92D5-4840-B9AD-34AA7BF11B69}"/>
              </a:ext>
            </a:extLst>
          </p:cNvPr>
          <p:cNvSpPr>
            <a:spLocks noGrp="1"/>
          </p:cNvSpPr>
          <p:nvPr>
            <p:ph type="sldNum" sz="quarter" idx="12"/>
          </p:nvPr>
        </p:nvSpPr>
        <p:spPr/>
        <p:txBody>
          <a:bodyPr/>
          <a:lstStyle/>
          <a:p>
            <a:fld id="{5F9A237E-F524-4976-8947-2E140931FE3D}" type="slidenum">
              <a:rPr lang="es-PE" sz="1800" smtClean="0"/>
              <a:t>6</a:t>
            </a:fld>
            <a:endParaRPr lang="es-PE" sz="1800" dirty="0"/>
          </a:p>
        </p:txBody>
      </p:sp>
    </p:spTree>
    <p:extLst>
      <p:ext uri="{BB962C8B-B14F-4D97-AF65-F5344CB8AC3E}">
        <p14:creationId xmlns:p14="http://schemas.microsoft.com/office/powerpoint/2010/main" val="156881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1">
            <a:extLst>
              <a:ext uri="{FF2B5EF4-FFF2-40B4-BE49-F238E27FC236}">
                <a16:creationId xmlns:a16="http://schemas.microsoft.com/office/drawing/2014/main" id="{3AD493AF-1D1C-4E26-8391-56257922F056}"/>
              </a:ext>
            </a:extLst>
          </p:cNvPr>
          <p:cNvSpPr txBox="1">
            <a:spLocks/>
          </p:cNvSpPr>
          <p:nvPr/>
        </p:nvSpPr>
        <p:spPr>
          <a:xfrm>
            <a:off x="596288" y="5394272"/>
            <a:ext cx="3296839" cy="1101537"/>
          </a:xfrm>
          <a:prstGeom prst="rect">
            <a:avLst/>
          </a:prstGeom>
          <a:solidFill>
            <a:srgbClr val="FFC000"/>
          </a:solidFill>
          <a:ln>
            <a:solidFill>
              <a:schemeClr val="bg1"/>
            </a:solidFill>
          </a:ln>
          <a:effectLst>
            <a:glow rad="139700">
              <a:schemeClr val="accent4">
                <a:satMod val="175000"/>
                <a:alpha val="40000"/>
              </a:schemeClr>
            </a:glow>
          </a:effectLst>
        </p:spPr>
        <p:txBody>
          <a:bodyPr vert="horz" lIns="91440" tIns="45720" rIns="91440" bIns="45720" rtlCol="0" anchor="ctr"/>
          <a:lstStyle>
            <a:defPPr>
              <a:defRPr lang="es-P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PE" sz="1400" b="1" dirty="0">
                <a:solidFill>
                  <a:schemeClr val="accent1">
                    <a:lumMod val="75000"/>
                  </a:schemeClr>
                </a:solidFill>
              </a:rPr>
              <a:t>Programación en Java orientada a objetos </a:t>
            </a:r>
          </a:p>
          <a:p>
            <a:pPr algn="l"/>
            <a:r>
              <a:rPr lang="es-PE" sz="1400" b="1" dirty="0">
                <a:solidFill>
                  <a:schemeClr val="accent1">
                    <a:lumMod val="75000"/>
                  </a:schemeClr>
                </a:solidFill>
              </a:rPr>
              <a:t>Proyecto: Fábrica de objetos</a:t>
            </a:r>
          </a:p>
          <a:p>
            <a:pPr algn="l"/>
            <a:r>
              <a:rPr lang="es-PE" sz="1400" b="1" dirty="0">
                <a:solidFill>
                  <a:schemeClr val="accent1">
                    <a:lumMod val="75000"/>
                  </a:schemeClr>
                </a:solidFill>
              </a:rPr>
              <a:t>Alumna: Milagros Ego Aguirre</a:t>
            </a:r>
          </a:p>
          <a:p>
            <a:pPr algn="l"/>
            <a:r>
              <a:rPr lang="es-PE" sz="1400" b="1" dirty="0">
                <a:solidFill>
                  <a:schemeClr val="accent1">
                    <a:lumMod val="75000"/>
                  </a:schemeClr>
                </a:solidFill>
              </a:rPr>
              <a:t>Profesor: Gustavo Coronel</a:t>
            </a:r>
          </a:p>
        </p:txBody>
      </p:sp>
      <p:sp>
        <p:nvSpPr>
          <p:cNvPr id="4" name="CuadroTexto 3">
            <a:extLst>
              <a:ext uri="{FF2B5EF4-FFF2-40B4-BE49-F238E27FC236}">
                <a16:creationId xmlns:a16="http://schemas.microsoft.com/office/drawing/2014/main" id="{1E77E9D9-C2C9-4960-8486-F5C7EAEC53D5}"/>
              </a:ext>
            </a:extLst>
          </p:cNvPr>
          <p:cNvSpPr txBox="1"/>
          <p:nvPr/>
        </p:nvSpPr>
        <p:spPr>
          <a:xfrm>
            <a:off x="638760" y="682294"/>
            <a:ext cx="6428143" cy="707886"/>
          </a:xfrm>
          <a:prstGeom prst="rect">
            <a:avLst/>
          </a:prstGeom>
          <a:noFill/>
        </p:spPr>
        <p:txBody>
          <a:bodyPr wrap="square" rtlCol="0">
            <a:spAutoFit/>
          </a:bodyPr>
          <a:lstStyle/>
          <a:p>
            <a:r>
              <a:rPr lang="es-PE" sz="4000" b="1" dirty="0">
                <a:solidFill>
                  <a:schemeClr val="bg1"/>
                </a:solidFill>
              </a:rPr>
              <a:t>Implementación Transporte :</a:t>
            </a:r>
          </a:p>
        </p:txBody>
      </p:sp>
      <p:sp>
        <p:nvSpPr>
          <p:cNvPr id="5" name="CuadroTexto 4">
            <a:extLst>
              <a:ext uri="{FF2B5EF4-FFF2-40B4-BE49-F238E27FC236}">
                <a16:creationId xmlns:a16="http://schemas.microsoft.com/office/drawing/2014/main" id="{F2970CDD-581F-4DE2-B51A-3ABB1D1A89DA}"/>
              </a:ext>
            </a:extLst>
          </p:cNvPr>
          <p:cNvSpPr txBox="1"/>
          <p:nvPr/>
        </p:nvSpPr>
        <p:spPr>
          <a:xfrm>
            <a:off x="638760" y="1468095"/>
            <a:ext cx="5457240" cy="707886"/>
          </a:xfrm>
          <a:prstGeom prst="rect">
            <a:avLst/>
          </a:prstGeom>
          <a:noFill/>
        </p:spPr>
        <p:txBody>
          <a:bodyPr wrap="square" rtlCol="0">
            <a:spAutoFit/>
          </a:bodyPr>
          <a:lstStyle/>
          <a:p>
            <a:r>
              <a:rPr lang="es-PE" sz="4000" b="1" dirty="0">
                <a:solidFill>
                  <a:schemeClr val="bg1"/>
                </a:solidFill>
              </a:rPr>
              <a:t>Paso 2: Crear las Clases</a:t>
            </a:r>
          </a:p>
        </p:txBody>
      </p:sp>
      <p:sp>
        <p:nvSpPr>
          <p:cNvPr id="6" name="CuadroTexto 5">
            <a:extLst>
              <a:ext uri="{FF2B5EF4-FFF2-40B4-BE49-F238E27FC236}">
                <a16:creationId xmlns:a16="http://schemas.microsoft.com/office/drawing/2014/main" id="{55C4F773-E724-4AD6-A2F6-CA857A09DC51}"/>
              </a:ext>
            </a:extLst>
          </p:cNvPr>
          <p:cNvSpPr txBox="1"/>
          <p:nvPr/>
        </p:nvSpPr>
        <p:spPr>
          <a:xfrm>
            <a:off x="1122219" y="2615090"/>
            <a:ext cx="4395026" cy="1200329"/>
          </a:xfrm>
          <a:prstGeom prst="rect">
            <a:avLst/>
          </a:prstGeom>
          <a:noFill/>
        </p:spPr>
        <p:txBody>
          <a:bodyPr wrap="square" rtlCol="0">
            <a:spAutoFit/>
          </a:bodyPr>
          <a:lstStyle/>
          <a:p>
            <a:r>
              <a:rPr lang="es-PE" b="1" dirty="0">
                <a:solidFill>
                  <a:schemeClr val="bg1"/>
                </a:solidFill>
              </a:rPr>
              <a:t>Crear los archivo de tipo Java </a:t>
            </a:r>
            <a:r>
              <a:rPr lang="es-PE" b="1" dirty="0" err="1">
                <a:solidFill>
                  <a:schemeClr val="bg1"/>
                </a:solidFill>
              </a:rPr>
              <a:t>Class</a:t>
            </a:r>
            <a:r>
              <a:rPr lang="es-PE" b="1" dirty="0">
                <a:solidFill>
                  <a:schemeClr val="bg1"/>
                </a:solidFill>
              </a:rPr>
              <a:t> de cada clase implementando los métodos de la interface y programar su funcionamiento específico de la clase.</a:t>
            </a:r>
          </a:p>
        </p:txBody>
      </p:sp>
      <p:sp>
        <p:nvSpPr>
          <p:cNvPr id="7" name="CuadroTexto 6">
            <a:extLst>
              <a:ext uri="{FF2B5EF4-FFF2-40B4-BE49-F238E27FC236}">
                <a16:creationId xmlns:a16="http://schemas.microsoft.com/office/drawing/2014/main" id="{07EDD529-A703-43C4-95F3-62B37649CE86}"/>
              </a:ext>
            </a:extLst>
          </p:cNvPr>
          <p:cNvSpPr txBox="1"/>
          <p:nvPr/>
        </p:nvSpPr>
        <p:spPr>
          <a:xfrm>
            <a:off x="7024431" y="701979"/>
            <a:ext cx="4727532" cy="5355312"/>
          </a:xfrm>
          <a:prstGeom prst="rect">
            <a:avLst/>
          </a:prstGeom>
          <a:solidFill>
            <a:schemeClr val="bg1"/>
          </a:solidFill>
          <a:ln w="76200">
            <a:solidFill>
              <a:schemeClr val="bg1"/>
            </a:solidFill>
          </a:ln>
        </p:spPr>
        <p:txBody>
          <a:bodyPr wrap="square" rtlCol="0">
            <a:spAutoFit/>
          </a:bodyPr>
          <a:lstStyle/>
          <a:p>
            <a:r>
              <a:rPr lang="es-PE" b="1" dirty="0" err="1">
                <a:solidFill>
                  <a:schemeClr val="accent1">
                    <a:lumMod val="75000"/>
                  </a:schemeClr>
                </a:solidFill>
              </a:rPr>
              <a:t>package</a:t>
            </a:r>
            <a:r>
              <a:rPr lang="es-PE" b="1" dirty="0">
                <a:solidFill>
                  <a:schemeClr val="accent1">
                    <a:lumMod val="75000"/>
                  </a:schemeClr>
                </a:solidFill>
              </a:rPr>
              <a:t> Transporte;</a:t>
            </a:r>
          </a:p>
          <a:p>
            <a:r>
              <a:rPr lang="es-PE" b="1" dirty="0" err="1">
                <a:solidFill>
                  <a:schemeClr val="accent1">
                    <a:lumMod val="75000"/>
                  </a:schemeClr>
                </a:solidFill>
              </a:rPr>
              <a:t>public</a:t>
            </a:r>
            <a:r>
              <a:rPr lang="es-PE" b="1" dirty="0">
                <a:solidFill>
                  <a:schemeClr val="accent1">
                    <a:lumMod val="75000"/>
                  </a:schemeClr>
                </a:solidFill>
              </a:rPr>
              <a:t> </a:t>
            </a:r>
            <a:r>
              <a:rPr lang="es-PE" b="1" dirty="0" err="1">
                <a:solidFill>
                  <a:schemeClr val="accent1">
                    <a:lumMod val="75000"/>
                  </a:schemeClr>
                </a:solidFill>
              </a:rPr>
              <a:t>class</a:t>
            </a:r>
            <a:r>
              <a:rPr lang="es-PE" b="1" dirty="0">
                <a:solidFill>
                  <a:schemeClr val="accent1">
                    <a:lumMod val="75000"/>
                  </a:schemeClr>
                </a:solidFill>
              </a:rPr>
              <a:t> </a:t>
            </a:r>
            <a:r>
              <a:rPr lang="es-PE" b="1" dirty="0" err="1">
                <a:solidFill>
                  <a:schemeClr val="accent1">
                    <a:lumMod val="75000"/>
                  </a:schemeClr>
                </a:solidFill>
              </a:rPr>
              <a:t>Avion</a:t>
            </a:r>
            <a:r>
              <a:rPr lang="es-PE" b="1" dirty="0">
                <a:solidFill>
                  <a:schemeClr val="accent1">
                    <a:lumMod val="75000"/>
                  </a:schemeClr>
                </a:solidFill>
              </a:rPr>
              <a:t> </a:t>
            </a:r>
            <a:r>
              <a:rPr lang="es-PE" b="1" dirty="0" err="1">
                <a:solidFill>
                  <a:schemeClr val="accent1">
                    <a:lumMod val="75000"/>
                  </a:schemeClr>
                </a:solidFill>
              </a:rPr>
              <a:t>implements</a:t>
            </a:r>
            <a:r>
              <a:rPr lang="es-PE" b="1" dirty="0">
                <a:solidFill>
                  <a:schemeClr val="accent1">
                    <a:lumMod val="75000"/>
                  </a:schemeClr>
                </a:solidFill>
              </a:rPr>
              <a:t> Transporte {</a:t>
            </a:r>
          </a:p>
          <a:p>
            <a:r>
              <a:rPr lang="es-PE" b="1" dirty="0">
                <a:solidFill>
                  <a:schemeClr val="accent1">
                    <a:lumMod val="75000"/>
                  </a:schemeClr>
                </a:solidFill>
              </a:rPr>
              <a:t>    @</a:t>
            </a:r>
            <a:r>
              <a:rPr lang="es-PE" b="1" dirty="0" err="1">
                <a:solidFill>
                  <a:schemeClr val="accent1">
                    <a:lumMod val="75000"/>
                  </a:schemeClr>
                </a:solidFill>
              </a:rPr>
              <a:t>Override</a:t>
            </a:r>
            <a:endParaRPr lang="es-PE" b="1" dirty="0">
              <a:solidFill>
                <a:schemeClr val="accent1">
                  <a:lumMod val="75000"/>
                </a:schemeClr>
              </a:solidFill>
            </a:endParaRPr>
          </a:p>
          <a:p>
            <a:r>
              <a:rPr lang="es-PE" b="1" dirty="0">
                <a:solidFill>
                  <a:schemeClr val="accent1">
                    <a:lumMod val="75000"/>
                  </a:schemeClr>
                </a:solidFill>
              </a:rPr>
              <a:t>    </a:t>
            </a:r>
            <a:r>
              <a:rPr lang="es-PE" b="1" dirty="0" err="1">
                <a:solidFill>
                  <a:schemeClr val="accent1">
                    <a:lumMod val="75000"/>
                  </a:schemeClr>
                </a:solidFill>
              </a:rPr>
              <a:t>public</a:t>
            </a:r>
            <a:r>
              <a:rPr lang="es-PE" b="1" dirty="0">
                <a:solidFill>
                  <a:schemeClr val="accent1">
                    <a:lumMod val="75000"/>
                  </a:schemeClr>
                </a:solidFill>
              </a:rPr>
              <a:t> </a:t>
            </a:r>
            <a:r>
              <a:rPr lang="es-PE" b="1" dirty="0" err="1">
                <a:solidFill>
                  <a:schemeClr val="accent1">
                    <a:lumMod val="75000"/>
                  </a:schemeClr>
                </a:solidFill>
              </a:rPr>
              <a:t>void</a:t>
            </a:r>
            <a:r>
              <a:rPr lang="es-PE" b="1" dirty="0">
                <a:solidFill>
                  <a:schemeClr val="accent1">
                    <a:lumMod val="75000"/>
                  </a:schemeClr>
                </a:solidFill>
              </a:rPr>
              <a:t> arrancar() {</a:t>
            </a:r>
          </a:p>
          <a:p>
            <a:r>
              <a:rPr lang="es-PE" b="1" dirty="0">
                <a:solidFill>
                  <a:schemeClr val="accent1">
                    <a:lumMod val="75000"/>
                  </a:schemeClr>
                </a:solidFill>
              </a:rPr>
              <a:t>        </a:t>
            </a:r>
            <a:r>
              <a:rPr lang="es-PE" b="1" dirty="0" err="1">
                <a:solidFill>
                  <a:schemeClr val="accent1">
                    <a:lumMod val="75000"/>
                  </a:schemeClr>
                </a:solidFill>
              </a:rPr>
              <a:t>System.out.println</a:t>
            </a:r>
            <a:r>
              <a:rPr lang="es-PE" b="1" dirty="0">
                <a:solidFill>
                  <a:schemeClr val="accent1">
                    <a:lumMod val="75000"/>
                  </a:schemeClr>
                </a:solidFill>
              </a:rPr>
              <a:t>("despega el avión");</a:t>
            </a:r>
          </a:p>
          <a:p>
            <a:r>
              <a:rPr lang="es-PE" b="1" dirty="0">
                <a:solidFill>
                  <a:schemeClr val="accent1">
                    <a:lumMod val="75000"/>
                  </a:schemeClr>
                </a:solidFill>
              </a:rPr>
              <a:t>    }</a:t>
            </a:r>
          </a:p>
          <a:p>
            <a:r>
              <a:rPr lang="es-PE" b="1" dirty="0">
                <a:solidFill>
                  <a:schemeClr val="accent1">
                    <a:lumMod val="75000"/>
                  </a:schemeClr>
                </a:solidFill>
              </a:rPr>
              <a:t>    @</a:t>
            </a:r>
            <a:r>
              <a:rPr lang="es-PE" b="1" dirty="0" err="1">
                <a:solidFill>
                  <a:schemeClr val="accent1">
                    <a:lumMod val="75000"/>
                  </a:schemeClr>
                </a:solidFill>
              </a:rPr>
              <a:t>Override</a:t>
            </a:r>
            <a:endParaRPr lang="es-PE" b="1" dirty="0">
              <a:solidFill>
                <a:schemeClr val="accent1">
                  <a:lumMod val="75000"/>
                </a:schemeClr>
              </a:solidFill>
            </a:endParaRPr>
          </a:p>
          <a:p>
            <a:r>
              <a:rPr lang="es-PE" b="1" dirty="0">
                <a:solidFill>
                  <a:schemeClr val="accent1">
                    <a:lumMod val="75000"/>
                  </a:schemeClr>
                </a:solidFill>
              </a:rPr>
              <a:t>    </a:t>
            </a:r>
            <a:r>
              <a:rPr lang="es-PE" b="1" dirty="0" err="1">
                <a:solidFill>
                  <a:schemeClr val="accent1">
                    <a:lumMod val="75000"/>
                  </a:schemeClr>
                </a:solidFill>
              </a:rPr>
              <a:t>public</a:t>
            </a:r>
            <a:r>
              <a:rPr lang="es-PE" b="1" dirty="0">
                <a:solidFill>
                  <a:schemeClr val="accent1">
                    <a:lumMod val="75000"/>
                  </a:schemeClr>
                </a:solidFill>
              </a:rPr>
              <a:t> </a:t>
            </a:r>
            <a:r>
              <a:rPr lang="es-PE" b="1" dirty="0" err="1">
                <a:solidFill>
                  <a:schemeClr val="accent1">
                    <a:lumMod val="75000"/>
                  </a:schemeClr>
                </a:solidFill>
              </a:rPr>
              <a:t>void</a:t>
            </a:r>
            <a:r>
              <a:rPr lang="es-PE" b="1" dirty="0">
                <a:solidFill>
                  <a:schemeClr val="accent1">
                    <a:lumMod val="75000"/>
                  </a:schemeClr>
                </a:solidFill>
              </a:rPr>
              <a:t> detener() {</a:t>
            </a:r>
          </a:p>
          <a:p>
            <a:r>
              <a:rPr lang="es-PE" b="1" dirty="0">
                <a:solidFill>
                  <a:schemeClr val="accent1">
                    <a:lumMod val="75000"/>
                  </a:schemeClr>
                </a:solidFill>
              </a:rPr>
              <a:t>        </a:t>
            </a:r>
            <a:r>
              <a:rPr lang="es-PE" b="1" dirty="0" err="1">
                <a:solidFill>
                  <a:schemeClr val="accent1">
                    <a:lumMod val="75000"/>
                  </a:schemeClr>
                </a:solidFill>
              </a:rPr>
              <a:t>System.out.println</a:t>
            </a:r>
            <a:r>
              <a:rPr lang="es-PE" b="1" dirty="0">
                <a:solidFill>
                  <a:schemeClr val="accent1">
                    <a:lumMod val="75000"/>
                  </a:schemeClr>
                </a:solidFill>
              </a:rPr>
              <a:t>("aterriza el </a:t>
            </a:r>
            <a:r>
              <a:rPr lang="es-PE" b="1" dirty="0" err="1">
                <a:solidFill>
                  <a:schemeClr val="accent1">
                    <a:lumMod val="75000"/>
                  </a:schemeClr>
                </a:solidFill>
              </a:rPr>
              <a:t>avion</a:t>
            </a:r>
            <a:r>
              <a:rPr lang="es-PE" b="1" dirty="0">
                <a:solidFill>
                  <a:schemeClr val="accent1">
                    <a:lumMod val="75000"/>
                  </a:schemeClr>
                </a:solidFill>
              </a:rPr>
              <a:t>");</a:t>
            </a:r>
          </a:p>
          <a:p>
            <a:r>
              <a:rPr lang="es-PE" b="1" dirty="0">
                <a:solidFill>
                  <a:schemeClr val="accent1">
                    <a:lumMod val="75000"/>
                  </a:schemeClr>
                </a:solidFill>
              </a:rPr>
              <a:t>    }</a:t>
            </a:r>
          </a:p>
          <a:p>
            <a:r>
              <a:rPr lang="es-PE" b="1" dirty="0">
                <a:solidFill>
                  <a:schemeClr val="accent1">
                    <a:lumMod val="75000"/>
                  </a:schemeClr>
                </a:solidFill>
              </a:rPr>
              <a:t>    @</a:t>
            </a:r>
            <a:r>
              <a:rPr lang="es-PE" b="1" dirty="0" err="1">
                <a:solidFill>
                  <a:schemeClr val="accent1">
                    <a:lumMod val="75000"/>
                  </a:schemeClr>
                </a:solidFill>
              </a:rPr>
              <a:t>Override</a:t>
            </a:r>
            <a:endParaRPr lang="es-PE" b="1" dirty="0">
              <a:solidFill>
                <a:schemeClr val="accent1">
                  <a:lumMod val="75000"/>
                </a:schemeClr>
              </a:solidFill>
            </a:endParaRPr>
          </a:p>
          <a:p>
            <a:r>
              <a:rPr lang="es-PE" b="1" dirty="0">
                <a:solidFill>
                  <a:schemeClr val="accent1">
                    <a:lumMod val="75000"/>
                  </a:schemeClr>
                </a:solidFill>
              </a:rPr>
              <a:t>    </a:t>
            </a:r>
            <a:r>
              <a:rPr lang="es-PE" b="1" dirty="0" err="1">
                <a:solidFill>
                  <a:schemeClr val="accent1">
                    <a:lumMod val="75000"/>
                  </a:schemeClr>
                </a:solidFill>
              </a:rPr>
              <a:t>public</a:t>
            </a:r>
            <a:r>
              <a:rPr lang="es-PE" b="1" dirty="0">
                <a:solidFill>
                  <a:schemeClr val="accent1">
                    <a:lumMod val="75000"/>
                  </a:schemeClr>
                </a:solidFill>
              </a:rPr>
              <a:t> </a:t>
            </a:r>
            <a:r>
              <a:rPr lang="es-PE" b="1" dirty="0" err="1">
                <a:solidFill>
                  <a:schemeClr val="accent1">
                    <a:lumMod val="75000"/>
                  </a:schemeClr>
                </a:solidFill>
              </a:rPr>
              <a:t>void</a:t>
            </a:r>
            <a:r>
              <a:rPr lang="es-PE" b="1" dirty="0">
                <a:solidFill>
                  <a:schemeClr val="accent1">
                    <a:lumMod val="75000"/>
                  </a:schemeClr>
                </a:solidFill>
              </a:rPr>
              <a:t> avanzar() {</a:t>
            </a:r>
          </a:p>
          <a:p>
            <a:r>
              <a:rPr lang="es-PE" b="1" dirty="0">
                <a:solidFill>
                  <a:schemeClr val="accent1">
                    <a:lumMod val="75000"/>
                  </a:schemeClr>
                </a:solidFill>
              </a:rPr>
              <a:t>        </a:t>
            </a:r>
            <a:r>
              <a:rPr lang="es-PE" b="1" dirty="0" err="1">
                <a:solidFill>
                  <a:schemeClr val="accent1">
                    <a:lumMod val="75000"/>
                  </a:schemeClr>
                </a:solidFill>
              </a:rPr>
              <a:t>System.out.println</a:t>
            </a:r>
            <a:r>
              <a:rPr lang="es-PE" b="1" dirty="0">
                <a:solidFill>
                  <a:schemeClr val="accent1">
                    <a:lumMod val="75000"/>
                  </a:schemeClr>
                </a:solidFill>
              </a:rPr>
              <a:t>("el avión vuela");</a:t>
            </a:r>
          </a:p>
          <a:p>
            <a:r>
              <a:rPr lang="es-PE" b="1" dirty="0">
                <a:solidFill>
                  <a:schemeClr val="accent1">
                    <a:lumMod val="75000"/>
                  </a:schemeClr>
                </a:solidFill>
              </a:rPr>
              <a:t>    }</a:t>
            </a:r>
          </a:p>
          <a:p>
            <a:r>
              <a:rPr lang="es-PE" b="1" dirty="0">
                <a:solidFill>
                  <a:schemeClr val="accent1">
                    <a:lumMod val="75000"/>
                  </a:schemeClr>
                </a:solidFill>
              </a:rPr>
              <a:t>    @</a:t>
            </a:r>
            <a:r>
              <a:rPr lang="es-PE" b="1" dirty="0" err="1">
                <a:solidFill>
                  <a:schemeClr val="accent1">
                    <a:lumMod val="75000"/>
                  </a:schemeClr>
                </a:solidFill>
              </a:rPr>
              <a:t>Override</a:t>
            </a:r>
            <a:endParaRPr lang="es-PE" b="1" dirty="0">
              <a:solidFill>
                <a:schemeClr val="accent1">
                  <a:lumMod val="75000"/>
                </a:schemeClr>
              </a:solidFill>
            </a:endParaRPr>
          </a:p>
          <a:p>
            <a:r>
              <a:rPr lang="es-PE" b="1" dirty="0">
                <a:solidFill>
                  <a:schemeClr val="accent1">
                    <a:lumMod val="75000"/>
                  </a:schemeClr>
                </a:solidFill>
              </a:rPr>
              <a:t>    </a:t>
            </a:r>
            <a:r>
              <a:rPr lang="es-PE" b="1" dirty="0" err="1">
                <a:solidFill>
                  <a:schemeClr val="accent1">
                    <a:lumMod val="75000"/>
                  </a:schemeClr>
                </a:solidFill>
              </a:rPr>
              <a:t>public</a:t>
            </a:r>
            <a:r>
              <a:rPr lang="es-PE" b="1" dirty="0">
                <a:solidFill>
                  <a:schemeClr val="accent1">
                    <a:lumMod val="75000"/>
                  </a:schemeClr>
                </a:solidFill>
              </a:rPr>
              <a:t> </a:t>
            </a:r>
            <a:r>
              <a:rPr lang="es-PE" b="1" dirty="0" err="1">
                <a:solidFill>
                  <a:schemeClr val="accent1">
                    <a:lumMod val="75000"/>
                  </a:schemeClr>
                </a:solidFill>
              </a:rPr>
              <a:t>String</a:t>
            </a:r>
            <a:r>
              <a:rPr lang="es-PE" b="1" dirty="0">
                <a:solidFill>
                  <a:schemeClr val="accent1">
                    <a:lumMod val="75000"/>
                  </a:schemeClr>
                </a:solidFill>
              </a:rPr>
              <a:t> tipo() {</a:t>
            </a:r>
          </a:p>
          <a:p>
            <a:r>
              <a:rPr lang="es-PE" b="1" dirty="0">
                <a:solidFill>
                  <a:schemeClr val="accent1">
                    <a:lumMod val="75000"/>
                  </a:schemeClr>
                </a:solidFill>
              </a:rPr>
              <a:t>        </a:t>
            </a:r>
            <a:r>
              <a:rPr lang="es-PE" b="1" dirty="0" err="1">
                <a:solidFill>
                  <a:schemeClr val="accent1">
                    <a:lumMod val="75000"/>
                  </a:schemeClr>
                </a:solidFill>
              </a:rPr>
              <a:t>return</a:t>
            </a:r>
            <a:r>
              <a:rPr lang="es-PE" b="1" dirty="0">
                <a:solidFill>
                  <a:schemeClr val="accent1">
                    <a:lumMod val="75000"/>
                  </a:schemeClr>
                </a:solidFill>
              </a:rPr>
              <a:t> "avión";</a:t>
            </a:r>
          </a:p>
          <a:p>
            <a:r>
              <a:rPr lang="es-PE" b="1" dirty="0">
                <a:solidFill>
                  <a:schemeClr val="accent1">
                    <a:lumMod val="75000"/>
                  </a:schemeClr>
                </a:solidFill>
              </a:rPr>
              <a:t>    }</a:t>
            </a:r>
          </a:p>
          <a:p>
            <a:r>
              <a:rPr lang="es-PE" b="1" dirty="0">
                <a:solidFill>
                  <a:schemeClr val="accent1">
                    <a:lumMod val="75000"/>
                  </a:schemeClr>
                </a:solidFill>
              </a:rPr>
              <a:t>}</a:t>
            </a:r>
          </a:p>
        </p:txBody>
      </p:sp>
      <p:sp>
        <p:nvSpPr>
          <p:cNvPr id="11" name="Marcador de número de diapositiva 10">
            <a:extLst>
              <a:ext uri="{FF2B5EF4-FFF2-40B4-BE49-F238E27FC236}">
                <a16:creationId xmlns:a16="http://schemas.microsoft.com/office/drawing/2014/main" id="{F44F2FDB-A56A-4DB2-A958-87B05DE2B27E}"/>
              </a:ext>
            </a:extLst>
          </p:cNvPr>
          <p:cNvSpPr>
            <a:spLocks noGrp="1"/>
          </p:cNvSpPr>
          <p:nvPr>
            <p:ph type="sldNum" sz="quarter" idx="12"/>
          </p:nvPr>
        </p:nvSpPr>
        <p:spPr/>
        <p:txBody>
          <a:bodyPr/>
          <a:lstStyle/>
          <a:p>
            <a:fld id="{5F9A237E-F524-4976-8947-2E140931FE3D}" type="slidenum">
              <a:rPr lang="es-PE" sz="1800" smtClean="0"/>
              <a:t>7</a:t>
            </a:fld>
            <a:endParaRPr lang="es-PE" sz="1800" dirty="0"/>
          </a:p>
        </p:txBody>
      </p:sp>
    </p:spTree>
    <p:extLst>
      <p:ext uri="{BB962C8B-B14F-4D97-AF65-F5344CB8AC3E}">
        <p14:creationId xmlns:p14="http://schemas.microsoft.com/office/powerpoint/2010/main" val="4042040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E77E9D9-C2C9-4960-8486-F5C7EAEC53D5}"/>
              </a:ext>
            </a:extLst>
          </p:cNvPr>
          <p:cNvSpPr txBox="1"/>
          <p:nvPr/>
        </p:nvSpPr>
        <p:spPr>
          <a:xfrm>
            <a:off x="638759" y="678669"/>
            <a:ext cx="6411397" cy="707886"/>
          </a:xfrm>
          <a:prstGeom prst="rect">
            <a:avLst/>
          </a:prstGeom>
          <a:noFill/>
        </p:spPr>
        <p:txBody>
          <a:bodyPr wrap="square" rtlCol="0">
            <a:spAutoFit/>
          </a:bodyPr>
          <a:lstStyle/>
          <a:p>
            <a:r>
              <a:rPr lang="es-PE" sz="4000" b="1" dirty="0">
                <a:solidFill>
                  <a:schemeClr val="bg1"/>
                </a:solidFill>
              </a:rPr>
              <a:t>Implementación Transporte :</a:t>
            </a:r>
          </a:p>
        </p:txBody>
      </p:sp>
      <p:sp>
        <p:nvSpPr>
          <p:cNvPr id="5" name="CuadroTexto 4">
            <a:extLst>
              <a:ext uri="{FF2B5EF4-FFF2-40B4-BE49-F238E27FC236}">
                <a16:creationId xmlns:a16="http://schemas.microsoft.com/office/drawing/2014/main" id="{F2970CDD-581F-4DE2-B51A-3ABB1D1A89DA}"/>
              </a:ext>
            </a:extLst>
          </p:cNvPr>
          <p:cNvSpPr txBox="1"/>
          <p:nvPr/>
        </p:nvSpPr>
        <p:spPr>
          <a:xfrm>
            <a:off x="638760" y="1467420"/>
            <a:ext cx="5013895" cy="707886"/>
          </a:xfrm>
          <a:prstGeom prst="rect">
            <a:avLst/>
          </a:prstGeom>
          <a:noFill/>
        </p:spPr>
        <p:txBody>
          <a:bodyPr wrap="square" rtlCol="0">
            <a:spAutoFit/>
          </a:bodyPr>
          <a:lstStyle/>
          <a:p>
            <a:r>
              <a:rPr lang="es-PE" sz="4000" b="1" dirty="0">
                <a:solidFill>
                  <a:schemeClr val="bg1"/>
                </a:solidFill>
              </a:rPr>
              <a:t>Paso 3: Crear la fábrica</a:t>
            </a:r>
          </a:p>
        </p:txBody>
      </p:sp>
      <p:sp>
        <p:nvSpPr>
          <p:cNvPr id="6" name="CuadroTexto 5">
            <a:extLst>
              <a:ext uri="{FF2B5EF4-FFF2-40B4-BE49-F238E27FC236}">
                <a16:creationId xmlns:a16="http://schemas.microsoft.com/office/drawing/2014/main" id="{55C4F773-E724-4AD6-A2F6-CA857A09DC51}"/>
              </a:ext>
            </a:extLst>
          </p:cNvPr>
          <p:cNvSpPr txBox="1"/>
          <p:nvPr/>
        </p:nvSpPr>
        <p:spPr>
          <a:xfrm>
            <a:off x="781941" y="2616441"/>
            <a:ext cx="4727531" cy="1200329"/>
          </a:xfrm>
          <a:prstGeom prst="rect">
            <a:avLst/>
          </a:prstGeom>
          <a:noFill/>
        </p:spPr>
        <p:txBody>
          <a:bodyPr wrap="square" rtlCol="0">
            <a:spAutoFit/>
          </a:bodyPr>
          <a:lstStyle/>
          <a:p>
            <a:r>
              <a:rPr lang="es-PE" b="1" dirty="0">
                <a:solidFill>
                  <a:schemeClr val="bg1"/>
                </a:solidFill>
              </a:rPr>
              <a:t>Crear un archivo de tipo Java </a:t>
            </a:r>
            <a:r>
              <a:rPr lang="es-PE" b="1" dirty="0" err="1">
                <a:solidFill>
                  <a:schemeClr val="bg1"/>
                </a:solidFill>
              </a:rPr>
              <a:t>Class</a:t>
            </a:r>
            <a:r>
              <a:rPr lang="es-PE" b="1" dirty="0">
                <a:solidFill>
                  <a:schemeClr val="bg1"/>
                </a:solidFill>
              </a:rPr>
              <a:t>  donde se implementa la fabrica de objetos propiamente dicha, es </a:t>
            </a:r>
            <a:r>
              <a:rPr lang="es-PE" b="1" dirty="0" err="1">
                <a:solidFill>
                  <a:schemeClr val="bg1"/>
                </a:solidFill>
              </a:rPr>
              <a:t>decr</a:t>
            </a:r>
            <a:r>
              <a:rPr lang="es-PE" b="1" dirty="0">
                <a:solidFill>
                  <a:schemeClr val="bg1"/>
                </a:solidFill>
              </a:rPr>
              <a:t>, aquí se crean los objetos de la clase especificada en el parámetro.</a:t>
            </a:r>
          </a:p>
        </p:txBody>
      </p:sp>
      <p:sp>
        <p:nvSpPr>
          <p:cNvPr id="7" name="CuadroTexto 6">
            <a:extLst>
              <a:ext uri="{FF2B5EF4-FFF2-40B4-BE49-F238E27FC236}">
                <a16:creationId xmlns:a16="http://schemas.microsoft.com/office/drawing/2014/main" id="{07EDD529-A703-43C4-95F3-62B37649CE86}"/>
              </a:ext>
            </a:extLst>
          </p:cNvPr>
          <p:cNvSpPr txBox="1"/>
          <p:nvPr/>
        </p:nvSpPr>
        <p:spPr>
          <a:xfrm>
            <a:off x="6539347" y="1693111"/>
            <a:ext cx="4727532" cy="4247317"/>
          </a:xfrm>
          <a:prstGeom prst="rect">
            <a:avLst/>
          </a:prstGeom>
          <a:solidFill>
            <a:schemeClr val="bg1"/>
          </a:solidFill>
          <a:ln w="76200">
            <a:solidFill>
              <a:schemeClr val="bg1"/>
            </a:solidFill>
          </a:ln>
        </p:spPr>
        <p:txBody>
          <a:bodyPr wrap="square" rtlCol="0">
            <a:spAutoFit/>
          </a:bodyPr>
          <a:lstStyle/>
          <a:p>
            <a:r>
              <a:rPr lang="es-PE" b="1" dirty="0" err="1">
                <a:solidFill>
                  <a:schemeClr val="accent1">
                    <a:lumMod val="75000"/>
                  </a:schemeClr>
                </a:solidFill>
              </a:rPr>
              <a:t>package</a:t>
            </a:r>
            <a:r>
              <a:rPr lang="es-PE" b="1" dirty="0">
                <a:solidFill>
                  <a:schemeClr val="accent1">
                    <a:lumMod val="75000"/>
                  </a:schemeClr>
                </a:solidFill>
              </a:rPr>
              <a:t> Transporte;</a:t>
            </a:r>
          </a:p>
          <a:p>
            <a:r>
              <a:rPr lang="es-PE" b="1" dirty="0" err="1">
                <a:solidFill>
                  <a:schemeClr val="accent1">
                    <a:lumMod val="75000"/>
                  </a:schemeClr>
                </a:solidFill>
              </a:rPr>
              <a:t>public</a:t>
            </a:r>
            <a:r>
              <a:rPr lang="es-PE" b="1" dirty="0">
                <a:solidFill>
                  <a:schemeClr val="accent1">
                    <a:lumMod val="75000"/>
                  </a:schemeClr>
                </a:solidFill>
              </a:rPr>
              <a:t> </a:t>
            </a:r>
            <a:r>
              <a:rPr lang="es-PE" b="1" dirty="0" err="1">
                <a:solidFill>
                  <a:schemeClr val="accent1">
                    <a:lumMod val="75000"/>
                  </a:schemeClr>
                </a:solidFill>
              </a:rPr>
              <a:t>class</a:t>
            </a:r>
            <a:r>
              <a:rPr lang="es-PE" b="1" dirty="0">
                <a:solidFill>
                  <a:schemeClr val="accent1">
                    <a:lumMod val="75000"/>
                  </a:schemeClr>
                </a:solidFill>
              </a:rPr>
              <a:t> Fabrica {</a:t>
            </a:r>
          </a:p>
          <a:p>
            <a:r>
              <a:rPr lang="es-PE" b="1" dirty="0">
                <a:solidFill>
                  <a:schemeClr val="accent1">
                    <a:lumMod val="75000"/>
                  </a:schemeClr>
                </a:solidFill>
              </a:rPr>
              <a:t>    </a:t>
            </a:r>
            <a:r>
              <a:rPr lang="es-PE" b="1" dirty="0" err="1">
                <a:solidFill>
                  <a:schemeClr val="accent1">
                    <a:lumMod val="75000"/>
                  </a:schemeClr>
                </a:solidFill>
              </a:rPr>
              <a:t>public</a:t>
            </a:r>
            <a:r>
              <a:rPr lang="es-PE" b="1" dirty="0">
                <a:solidFill>
                  <a:schemeClr val="accent1">
                    <a:lumMod val="75000"/>
                  </a:schemeClr>
                </a:solidFill>
              </a:rPr>
              <a:t> </a:t>
            </a:r>
            <a:r>
              <a:rPr lang="es-PE" b="1" dirty="0" err="1">
                <a:solidFill>
                  <a:schemeClr val="accent1">
                    <a:lumMod val="75000"/>
                  </a:schemeClr>
                </a:solidFill>
              </a:rPr>
              <a:t>static</a:t>
            </a:r>
            <a:r>
              <a:rPr lang="es-PE" b="1" dirty="0">
                <a:solidFill>
                  <a:schemeClr val="accent1">
                    <a:lumMod val="75000"/>
                  </a:schemeClr>
                </a:solidFill>
              </a:rPr>
              <a:t> Transporte construir(</a:t>
            </a:r>
            <a:r>
              <a:rPr lang="es-PE" b="1" dirty="0" err="1">
                <a:solidFill>
                  <a:schemeClr val="accent1">
                    <a:lumMod val="75000"/>
                  </a:schemeClr>
                </a:solidFill>
              </a:rPr>
              <a:t>String</a:t>
            </a:r>
            <a:r>
              <a:rPr lang="es-PE" b="1" dirty="0">
                <a:solidFill>
                  <a:schemeClr val="accent1">
                    <a:lumMod val="75000"/>
                  </a:schemeClr>
                </a:solidFill>
              </a:rPr>
              <a:t> tipo){</a:t>
            </a:r>
          </a:p>
          <a:p>
            <a:r>
              <a:rPr lang="es-PE" b="1" dirty="0">
                <a:solidFill>
                  <a:schemeClr val="accent1">
                    <a:lumMod val="75000"/>
                  </a:schemeClr>
                </a:solidFill>
              </a:rPr>
              <a:t>            </a:t>
            </a:r>
            <a:r>
              <a:rPr lang="es-PE" b="1" dirty="0" err="1">
                <a:solidFill>
                  <a:schemeClr val="accent1">
                    <a:lumMod val="75000"/>
                  </a:schemeClr>
                </a:solidFill>
              </a:rPr>
              <a:t>switch</a:t>
            </a:r>
            <a:r>
              <a:rPr lang="es-PE" b="1" dirty="0">
                <a:solidFill>
                  <a:schemeClr val="accent1">
                    <a:lumMod val="75000"/>
                  </a:schemeClr>
                </a:solidFill>
              </a:rPr>
              <a:t>(</a:t>
            </a:r>
            <a:r>
              <a:rPr lang="es-PE" b="1" dirty="0" err="1">
                <a:solidFill>
                  <a:schemeClr val="accent1">
                    <a:lumMod val="75000"/>
                  </a:schemeClr>
                </a:solidFill>
              </a:rPr>
              <a:t>tipo.toLowerCase</a:t>
            </a:r>
            <a:r>
              <a:rPr lang="es-PE" b="1" dirty="0">
                <a:solidFill>
                  <a:schemeClr val="accent1">
                    <a:lumMod val="75000"/>
                  </a:schemeClr>
                </a:solidFill>
              </a:rPr>
              <a:t>()){</a:t>
            </a:r>
          </a:p>
          <a:p>
            <a:r>
              <a:rPr lang="es-PE" b="1" dirty="0">
                <a:solidFill>
                  <a:schemeClr val="accent1">
                    <a:lumMod val="75000"/>
                  </a:schemeClr>
                </a:solidFill>
              </a:rPr>
              <a:t>            case "barco":</a:t>
            </a:r>
          </a:p>
          <a:p>
            <a:r>
              <a:rPr lang="es-PE" b="1" dirty="0">
                <a:solidFill>
                  <a:schemeClr val="accent1">
                    <a:lumMod val="75000"/>
                  </a:schemeClr>
                </a:solidFill>
              </a:rPr>
              <a:t>                </a:t>
            </a:r>
            <a:r>
              <a:rPr lang="es-PE" b="1" dirty="0" err="1">
                <a:solidFill>
                  <a:schemeClr val="accent1">
                    <a:lumMod val="75000"/>
                  </a:schemeClr>
                </a:solidFill>
              </a:rPr>
              <a:t>return</a:t>
            </a:r>
            <a:r>
              <a:rPr lang="es-PE" b="1" dirty="0">
                <a:solidFill>
                  <a:schemeClr val="accent1">
                    <a:lumMod val="75000"/>
                  </a:schemeClr>
                </a:solidFill>
              </a:rPr>
              <a:t>  new Barco();</a:t>
            </a:r>
          </a:p>
          <a:p>
            <a:r>
              <a:rPr lang="es-PE" b="1" dirty="0">
                <a:solidFill>
                  <a:schemeClr val="accent1">
                    <a:lumMod val="75000"/>
                  </a:schemeClr>
                </a:solidFill>
              </a:rPr>
              <a:t>            case "</a:t>
            </a:r>
            <a:r>
              <a:rPr lang="es-PE" b="1" dirty="0" err="1">
                <a:solidFill>
                  <a:schemeClr val="accent1">
                    <a:lumMod val="75000"/>
                  </a:schemeClr>
                </a:solidFill>
              </a:rPr>
              <a:t>avion</a:t>
            </a:r>
            <a:r>
              <a:rPr lang="es-PE" b="1" dirty="0">
                <a:solidFill>
                  <a:schemeClr val="accent1">
                    <a:lumMod val="75000"/>
                  </a:schemeClr>
                </a:solidFill>
              </a:rPr>
              <a:t>":</a:t>
            </a:r>
          </a:p>
          <a:p>
            <a:r>
              <a:rPr lang="es-PE" b="1" dirty="0">
                <a:solidFill>
                  <a:schemeClr val="accent1">
                    <a:lumMod val="75000"/>
                  </a:schemeClr>
                </a:solidFill>
              </a:rPr>
              <a:t>                </a:t>
            </a:r>
            <a:r>
              <a:rPr lang="es-PE" b="1" dirty="0" err="1">
                <a:solidFill>
                  <a:schemeClr val="accent1">
                    <a:lumMod val="75000"/>
                  </a:schemeClr>
                </a:solidFill>
              </a:rPr>
              <a:t>return</a:t>
            </a:r>
            <a:r>
              <a:rPr lang="es-PE" b="1" dirty="0">
                <a:solidFill>
                  <a:schemeClr val="accent1">
                    <a:lumMod val="75000"/>
                  </a:schemeClr>
                </a:solidFill>
              </a:rPr>
              <a:t> new </a:t>
            </a:r>
            <a:r>
              <a:rPr lang="es-PE" b="1" dirty="0" err="1">
                <a:solidFill>
                  <a:schemeClr val="accent1">
                    <a:lumMod val="75000"/>
                  </a:schemeClr>
                </a:solidFill>
              </a:rPr>
              <a:t>Avion</a:t>
            </a:r>
            <a:r>
              <a:rPr lang="es-PE" b="1" dirty="0">
                <a:solidFill>
                  <a:schemeClr val="accent1">
                    <a:lumMod val="75000"/>
                  </a:schemeClr>
                </a:solidFill>
              </a:rPr>
              <a:t>();</a:t>
            </a:r>
          </a:p>
          <a:p>
            <a:r>
              <a:rPr lang="es-PE" b="1" dirty="0">
                <a:solidFill>
                  <a:schemeClr val="accent1">
                    <a:lumMod val="75000"/>
                  </a:schemeClr>
                </a:solidFill>
              </a:rPr>
              <a:t>            case "carro":</a:t>
            </a:r>
          </a:p>
          <a:p>
            <a:r>
              <a:rPr lang="es-PE" b="1" dirty="0">
                <a:solidFill>
                  <a:schemeClr val="accent1">
                    <a:lumMod val="75000"/>
                  </a:schemeClr>
                </a:solidFill>
              </a:rPr>
              <a:t>                </a:t>
            </a:r>
            <a:r>
              <a:rPr lang="es-PE" b="1" dirty="0" err="1">
                <a:solidFill>
                  <a:schemeClr val="accent1">
                    <a:lumMod val="75000"/>
                  </a:schemeClr>
                </a:solidFill>
              </a:rPr>
              <a:t>return</a:t>
            </a:r>
            <a:r>
              <a:rPr lang="es-PE" b="1" dirty="0">
                <a:solidFill>
                  <a:schemeClr val="accent1">
                    <a:lumMod val="75000"/>
                  </a:schemeClr>
                </a:solidFill>
              </a:rPr>
              <a:t> new Carro();</a:t>
            </a:r>
          </a:p>
          <a:p>
            <a:r>
              <a:rPr lang="es-PE" b="1" dirty="0">
                <a:solidFill>
                  <a:schemeClr val="accent1">
                    <a:lumMod val="75000"/>
                  </a:schemeClr>
                </a:solidFill>
              </a:rPr>
              <a:t>            case "moto":</a:t>
            </a:r>
          </a:p>
          <a:p>
            <a:r>
              <a:rPr lang="es-PE" b="1" dirty="0">
                <a:solidFill>
                  <a:schemeClr val="accent1">
                    <a:lumMod val="75000"/>
                  </a:schemeClr>
                </a:solidFill>
              </a:rPr>
              <a:t>                </a:t>
            </a:r>
            <a:r>
              <a:rPr lang="es-PE" b="1" dirty="0" err="1">
                <a:solidFill>
                  <a:schemeClr val="accent1">
                    <a:lumMod val="75000"/>
                  </a:schemeClr>
                </a:solidFill>
              </a:rPr>
              <a:t>return</a:t>
            </a:r>
            <a:r>
              <a:rPr lang="es-PE" b="1" dirty="0">
                <a:solidFill>
                  <a:schemeClr val="accent1">
                    <a:lumMod val="75000"/>
                  </a:schemeClr>
                </a:solidFill>
              </a:rPr>
              <a:t> new Moto();</a:t>
            </a:r>
          </a:p>
          <a:p>
            <a:r>
              <a:rPr lang="es-PE" b="1" dirty="0">
                <a:solidFill>
                  <a:schemeClr val="accent1">
                    <a:lumMod val="75000"/>
                  </a:schemeClr>
                </a:solidFill>
              </a:rPr>
              <a:t>        }    </a:t>
            </a:r>
          </a:p>
          <a:p>
            <a:r>
              <a:rPr lang="es-PE" b="1" dirty="0">
                <a:solidFill>
                  <a:schemeClr val="accent1">
                    <a:lumMod val="75000"/>
                  </a:schemeClr>
                </a:solidFill>
              </a:rPr>
              <a:t>    }</a:t>
            </a:r>
          </a:p>
          <a:p>
            <a:r>
              <a:rPr lang="es-PE" b="1" dirty="0">
                <a:solidFill>
                  <a:schemeClr val="accent1">
                    <a:lumMod val="75000"/>
                  </a:schemeClr>
                </a:solidFill>
              </a:rPr>
              <a:t>}</a:t>
            </a:r>
          </a:p>
        </p:txBody>
      </p:sp>
      <p:sp>
        <p:nvSpPr>
          <p:cNvPr id="8" name="Marcador de pie de página 1">
            <a:extLst>
              <a:ext uri="{FF2B5EF4-FFF2-40B4-BE49-F238E27FC236}">
                <a16:creationId xmlns:a16="http://schemas.microsoft.com/office/drawing/2014/main" id="{CE310525-925C-46DA-84DB-B80C6BCD3F2B}"/>
              </a:ext>
            </a:extLst>
          </p:cNvPr>
          <p:cNvSpPr txBox="1">
            <a:spLocks/>
          </p:cNvSpPr>
          <p:nvPr/>
        </p:nvSpPr>
        <p:spPr>
          <a:xfrm>
            <a:off x="596288" y="5394272"/>
            <a:ext cx="3269130" cy="1101537"/>
          </a:xfrm>
          <a:prstGeom prst="rect">
            <a:avLst/>
          </a:prstGeom>
          <a:solidFill>
            <a:srgbClr val="FFC000"/>
          </a:solidFill>
          <a:ln>
            <a:solidFill>
              <a:schemeClr val="bg1"/>
            </a:solidFill>
          </a:ln>
          <a:effectLst>
            <a:glow rad="139700">
              <a:schemeClr val="accent4">
                <a:satMod val="175000"/>
                <a:alpha val="40000"/>
              </a:schemeClr>
            </a:glow>
          </a:effectLst>
        </p:spPr>
        <p:txBody>
          <a:bodyPr vert="horz" lIns="91440" tIns="45720" rIns="91440" bIns="45720" rtlCol="0" anchor="ctr"/>
          <a:lstStyle>
            <a:defPPr>
              <a:defRPr lang="es-P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PE" sz="1400" b="1" dirty="0">
                <a:solidFill>
                  <a:schemeClr val="accent1">
                    <a:lumMod val="75000"/>
                  </a:schemeClr>
                </a:solidFill>
              </a:rPr>
              <a:t>Programación en Java orientada a objetos </a:t>
            </a:r>
          </a:p>
          <a:p>
            <a:pPr algn="l"/>
            <a:r>
              <a:rPr lang="es-PE" sz="1400" b="1" dirty="0">
                <a:solidFill>
                  <a:schemeClr val="accent1">
                    <a:lumMod val="75000"/>
                  </a:schemeClr>
                </a:solidFill>
              </a:rPr>
              <a:t>Proyecto: Fábrica de objetos</a:t>
            </a:r>
          </a:p>
          <a:p>
            <a:pPr algn="l"/>
            <a:r>
              <a:rPr lang="es-PE" sz="1400" b="1" dirty="0">
                <a:solidFill>
                  <a:schemeClr val="accent1">
                    <a:lumMod val="75000"/>
                  </a:schemeClr>
                </a:solidFill>
              </a:rPr>
              <a:t>Alumna: Milagros Ego Aguirre</a:t>
            </a:r>
          </a:p>
          <a:p>
            <a:pPr algn="l"/>
            <a:r>
              <a:rPr lang="es-PE" sz="1400" b="1" dirty="0">
                <a:solidFill>
                  <a:schemeClr val="accent1">
                    <a:lumMod val="75000"/>
                  </a:schemeClr>
                </a:solidFill>
              </a:rPr>
              <a:t>Profesor: Gustavo Coronel</a:t>
            </a:r>
          </a:p>
        </p:txBody>
      </p:sp>
      <p:sp>
        <p:nvSpPr>
          <p:cNvPr id="10" name="Marcador de número de diapositiva 9">
            <a:extLst>
              <a:ext uri="{FF2B5EF4-FFF2-40B4-BE49-F238E27FC236}">
                <a16:creationId xmlns:a16="http://schemas.microsoft.com/office/drawing/2014/main" id="{297AF9C4-EB52-44A9-B017-C4B4F99B394A}"/>
              </a:ext>
            </a:extLst>
          </p:cNvPr>
          <p:cNvSpPr>
            <a:spLocks noGrp="1"/>
          </p:cNvSpPr>
          <p:nvPr>
            <p:ph type="sldNum" sz="quarter" idx="12"/>
          </p:nvPr>
        </p:nvSpPr>
        <p:spPr/>
        <p:txBody>
          <a:bodyPr/>
          <a:lstStyle/>
          <a:p>
            <a:fld id="{5F9A237E-F524-4976-8947-2E140931FE3D}" type="slidenum">
              <a:rPr lang="es-PE" sz="1800" smtClean="0"/>
              <a:t>8</a:t>
            </a:fld>
            <a:endParaRPr lang="es-PE" sz="1800" dirty="0"/>
          </a:p>
        </p:txBody>
      </p:sp>
    </p:spTree>
    <p:extLst>
      <p:ext uri="{BB962C8B-B14F-4D97-AF65-F5344CB8AC3E}">
        <p14:creationId xmlns:p14="http://schemas.microsoft.com/office/powerpoint/2010/main" val="421323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E77E9D9-C2C9-4960-8486-F5C7EAEC53D5}"/>
              </a:ext>
            </a:extLst>
          </p:cNvPr>
          <p:cNvSpPr txBox="1"/>
          <p:nvPr/>
        </p:nvSpPr>
        <p:spPr>
          <a:xfrm>
            <a:off x="638760" y="678669"/>
            <a:ext cx="6424649" cy="707886"/>
          </a:xfrm>
          <a:prstGeom prst="rect">
            <a:avLst/>
          </a:prstGeom>
          <a:noFill/>
        </p:spPr>
        <p:txBody>
          <a:bodyPr wrap="square" rtlCol="0">
            <a:spAutoFit/>
          </a:bodyPr>
          <a:lstStyle/>
          <a:p>
            <a:r>
              <a:rPr lang="es-PE" sz="4000" b="1" dirty="0">
                <a:solidFill>
                  <a:schemeClr val="bg1"/>
                </a:solidFill>
              </a:rPr>
              <a:t>Implementación Transporte :</a:t>
            </a:r>
          </a:p>
        </p:txBody>
      </p:sp>
      <p:sp>
        <p:nvSpPr>
          <p:cNvPr id="5" name="CuadroTexto 4">
            <a:extLst>
              <a:ext uri="{FF2B5EF4-FFF2-40B4-BE49-F238E27FC236}">
                <a16:creationId xmlns:a16="http://schemas.microsoft.com/office/drawing/2014/main" id="{F2970CDD-581F-4DE2-B51A-3ABB1D1A89DA}"/>
              </a:ext>
            </a:extLst>
          </p:cNvPr>
          <p:cNvSpPr txBox="1"/>
          <p:nvPr/>
        </p:nvSpPr>
        <p:spPr>
          <a:xfrm>
            <a:off x="638760" y="1386555"/>
            <a:ext cx="5803605" cy="707886"/>
          </a:xfrm>
          <a:prstGeom prst="rect">
            <a:avLst/>
          </a:prstGeom>
          <a:noFill/>
        </p:spPr>
        <p:txBody>
          <a:bodyPr wrap="square" rtlCol="0">
            <a:spAutoFit/>
          </a:bodyPr>
          <a:lstStyle/>
          <a:p>
            <a:r>
              <a:rPr lang="es-PE" sz="4000" b="1" dirty="0">
                <a:solidFill>
                  <a:schemeClr val="bg1"/>
                </a:solidFill>
              </a:rPr>
              <a:t>Paso 4: Usar la fábrica</a:t>
            </a:r>
          </a:p>
        </p:txBody>
      </p:sp>
      <p:sp>
        <p:nvSpPr>
          <p:cNvPr id="6" name="CuadroTexto 5">
            <a:extLst>
              <a:ext uri="{FF2B5EF4-FFF2-40B4-BE49-F238E27FC236}">
                <a16:creationId xmlns:a16="http://schemas.microsoft.com/office/drawing/2014/main" id="{55C4F773-E724-4AD6-A2F6-CA857A09DC51}"/>
              </a:ext>
            </a:extLst>
          </p:cNvPr>
          <p:cNvSpPr txBox="1"/>
          <p:nvPr/>
        </p:nvSpPr>
        <p:spPr>
          <a:xfrm>
            <a:off x="1015466" y="2616441"/>
            <a:ext cx="4395026" cy="2308324"/>
          </a:xfrm>
          <a:prstGeom prst="rect">
            <a:avLst/>
          </a:prstGeom>
          <a:noFill/>
        </p:spPr>
        <p:txBody>
          <a:bodyPr wrap="square" rtlCol="0">
            <a:spAutoFit/>
          </a:bodyPr>
          <a:lstStyle/>
          <a:p>
            <a:r>
              <a:rPr lang="es-PE" b="1" dirty="0">
                <a:solidFill>
                  <a:schemeClr val="bg1"/>
                </a:solidFill>
              </a:rPr>
              <a:t>Listo! La fábrica ya está lista.</a:t>
            </a:r>
          </a:p>
          <a:p>
            <a:r>
              <a:rPr lang="es-PE" b="1" dirty="0">
                <a:solidFill>
                  <a:schemeClr val="bg1"/>
                </a:solidFill>
              </a:rPr>
              <a:t>Para usarla desde una aplicación se debe:</a:t>
            </a:r>
          </a:p>
          <a:p>
            <a:endParaRPr lang="es-PE" b="1" dirty="0">
              <a:solidFill>
                <a:schemeClr val="bg1"/>
              </a:solidFill>
            </a:endParaRPr>
          </a:p>
          <a:p>
            <a:pPr marL="285750" indent="-285750">
              <a:buFont typeface="Wingdings" panose="05000000000000000000" pitchFamily="2" charset="2"/>
              <a:buChar char="v"/>
            </a:pPr>
            <a:r>
              <a:rPr lang="es-PE" b="1" dirty="0">
                <a:solidFill>
                  <a:schemeClr val="bg1"/>
                </a:solidFill>
              </a:rPr>
              <a:t>Importar </a:t>
            </a:r>
            <a:r>
              <a:rPr lang="es-PE" b="1" dirty="0" err="1">
                <a:solidFill>
                  <a:schemeClr val="bg1"/>
                </a:solidFill>
              </a:rPr>
              <a:t>java.Lang</a:t>
            </a:r>
            <a:r>
              <a:rPr lang="es-PE" b="1" dirty="0">
                <a:solidFill>
                  <a:schemeClr val="bg1"/>
                </a:solidFill>
              </a:rPr>
              <a:t>.*, la interface y la fábrica.</a:t>
            </a:r>
          </a:p>
          <a:p>
            <a:pPr marL="285750" indent="-285750">
              <a:buFont typeface="Wingdings" panose="05000000000000000000" pitchFamily="2" charset="2"/>
              <a:buChar char="v"/>
            </a:pPr>
            <a:r>
              <a:rPr lang="es-PE" b="1" dirty="0">
                <a:solidFill>
                  <a:schemeClr val="bg1"/>
                </a:solidFill>
              </a:rPr>
              <a:t>Crear las clases específicas </a:t>
            </a:r>
            <a:r>
              <a:rPr lang="es-PE" b="1" dirty="0" err="1">
                <a:solidFill>
                  <a:schemeClr val="bg1"/>
                </a:solidFill>
              </a:rPr>
              <a:t>atravez</a:t>
            </a:r>
            <a:r>
              <a:rPr lang="es-PE" b="1" dirty="0">
                <a:solidFill>
                  <a:schemeClr val="bg1"/>
                </a:solidFill>
              </a:rPr>
              <a:t> del método constructor de la fábrica.</a:t>
            </a:r>
          </a:p>
          <a:p>
            <a:pPr marL="285750" indent="-285750">
              <a:buFont typeface="Arial" panose="020B0604020202020204" pitchFamily="34" charset="0"/>
              <a:buChar char="•"/>
            </a:pPr>
            <a:endParaRPr lang="es-PE" b="1" dirty="0">
              <a:solidFill>
                <a:schemeClr val="bg1"/>
              </a:solidFill>
            </a:endParaRPr>
          </a:p>
        </p:txBody>
      </p:sp>
      <p:sp>
        <p:nvSpPr>
          <p:cNvPr id="7" name="CuadroTexto 6">
            <a:extLst>
              <a:ext uri="{FF2B5EF4-FFF2-40B4-BE49-F238E27FC236}">
                <a16:creationId xmlns:a16="http://schemas.microsoft.com/office/drawing/2014/main" id="{07EDD529-A703-43C4-95F3-62B37649CE86}"/>
              </a:ext>
            </a:extLst>
          </p:cNvPr>
          <p:cNvSpPr txBox="1"/>
          <p:nvPr/>
        </p:nvSpPr>
        <p:spPr>
          <a:xfrm>
            <a:off x="6626268" y="1655016"/>
            <a:ext cx="4727532" cy="4524315"/>
          </a:xfrm>
          <a:prstGeom prst="rect">
            <a:avLst/>
          </a:prstGeom>
          <a:solidFill>
            <a:schemeClr val="bg1"/>
          </a:solidFill>
          <a:ln w="76200">
            <a:solidFill>
              <a:schemeClr val="bg1"/>
            </a:solidFill>
          </a:ln>
        </p:spPr>
        <p:txBody>
          <a:bodyPr wrap="square" rtlCol="0">
            <a:spAutoFit/>
          </a:bodyPr>
          <a:lstStyle/>
          <a:p>
            <a:r>
              <a:rPr lang="es-PE" b="1" dirty="0" err="1">
                <a:solidFill>
                  <a:schemeClr val="accent1">
                    <a:lumMod val="75000"/>
                  </a:schemeClr>
                </a:solidFill>
              </a:rPr>
              <a:t>package</a:t>
            </a:r>
            <a:r>
              <a:rPr lang="es-PE" b="1" dirty="0">
                <a:solidFill>
                  <a:schemeClr val="accent1">
                    <a:lumMod val="75000"/>
                  </a:schemeClr>
                </a:solidFill>
              </a:rPr>
              <a:t> Apli;</a:t>
            </a:r>
          </a:p>
          <a:p>
            <a:r>
              <a:rPr lang="es-PE" b="1" dirty="0" err="1">
                <a:solidFill>
                  <a:schemeClr val="accent1">
                    <a:lumMod val="75000"/>
                  </a:schemeClr>
                </a:solidFill>
              </a:rPr>
              <a:t>import</a:t>
            </a:r>
            <a:r>
              <a:rPr lang="es-PE" b="1" dirty="0">
                <a:solidFill>
                  <a:schemeClr val="accent1">
                    <a:lumMod val="75000"/>
                  </a:schemeClr>
                </a:solidFill>
              </a:rPr>
              <a:t> </a:t>
            </a:r>
            <a:r>
              <a:rPr lang="es-PE" b="1" dirty="0" err="1">
                <a:solidFill>
                  <a:schemeClr val="accent1">
                    <a:lumMod val="75000"/>
                  </a:schemeClr>
                </a:solidFill>
              </a:rPr>
              <a:t>java.lang</a:t>
            </a:r>
            <a:r>
              <a:rPr lang="es-PE" b="1" dirty="0">
                <a:solidFill>
                  <a:schemeClr val="accent1">
                    <a:lumMod val="75000"/>
                  </a:schemeClr>
                </a:solidFill>
              </a:rPr>
              <a:t>.*;</a:t>
            </a:r>
          </a:p>
          <a:p>
            <a:r>
              <a:rPr lang="es-PE" b="1" dirty="0" err="1">
                <a:solidFill>
                  <a:schemeClr val="accent1">
                    <a:lumMod val="75000"/>
                  </a:schemeClr>
                </a:solidFill>
              </a:rPr>
              <a:t>import</a:t>
            </a:r>
            <a:r>
              <a:rPr lang="es-PE" b="1" dirty="0">
                <a:solidFill>
                  <a:schemeClr val="accent1">
                    <a:lumMod val="75000"/>
                  </a:schemeClr>
                </a:solidFill>
              </a:rPr>
              <a:t> </a:t>
            </a:r>
            <a:r>
              <a:rPr lang="es-PE" b="1" dirty="0" err="1">
                <a:solidFill>
                  <a:schemeClr val="accent1">
                    <a:lumMod val="75000"/>
                  </a:schemeClr>
                </a:solidFill>
              </a:rPr>
              <a:t>Transporte.Transporte</a:t>
            </a:r>
            <a:r>
              <a:rPr lang="es-PE" b="1" dirty="0">
                <a:solidFill>
                  <a:schemeClr val="accent1">
                    <a:lumMod val="75000"/>
                  </a:schemeClr>
                </a:solidFill>
              </a:rPr>
              <a:t>;</a:t>
            </a:r>
          </a:p>
          <a:p>
            <a:r>
              <a:rPr lang="es-PE" b="1" dirty="0" err="1">
                <a:solidFill>
                  <a:schemeClr val="accent1">
                    <a:lumMod val="75000"/>
                  </a:schemeClr>
                </a:solidFill>
              </a:rPr>
              <a:t>import</a:t>
            </a:r>
            <a:r>
              <a:rPr lang="es-PE" b="1" dirty="0">
                <a:solidFill>
                  <a:schemeClr val="accent1">
                    <a:lumMod val="75000"/>
                  </a:schemeClr>
                </a:solidFill>
              </a:rPr>
              <a:t> </a:t>
            </a:r>
            <a:r>
              <a:rPr lang="es-PE" b="1" dirty="0" err="1">
                <a:solidFill>
                  <a:schemeClr val="accent1">
                    <a:lumMod val="75000"/>
                  </a:schemeClr>
                </a:solidFill>
              </a:rPr>
              <a:t>Transporte.Fabrica</a:t>
            </a:r>
            <a:r>
              <a:rPr lang="es-PE" b="1" dirty="0">
                <a:solidFill>
                  <a:schemeClr val="accent1">
                    <a:lumMod val="75000"/>
                  </a:schemeClr>
                </a:solidFill>
              </a:rPr>
              <a:t>;</a:t>
            </a:r>
          </a:p>
          <a:p>
            <a:endParaRPr lang="es-PE" b="1" dirty="0">
              <a:solidFill>
                <a:schemeClr val="accent1">
                  <a:lumMod val="75000"/>
                </a:schemeClr>
              </a:solidFill>
            </a:endParaRPr>
          </a:p>
          <a:p>
            <a:r>
              <a:rPr lang="es-PE" b="1" dirty="0" err="1">
                <a:solidFill>
                  <a:schemeClr val="accent1">
                    <a:lumMod val="75000"/>
                  </a:schemeClr>
                </a:solidFill>
              </a:rPr>
              <a:t>public</a:t>
            </a:r>
            <a:r>
              <a:rPr lang="es-PE" b="1" dirty="0">
                <a:solidFill>
                  <a:schemeClr val="accent1">
                    <a:lumMod val="75000"/>
                  </a:schemeClr>
                </a:solidFill>
              </a:rPr>
              <a:t> </a:t>
            </a:r>
            <a:r>
              <a:rPr lang="es-PE" b="1" dirty="0" err="1">
                <a:solidFill>
                  <a:schemeClr val="accent1">
                    <a:lumMod val="75000"/>
                  </a:schemeClr>
                </a:solidFill>
              </a:rPr>
              <a:t>class</a:t>
            </a:r>
            <a:r>
              <a:rPr lang="es-PE" b="1" dirty="0">
                <a:solidFill>
                  <a:schemeClr val="accent1">
                    <a:lumMod val="75000"/>
                  </a:schemeClr>
                </a:solidFill>
              </a:rPr>
              <a:t> Apli {</a:t>
            </a:r>
          </a:p>
          <a:p>
            <a:endParaRPr lang="es-PE" b="1" dirty="0">
              <a:solidFill>
                <a:schemeClr val="accent1">
                  <a:lumMod val="75000"/>
                </a:schemeClr>
              </a:solidFill>
            </a:endParaRPr>
          </a:p>
          <a:p>
            <a:r>
              <a:rPr lang="es-PE" b="1" dirty="0">
                <a:solidFill>
                  <a:schemeClr val="accent1">
                    <a:lumMod val="75000"/>
                  </a:schemeClr>
                </a:solidFill>
              </a:rPr>
              <a:t>    </a:t>
            </a:r>
            <a:r>
              <a:rPr lang="es-PE" b="1" dirty="0" err="1">
                <a:solidFill>
                  <a:schemeClr val="accent1">
                    <a:lumMod val="75000"/>
                  </a:schemeClr>
                </a:solidFill>
              </a:rPr>
              <a:t>public</a:t>
            </a:r>
            <a:r>
              <a:rPr lang="es-PE" b="1" dirty="0">
                <a:solidFill>
                  <a:schemeClr val="accent1">
                    <a:lumMod val="75000"/>
                  </a:schemeClr>
                </a:solidFill>
              </a:rPr>
              <a:t> </a:t>
            </a:r>
            <a:r>
              <a:rPr lang="es-PE" b="1" dirty="0" err="1">
                <a:solidFill>
                  <a:schemeClr val="accent1">
                    <a:lumMod val="75000"/>
                  </a:schemeClr>
                </a:solidFill>
              </a:rPr>
              <a:t>static</a:t>
            </a:r>
            <a:r>
              <a:rPr lang="es-PE" b="1" dirty="0">
                <a:solidFill>
                  <a:schemeClr val="accent1">
                    <a:lumMod val="75000"/>
                  </a:schemeClr>
                </a:solidFill>
              </a:rPr>
              <a:t> </a:t>
            </a:r>
            <a:r>
              <a:rPr lang="es-PE" b="1" dirty="0" err="1">
                <a:solidFill>
                  <a:schemeClr val="accent1">
                    <a:lumMod val="75000"/>
                  </a:schemeClr>
                </a:solidFill>
              </a:rPr>
              <a:t>void</a:t>
            </a:r>
            <a:r>
              <a:rPr lang="es-PE" b="1" dirty="0">
                <a:solidFill>
                  <a:schemeClr val="accent1">
                    <a:lumMod val="75000"/>
                  </a:schemeClr>
                </a:solidFill>
              </a:rPr>
              <a:t> </a:t>
            </a:r>
            <a:r>
              <a:rPr lang="es-PE" b="1" dirty="0" err="1">
                <a:solidFill>
                  <a:schemeClr val="accent1">
                    <a:lumMod val="75000"/>
                  </a:schemeClr>
                </a:solidFill>
              </a:rPr>
              <a:t>main</a:t>
            </a:r>
            <a:r>
              <a:rPr lang="es-PE" b="1" dirty="0">
                <a:solidFill>
                  <a:schemeClr val="accent1">
                    <a:lumMod val="75000"/>
                  </a:schemeClr>
                </a:solidFill>
              </a:rPr>
              <a:t>(</a:t>
            </a:r>
            <a:r>
              <a:rPr lang="es-PE" b="1" dirty="0" err="1">
                <a:solidFill>
                  <a:schemeClr val="accent1">
                    <a:lumMod val="75000"/>
                  </a:schemeClr>
                </a:solidFill>
              </a:rPr>
              <a:t>String</a:t>
            </a:r>
            <a:r>
              <a:rPr lang="es-PE" b="1" dirty="0">
                <a:solidFill>
                  <a:schemeClr val="accent1">
                    <a:lumMod val="75000"/>
                  </a:schemeClr>
                </a:solidFill>
              </a:rPr>
              <a:t>[] </a:t>
            </a:r>
            <a:r>
              <a:rPr lang="es-PE" b="1" dirty="0" err="1">
                <a:solidFill>
                  <a:schemeClr val="accent1">
                    <a:lumMod val="75000"/>
                  </a:schemeClr>
                </a:solidFill>
              </a:rPr>
              <a:t>args</a:t>
            </a:r>
            <a:r>
              <a:rPr lang="es-PE" b="1" dirty="0">
                <a:solidFill>
                  <a:schemeClr val="accent1">
                    <a:lumMod val="75000"/>
                  </a:schemeClr>
                </a:solidFill>
              </a:rPr>
              <a:t>) {</a:t>
            </a:r>
          </a:p>
          <a:p>
            <a:r>
              <a:rPr lang="es-PE" b="1" dirty="0">
                <a:solidFill>
                  <a:schemeClr val="accent1">
                    <a:lumMod val="75000"/>
                  </a:schemeClr>
                </a:solidFill>
              </a:rPr>
              <a:t>        </a:t>
            </a:r>
          </a:p>
          <a:p>
            <a:r>
              <a:rPr lang="es-PE" b="1" dirty="0">
                <a:solidFill>
                  <a:schemeClr val="accent1">
                    <a:lumMod val="75000"/>
                  </a:schemeClr>
                </a:solidFill>
              </a:rPr>
              <a:t>        Transporte </a:t>
            </a:r>
            <a:r>
              <a:rPr lang="es-PE" b="1" dirty="0" err="1">
                <a:solidFill>
                  <a:schemeClr val="accent1">
                    <a:lumMod val="75000"/>
                  </a:schemeClr>
                </a:solidFill>
              </a:rPr>
              <a:t>tr</a:t>
            </a:r>
            <a:r>
              <a:rPr lang="es-PE" b="1" dirty="0">
                <a:solidFill>
                  <a:schemeClr val="accent1">
                    <a:lumMod val="75000"/>
                  </a:schemeClr>
                </a:solidFill>
              </a:rPr>
              <a:t> = </a:t>
            </a:r>
            <a:r>
              <a:rPr lang="es-PE" b="1" dirty="0" err="1">
                <a:solidFill>
                  <a:schemeClr val="accent1">
                    <a:lumMod val="75000"/>
                  </a:schemeClr>
                </a:solidFill>
              </a:rPr>
              <a:t>Fabrica.construir</a:t>
            </a:r>
            <a:r>
              <a:rPr lang="es-PE" b="1" dirty="0">
                <a:solidFill>
                  <a:schemeClr val="accent1">
                    <a:lumMod val="75000"/>
                  </a:schemeClr>
                </a:solidFill>
              </a:rPr>
              <a:t>("</a:t>
            </a:r>
            <a:r>
              <a:rPr lang="es-PE" b="1" dirty="0" err="1">
                <a:solidFill>
                  <a:schemeClr val="accent1">
                    <a:lumMod val="75000"/>
                  </a:schemeClr>
                </a:solidFill>
              </a:rPr>
              <a:t>avion</a:t>
            </a:r>
            <a:r>
              <a:rPr lang="es-PE" b="1" dirty="0">
                <a:solidFill>
                  <a:schemeClr val="accent1">
                    <a:lumMod val="75000"/>
                  </a:schemeClr>
                </a:solidFill>
              </a:rPr>
              <a:t>");</a:t>
            </a:r>
          </a:p>
          <a:p>
            <a:r>
              <a:rPr lang="es-PE" b="1" dirty="0">
                <a:solidFill>
                  <a:schemeClr val="accent1">
                    <a:lumMod val="75000"/>
                  </a:schemeClr>
                </a:solidFill>
              </a:rPr>
              <a:t>        </a:t>
            </a:r>
            <a:r>
              <a:rPr lang="es-PE" b="1" dirty="0" err="1">
                <a:solidFill>
                  <a:schemeClr val="accent1">
                    <a:lumMod val="75000"/>
                  </a:schemeClr>
                </a:solidFill>
              </a:rPr>
              <a:t>tr.arrancar</a:t>
            </a:r>
            <a:r>
              <a:rPr lang="es-PE" b="1" dirty="0">
                <a:solidFill>
                  <a:schemeClr val="accent1">
                    <a:lumMod val="75000"/>
                  </a:schemeClr>
                </a:solidFill>
              </a:rPr>
              <a:t>();</a:t>
            </a:r>
          </a:p>
          <a:p>
            <a:r>
              <a:rPr lang="es-PE" b="1" dirty="0">
                <a:solidFill>
                  <a:schemeClr val="accent1">
                    <a:lumMod val="75000"/>
                  </a:schemeClr>
                </a:solidFill>
              </a:rPr>
              <a:t>        </a:t>
            </a:r>
            <a:r>
              <a:rPr lang="es-PE" b="1" dirty="0" err="1">
                <a:solidFill>
                  <a:schemeClr val="accent1">
                    <a:lumMod val="75000"/>
                  </a:schemeClr>
                </a:solidFill>
              </a:rPr>
              <a:t>tr.avanzar</a:t>
            </a:r>
            <a:r>
              <a:rPr lang="es-PE" b="1" dirty="0">
                <a:solidFill>
                  <a:schemeClr val="accent1">
                    <a:lumMod val="75000"/>
                  </a:schemeClr>
                </a:solidFill>
              </a:rPr>
              <a:t>();</a:t>
            </a:r>
          </a:p>
          <a:p>
            <a:r>
              <a:rPr lang="es-PE" b="1" dirty="0">
                <a:solidFill>
                  <a:schemeClr val="accent1">
                    <a:lumMod val="75000"/>
                  </a:schemeClr>
                </a:solidFill>
              </a:rPr>
              <a:t>        </a:t>
            </a:r>
            <a:r>
              <a:rPr lang="es-PE" b="1" dirty="0" err="1">
                <a:solidFill>
                  <a:schemeClr val="accent1">
                    <a:lumMod val="75000"/>
                  </a:schemeClr>
                </a:solidFill>
              </a:rPr>
              <a:t>tr.detener</a:t>
            </a:r>
            <a:r>
              <a:rPr lang="es-PE" b="1" dirty="0">
                <a:solidFill>
                  <a:schemeClr val="accent1">
                    <a:lumMod val="75000"/>
                  </a:schemeClr>
                </a:solidFill>
              </a:rPr>
              <a:t>();</a:t>
            </a:r>
          </a:p>
          <a:p>
            <a:r>
              <a:rPr lang="es-PE" b="1" dirty="0">
                <a:solidFill>
                  <a:schemeClr val="accent1">
                    <a:lumMod val="75000"/>
                  </a:schemeClr>
                </a:solidFill>
              </a:rPr>
              <a:t>    }</a:t>
            </a:r>
          </a:p>
          <a:p>
            <a:r>
              <a:rPr lang="es-PE" b="1" dirty="0">
                <a:solidFill>
                  <a:schemeClr val="accent1">
                    <a:lumMod val="75000"/>
                  </a:schemeClr>
                </a:solidFill>
              </a:rPr>
              <a:t>    </a:t>
            </a:r>
          </a:p>
          <a:p>
            <a:r>
              <a:rPr lang="es-PE" b="1" dirty="0">
                <a:solidFill>
                  <a:schemeClr val="accent1">
                    <a:lumMod val="75000"/>
                  </a:schemeClr>
                </a:solidFill>
              </a:rPr>
              <a:t>}</a:t>
            </a:r>
          </a:p>
        </p:txBody>
      </p:sp>
      <p:sp>
        <p:nvSpPr>
          <p:cNvPr id="8" name="Marcador de pie de página 1">
            <a:extLst>
              <a:ext uri="{FF2B5EF4-FFF2-40B4-BE49-F238E27FC236}">
                <a16:creationId xmlns:a16="http://schemas.microsoft.com/office/drawing/2014/main" id="{CE310525-925C-46DA-84DB-B80C6BCD3F2B}"/>
              </a:ext>
            </a:extLst>
          </p:cNvPr>
          <p:cNvSpPr txBox="1">
            <a:spLocks/>
          </p:cNvSpPr>
          <p:nvPr/>
        </p:nvSpPr>
        <p:spPr>
          <a:xfrm>
            <a:off x="596288" y="5394272"/>
            <a:ext cx="3324548" cy="1101537"/>
          </a:xfrm>
          <a:prstGeom prst="rect">
            <a:avLst/>
          </a:prstGeom>
          <a:solidFill>
            <a:srgbClr val="FFC000"/>
          </a:solidFill>
          <a:ln>
            <a:solidFill>
              <a:schemeClr val="bg1"/>
            </a:solidFill>
          </a:ln>
          <a:effectLst>
            <a:glow rad="139700">
              <a:schemeClr val="accent4">
                <a:satMod val="175000"/>
                <a:alpha val="40000"/>
              </a:schemeClr>
            </a:glow>
          </a:effectLst>
        </p:spPr>
        <p:txBody>
          <a:bodyPr vert="horz" lIns="91440" tIns="45720" rIns="91440" bIns="45720" rtlCol="0" anchor="ctr"/>
          <a:lstStyle>
            <a:defPPr>
              <a:defRPr lang="es-P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PE" sz="1400" b="1" dirty="0">
                <a:solidFill>
                  <a:schemeClr val="accent1">
                    <a:lumMod val="75000"/>
                  </a:schemeClr>
                </a:solidFill>
              </a:rPr>
              <a:t>Programación en Java orientada a objetos </a:t>
            </a:r>
          </a:p>
          <a:p>
            <a:pPr algn="l"/>
            <a:r>
              <a:rPr lang="es-PE" sz="1400" b="1" dirty="0">
                <a:solidFill>
                  <a:schemeClr val="accent1">
                    <a:lumMod val="75000"/>
                  </a:schemeClr>
                </a:solidFill>
              </a:rPr>
              <a:t>Proyecto: Fábrica de objetos</a:t>
            </a:r>
          </a:p>
          <a:p>
            <a:pPr algn="l"/>
            <a:r>
              <a:rPr lang="es-PE" sz="1400" b="1" dirty="0">
                <a:solidFill>
                  <a:schemeClr val="accent1">
                    <a:lumMod val="75000"/>
                  </a:schemeClr>
                </a:solidFill>
              </a:rPr>
              <a:t>Alumna: Milagros Ego Aguirre</a:t>
            </a:r>
          </a:p>
          <a:p>
            <a:pPr algn="l"/>
            <a:r>
              <a:rPr lang="es-PE" sz="1400" b="1" dirty="0">
                <a:solidFill>
                  <a:schemeClr val="accent1">
                    <a:lumMod val="75000"/>
                  </a:schemeClr>
                </a:solidFill>
              </a:rPr>
              <a:t>Profesor: Gustavo Coronel</a:t>
            </a:r>
          </a:p>
        </p:txBody>
      </p:sp>
      <p:sp>
        <p:nvSpPr>
          <p:cNvPr id="3" name="Marcador de número de diapositiva 2">
            <a:extLst>
              <a:ext uri="{FF2B5EF4-FFF2-40B4-BE49-F238E27FC236}">
                <a16:creationId xmlns:a16="http://schemas.microsoft.com/office/drawing/2014/main" id="{E3DEC40E-294D-4E94-9A19-AEA3CC156524}"/>
              </a:ext>
            </a:extLst>
          </p:cNvPr>
          <p:cNvSpPr>
            <a:spLocks noGrp="1"/>
          </p:cNvSpPr>
          <p:nvPr>
            <p:ph type="sldNum" sz="quarter" idx="12"/>
          </p:nvPr>
        </p:nvSpPr>
        <p:spPr/>
        <p:txBody>
          <a:bodyPr/>
          <a:lstStyle/>
          <a:p>
            <a:fld id="{5F9A237E-F524-4976-8947-2E140931FE3D}" type="slidenum">
              <a:rPr lang="es-PE" sz="1800" smtClean="0"/>
              <a:t>9</a:t>
            </a:fld>
            <a:endParaRPr lang="es-PE" sz="1800" dirty="0"/>
          </a:p>
        </p:txBody>
      </p:sp>
    </p:spTree>
    <p:extLst>
      <p:ext uri="{BB962C8B-B14F-4D97-AF65-F5344CB8AC3E}">
        <p14:creationId xmlns:p14="http://schemas.microsoft.com/office/powerpoint/2010/main" val="39428910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1005</Words>
  <Application>Microsoft Office PowerPoint</Application>
  <PresentationFormat>Panorámica</PresentationFormat>
  <Paragraphs>202</Paragraphs>
  <Slides>13</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Mili</dc:creator>
  <cp:lastModifiedBy>Mili</cp:lastModifiedBy>
  <cp:revision>49</cp:revision>
  <cp:lastPrinted>2020-01-27T22:20:51Z</cp:lastPrinted>
  <dcterms:created xsi:type="dcterms:W3CDTF">2020-01-26T21:48:10Z</dcterms:created>
  <dcterms:modified xsi:type="dcterms:W3CDTF">2020-01-27T22:25:02Z</dcterms:modified>
</cp:coreProperties>
</file>