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sldIdLst>
    <p:sldId id="256" r:id="rId2"/>
    <p:sldId id="257" r:id="rId3"/>
    <p:sldId id="259" r:id="rId4"/>
    <p:sldId id="260" r:id="rId5"/>
    <p:sldId id="261" r:id="rId6"/>
    <p:sldId id="262" r:id="rId7"/>
    <p:sldId id="263" r:id="rId8"/>
    <p:sldId id="264" r:id="rId9"/>
    <p:sldId id="265" r:id="rId10"/>
    <p:sldId id="268" r:id="rId11"/>
    <p:sldId id="269" r:id="rId12"/>
    <p:sldId id="270" r:id="rId13"/>
    <p:sldId id="266" r:id="rId14"/>
    <p:sldId id="267" r:id="rId15"/>
    <p:sldId id="271" r:id="rId16"/>
    <p:sldId id="272" r:id="rId17"/>
    <p:sldId id="273" r:id="rId18"/>
    <p:sldId id="274" r:id="rId19"/>
    <p:sldId id="276" r:id="rId20"/>
    <p:sldId id="277" r:id="rId21"/>
    <p:sldId id="278" r:id="rId22"/>
    <p:sldId id="279" r:id="rId23"/>
    <p:sldId id="280" r:id="rId24"/>
    <p:sldId id="281" r:id="rId25"/>
    <p:sldId id="282" r:id="rId26"/>
    <p:sldId id="283" r:id="rId27"/>
    <p:sldId id="289" r:id="rId28"/>
    <p:sldId id="290" r:id="rId29"/>
    <p:sldId id="284" r:id="rId30"/>
    <p:sldId id="285" r:id="rId31"/>
    <p:sldId id="286" r:id="rId32"/>
    <p:sldId id="287" r:id="rId33"/>
    <p:sldId id="288" r:id="rId34"/>
    <p:sldId id="291" r:id="rId35"/>
    <p:sldId id="297" r:id="rId36"/>
    <p:sldId id="292" r:id="rId37"/>
    <p:sldId id="294" r:id="rId38"/>
    <p:sldId id="295" r:id="rId39"/>
    <p:sldId id="296" r:id="rId4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an rivera" initials="jr" lastIdx="1" clrIdx="0">
    <p:extLst>
      <p:ext uri="{19B8F6BF-5375-455C-9EA6-DF929625EA0E}">
        <p15:presenceInfo xmlns:p15="http://schemas.microsoft.com/office/powerpoint/2012/main" userId="b747f77af8e6858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5" d="100"/>
          <a:sy n="115" d="100"/>
        </p:scale>
        <p:origin x="25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06A9D9E-BC6B-4C1D-8CB0-4C6DCFF50699}" type="datetimeFigureOut">
              <a:rPr lang="es-PE" smtClean="0"/>
              <a:t>20/02/2020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F6C2382-1071-4FBC-A7AB-168595CCE1E2}" type="slidenum">
              <a:rPr lang="es-PE" smtClean="0"/>
              <a:t>‹Nº›</a:t>
            </a:fld>
            <a:endParaRPr lang="es-PE"/>
          </a:p>
        </p:txBody>
      </p:sp>
    </p:spTree>
    <p:extLst>
      <p:ext uri="{BB962C8B-B14F-4D97-AF65-F5344CB8AC3E}">
        <p14:creationId xmlns:p14="http://schemas.microsoft.com/office/powerpoint/2010/main" val="1002947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06A9D9E-BC6B-4C1D-8CB0-4C6DCFF50699}" type="datetimeFigureOut">
              <a:rPr lang="es-PE" smtClean="0"/>
              <a:t>20/02/2020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F6C2382-1071-4FBC-A7AB-168595CCE1E2}" type="slidenum">
              <a:rPr lang="es-PE" smtClean="0"/>
              <a:t>‹Nº›</a:t>
            </a:fld>
            <a:endParaRPr lang="es-PE"/>
          </a:p>
        </p:txBody>
      </p:sp>
    </p:spTree>
    <p:extLst>
      <p:ext uri="{BB962C8B-B14F-4D97-AF65-F5344CB8AC3E}">
        <p14:creationId xmlns:p14="http://schemas.microsoft.com/office/powerpoint/2010/main" val="3719699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06A9D9E-BC6B-4C1D-8CB0-4C6DCFF50699}" type="datetimeFigureOut">
              <a:rPr lang="es-PE" smtClean="0"/>
              <a:t>20/02/2020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F6C2382-1071-4FBC-A7AB-168595CCE1E2}" type="slidenum">
              <a:rPr lang="es-PE" smtClean="0"/>
              <a:t>‹Nº›</a:t>
            </a:fld>
            <a:endParaRPr lang="es-P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53872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06A9D9E-BC6B-4C1D-8CB0-4C6DCFF50699}" type="datetimeFigureOut">
              <a:rPr lang="es-PE" smtClean="0"/>
              <a:t>20/02/2020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F6C2382-1071-4FBC-A7AB-168595CCE1E2}" type="slidenum">
              <a:rPr lang="es-PE" smtClean="0"/>
              <a:t>‹Nº›</a:t>
            </a:fld>
            <a:endParaRPr lang="es-PE"/>
          </a:p>
        </p:txBody>
      </p:sp>
    </p:spTree>
    <p:extLst>
      <p:ext uri="{BB962C8B-B14F-4D97-AF65-F5344CB8AC3E}">
        <p14:creationId xmlns:p14="http://schemas.microsoft.com/office/powerpoint/2010/main" val="1840739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06A9D9E-BC6B-4C1D-8CB0-4C6DCFF50699}" type="datetimeFigureOut">
              <a:rPr lang="es-PE" smtClean="0"/>
              <a:t>20/02/2020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F6C2382-1071-4FBC-A7AB-168595CCE1E2}" type="slidenum">
              <a:rPr lang="es-PE" smtClean="0"/>
              <a:t>‹Nº›</a:t>
            </a:fld>
            <a:endParaRPr lang="es-P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7106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06A9D9E-BC6B-4C1D-8CB0-4C6DCFF50699}" type="datetimeFigureOut">
              <a:rPr lang="es-PE" smtClean="0"/>
              <a:t>20/02/2020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F6C2382-1071-4FBC-A7AB-168595CCE1E2}" type="slidenum">
              <a:rPr lang="es-PE" smtClean="0"/>
              <a:t>‹Nº›</a:t>
            </a:fld>
            <a:endParaRPr lang="es-PE"/>
          </a:p>
        </p:txBody>
      </p:sp>
    </p:spTree>
    <p:extLst>
      <p:ext uri="{BB962C8B-B14F-4D97-AF65-F5344CB8AC3E}">
        <p14:creationId xmlns:p14="http://schemas.microsoft.com/office/powerpoint/2010/main" val="3877069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06A9D9E-BC6B-4C1D-8CB0-4C6DCFF50699}" type="datetimeFigureOut">
              <a:rPr lang="es-PE" smtClean="0"/>
              <a:t>20/02/2020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F6C2382-1071-4FBC-A7AB-168595CCE1E2}" type="slidenum">
              <a:rPr lang="es-PE" smtClean="0"/>
              <a:t>‹Nº›</a:t>
            </a:fld>
            <a:endParaRPr lang="es-PE"/>
          </a:p>
        </p:txBody>
      </p:sp>
    </p:spTree>
    <p:extLst>
      <p:ext uri="{BB962C8B-B14F-4D97-AF65-F5344CB8AC3E}">
        <p14:creationId xmlns:p14="http://schemas.microsoft.com/office/powerpoint/2010/main" val="3166472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06A9D9E-BC6B-4C1D-8CB0-4C6DCFF50699}" type="datetimeFigureOut">
              <a:rPr lang="es-PE" smtClean="0"/>
              <a:t>20/02/2020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F6C2382-1071-4FBC-A7AB-168595CCE1E2}" type="slidenum">
              <a:rPr lang="es-PE" smtClean="0"/>
              <a:t>‹Nº›</a:t>
            </a:fld>
            <a:endParaRPr lang="es-PE"/>
          </a:p>
        </p:txBody>
      </p:sp>
    </p:spTree>
    <p:extLst>
      <p:ext uri="{BB962C8B-B14F-4D97-AF65-F5344CB8AC3E}">
        <p14:creationId xmlns:p14="http://schemas.microsoft.com/office/powerpoint/2010/main" val="310225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06A9D9E-BC6B-4C1D-8CB0-4C6DCFF50699}" type="datetimeFigureOut">
              <a:rPr lang="es-PE" smtClean="0"/>
              <a:t>20/02/2020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F6C2382-1071-4FBC-A7AB-168595CCE1E2}" type="slidenum">
              <a:rPr lang="es-PE" smtClean="0"/>
              <a:t>‹Nº›</a:t>
            </a:fld>
            <a:endParaRPr lang="es-PE"/>
          </a:p>
        </p:txBody>
      </p:sp>
    </p:spTree>
    <p:extLst>
      <p:ext uri="{BB962C8B-B14F-4D97-AF65-F5344CB8AC3E}">
        <p14:creationId xmlns:p14="http://schemas.microsoft.com/office/powerpoint/2010/main" val="892571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06A9D9E-BC6B-4C1D-8CB0-4C6DCFF50699}" type="datetimeFigureOut">
              <a:rPr lang="es-PE" smtClean="0"/>
              <a:t>20/02/2020</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F6C2382-1071-4FBC-A7AB-168595CCE1E2}" type="slidenum">
              <a:rPr lang="es-PE" smtClean="0"/>
              <a:t>‹Nº›</a:t>
            </a:fld>
            <a:endParaRPr lang="es-PE"/>
          </a:p>
        </p:txBody>
      </p:sp>
    </p:spTree>
    <p:extLst>
      <p:ext uri="{BB962C8B-B14F-4D97-AF65-F5344CB8AC3E}">
        <p14:creationId xmlns:p14="http://schemas.microsoft.com/office/powerpoint/2010/main" val="71670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06A9D9E-BC6B-4C1D-8CB0-4C6DCFF50699}" type="datetimeFigureOut">
              <a:rPr lang="es-PE" smtClean="0"/>
              <a:t>20/02/2020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F6C2382-1071-4FBC-A7AB-168595CCE1E2}" type="slidenum">
              <a:rPr lang="es-PE" smtClean="0"/>
              <a:t>‹Nº›</a:t>
            </a:fld>
            <a:endParaRPr lang="es-PE"/>
          </a:p>
        </p:txBody>
      </p:sp>
    </p:spTree>
    <p:extLst>
      <p:ext uri="{BB962C8B-B14F-4D97-AF65-F5344CB8AC3E}">
        <p14:creationId xmlns:p14="http://schemas.microsoft.com/office/powerpoint/2010/main" val="104282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06A9D9E-BC6B-4C1D-8CB0-4C6DCFF50699}" type="datetimeFigureOut">
              <a:rPr lang="es-PE" smtClean="0"/>
              <a:t>20/02/2020</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FF6C2382-1071-4FBC-A7AB-168595CCE1E2}" type="slidenum">
              <a:rPr lang="es-PE" smtClean="0"/>
              <a:t>‹Nº›</a:t>
            </a:fld>
            <a:endParaRPr lang="es-PE"/>
          </a:p>
        </p:txBody>
      </p:sp>
    </p:spTree>
    <p:extLst>
      <p:ext uri="{BB962C8B-B14F-4D97-AF65-F5344CB8AC3E}">
        <p14:creationId xmlns:p14="http://schemas.microsoft.com/office/powerpoint/2010/main" val="2407232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06A9D9E-BC6B-4C1D-8CB0-4C6DCFF50699}" type="datetimeFigureOut">
              <a:rPr lang="es-PE" smtClean="0"/>
              <a:t>20/02/2020</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FF6C2382-1071-4FBC-A7AB-168595CCE1E2}" type="slidenum">
              <a:rPr lang="es-PE" smtClean="0"/>
              <a:t>‹Nº›</a:t>
            </a:fld>
            <a:endParaRPr lang="es-PE"/>
          </a:p>
        </p:txBody>
      </p:sp>
    </p:spTree>
    <p:extLst>
      <p:ext uri="{BB962C8B-B14F-4D97-AF65-F5344CB8AC3E}">
        <p14:creationId xmlns:p14="http://schemas.microsoft.com/office/powerpoint/2010/main" val="2343477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6A9D9E-BC6B-4C1D-8CB0-4C6DCFF50699}" type="datetimeFigureOut">
              <a:rPr lang="es-PE" smtClean="0"/>
              <a:t>20/02/2020</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FF6C2382-1071-4FBC-A7AB-168595CCE1E2}" type="slidenum">
              <a:rPr lang="es-PE" smtClean="0"/>
              <a:t>‹Nº›</a:t>
            </a:fld>
            <a:endParaRPr lang="es-PE"/>
          </a:p>
        </p:txBody>
      </p:sp>
    </p:spTree>
    <p:extLst>
      <p:ext uri="{BB962C8B-B14F-4D97-AF65-F5344CB8AC3E}">
        <p14:creationId xmlns:p14="http://schemas.microsoft.com/office/powerpoint/2010/main" val="367616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06A9D9E-BC6B-4C1D-8CB0-4C6DCFF50699}" type="datetimeFigureOut">
              <a:rPr lang="es-PE" smtClean="0"/>
              <a:t>20/02/2020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F6C2382-1071-4FBC-A7AB-168595CCE1E2}" type="slidenum">
              <a:rPr lang="es-PE" smtClean="0"/>
              <a:t>‹Nº›</a:t>
            </a:fld>
            <a:endParaRPr lang="es-PE"/>
          </a:p>
        </p:txBody>
      </p:sp>
    </p:spTree>
    <p:extLst>
      <p:ext uri="{BB962C8B-B14F-4D97-AF65-F5344CB8AC3E}">
        <p14:creationId xmlns:p14="http://schemas.microsoft.com/office/powerpoint/2010/main" val="3314161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06A9D9E-BC6B-4C1D-8CB0-4C6DCFF50699}" type="datetimeFigureOut">
              <a:rPr lang="es-PE" smtClean="0"/>
              <a:t>20/02/2020</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F6C2382-1071-4FBC-A7AB-168595CCE1E2}" type="slidenum">
              <a:rPr lang="es-PE" smtClean="0"/>
              <a:t>‹Nº›</a:t>
            </a:fld>
            <a:endParaRPr lang="es-PE"/>
          </a:p>
        </p:txBody>
      </p:sp>
    </p:spTree>
    <p:extLst>
      <p:ext uri="{BB962C8B-B14F-4D97-AF65-F5344CB8AC3E}">
        <p14:creationId xmlns:p14="http://schemas.microsoft.com/office/powerpoint/2010/main" val="371575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6A9D9E-BC6B-4C1D-8CB0-4C6DCFF50699}" type="datetimeFigureOut">
              <a:rPr lang="es-PE" smtClean="0"/>
              <a:t>20/02/2020</a:t>
            </a:fld>
            <a:endParaRPr lang="es-P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6C2382-1071-4FBC-A7AB-168595CCE1E2}" type="slidenum">
              <a:rPr lang="es-PE" smtClean="0"/>
              <a:t>‹Nº›</a:t>
            </a:fld>
            <a:endParaRPr lang="es-PE"/>
          </a:p>
        </p:txBody>
      </p:sp>
    </p:spTree>
    <p:extLst>
      <p:ext uri="{BB962C8B-B14F-4D97-AF65-F5344CB8AC3E}">
        <p14:creationId xmlns:p14="http://schemas.microsoft.com/office/powerpoint/2010/main" val="14120426"/>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747" y="1841677"/>
            <a:ext cx="3231241" cy="4063285"/>
          </a:xfrm>
          <a:prstGeom prst="rect">
            <a:avLst/>
          </a:prstGeom>
        </p:spPr>
      </p:pic>
      <p:sp>
        <p:nvSpPr>
          <p:cNvPr id="6" name="CuadroTexto 5"/>
          <p:cNvSpPr txBox="1"/>
          <p:nvPr/>
        </p:nvSpPr>
        <p:spPr>
          <a:xfrm>
            <a:off x="2086377" y="921621"/>
            <a:ext cx="9655720" cy="584775"/>
          </a:xfrm>
          <a:prstGeom prst="rect">
            <a:avLst/>
          </a:prstGeom>
          <a:noFill/>
        </p:spPr>
        <p:txBody>
          <a:bodyPr wrap="none" rtlCol="0">
            <a:spAutoFit/>
          </a:bodyPr>
          <a:lstStyle/>
          <a:p>
            <a:r>
              <a:rPr lang="es-PE" sz="3200" dirty="0" smtClean="0">
                <a:latin typeface="Arial Black" panose="020B0A04020102020204" pitchFamily="34" charset="0"/>
              </a:rPr>
              <a:t>UNIVERSIDAD NACIONAL DE INGENIERIA </a:t>
            </a:r>
            <a:endParaRPr lang="es-PE" sz="3200" dirty="0">
              <a:latin typeface="Arial Black" panose="020B0A04020102020204" pitchFamily="34" charset="0"/>
            </a:endParaRPr>
          </a:p>
        </p:txBody>
      </p:sp>
      <p:sp>
        <p:nvSpPr>
          <p:cNvPr id="7" name="CuadroTexto 6"/>
          <p:cNvSpPr txBox="1"/>
          <p:nvPr/>
        </p:nvSpPr>
        <p:spPr>
          <a:xfrm>
            <a:off x="4878711" y="1617940"/>
            <a:ext cx="2991525" cy="461665"/>
          </a:xfrm>
          <a:prstGeom prst="rect">
            <a:avLst/>
          </a:prstGeom>
          <a:noFill/>
        </p:spPr>
        <p:txBody>
          <a:bodyPr wrap="none" rtlCol="0">
            <a:spAutoFit/>
          </a:bodyPr>
          <a:lstStyle/>
          <a:p>
            <a:r>
              <a:rPr lang="es-PE" sz="2400" dirty="0" smtClean="0">
                <a:latin typeface="Arial Black" panose="020B0A04020102020204" pitchFamily="34" charset="0"/>
              </a:rPr>
              <a:t>“SISTEMAS UNI”</a:t>
            </a:r>
            <a:endParaRPr lang="es-PE" sz="2400" dirty="0">
              <a:latin typeface="Arial Black" panose="020B0A04020102020204" pitchFamily="34" charset="0"/>
            </a:endParaRPr>
          </a:p>
        </p:txBody>
      </p:sp>
      <p:sp>
        <p:nvSpPr>
          <p:cNvPr id="8" name="CuadroTexto 7"/>
          <p:cNvSpPr txBox="1"/>
          <p:nvPr/>
        </p:nvSpPr>
        <p:spPr>
          <a:xfrm>
            <a:off x="4134118" y="2897746"/>
            <a:ext cx="5111143" cy="400110"/>
          </a:xfrm>
          <a:prstGeom prst="rect">
            <a:avLst/>
          </a:prstGeom>
          <a:noFill/>
        </p:spPr>
        <p:txBody>
          <a:bodyPr wrap="none" rtlCol="0">
            <a:spAutoFit/>
          </a:bodyPr>
          <a:lstStyle/>
          <a:p>
            <a:r>
              <a:rPr lang="es-PE" sz="2000" dirty="0" smtClean="0">
                <a:latin typeface="Arial" panose="020B0604020202020204" pitchFamily="34" charset="0"/>
                <a:cs typeface="Arial" panose="020B0604020202020204" pitchFamily="34" charset="0"/>
              </a:rPr>
              <a:t>TEMA : MANEJO DE DOCUMENTOS XML</a:t>
            </a:r>
            <a:endParaRPr lang="es-PE" sz="2000" dirty="0">
              <a:latin typeface="Arial" panose="020B0604020202020204" pitchFamily="34" charset="0"/>
              <a:cs typeface="Arial" panose="020B0604020202020204" pitchFamily="34" charset="0"/>
            </a:endParaRPr>
          </a:p>
        </p:txBody>
      </p:sp>
      <p:sp>
        <p:nvSpPr>
          <p:cNvPr id="9" name="CuadroTexto 8"/>
          <p:cNvSpPr txBox="1"/>
          <p:nvPr/>
        </p:nvSpPr>
        <p:spPr>
          <a:xfrm>
            <a:off x="4134117" y="3511230"/>
            <a:ext cx="5696303" cy="400110"/>
          </a:xfrm>
          <a:prstGeom prst="rect">
            <a:avLst/>
          </a:prstGeom>
          <a:noFill/>
        </p:spPr>
        <p:txBody>
          <a:bodyPr wrap="none" rtlCol="0">
            <a:spAutoFit/>
          </a:bodyPr>
          <a:lstStyle/>
          <a:p>
            <a:r>
              <a:rPr lang="es-PE" sz="2000" dirty="0" smtClean="0">
                <a:latin typeface="Arial" panose="020B0604020202020204" pitchFamily="34" charset="0"/>
                <a:cs typeface="Arial" panose="020B0604020202020204" pitchFamily="34" charset="0"/>
              </a:rPr>
              <a:t>PROFESOR : GUSTAVO CORONEL CASTILLO</a:t>
            </a:r>
            <a:endParaRPr lang="es-PE" sz="2000" dirty="0">
              <a:latin typeface="Arial" panose="020B0604020202020204" pitchFamily="34" charset="0"/>
              <a:cs typeface="Arial" panose="020B0604020202020204" pitchFamily="34" charset="0"/>
            </a:endParaRPr>
          </a:p>
        </p:txBody>
      </p:sp>
      <p:sp>
        <p:nvSpPr>
          <p:cNvPr id="10" name="CuadroTexto 9"/>
          <p:cNvSpPr txBox="1"/>
          <p:nvPr/>
        </p:nvSpPr>
        <p:spPr>
          <a:xfrm>
            <a:off x="4134117" y="4124715"/>
            <a:ext cx="4105035" cy="1015663"/>
          </a:xfrm>
          <a:prstGeom prst="rect">
            <a:avLst/>
          </a:prstGeom>
          <a:noFill/>
        </p:spPr>
        <p:txBody>
          <a:bodyPr wrap="none" rtlCol="0">
            <a:spAutoFit/>
          </a:bodyPr>
          <a:lstStyle/>
          <a:p>
            <a:r>
              <a:rPr lang="es-PE" sz="2000" dirty="0" smtClean="0">
                <a:latin typeface="Arial" panose="020B0604020202020204" pitchFamily="34" charset="0"/>
                <a:cs typeface="Arial" panose="020B0604020202020204" pitchFamily="34" charset="0"/>
              </a:rPr>
              <a:t>INTEGRANTES : </a:t>
            </a:r>
          </a:p>
          <a:p>
            <a:pPr marL="342900" indent="-342900">
              <a:buFont typeface="Arial" panose="020B0604020202020204" pitchFamily="34" charset="0"/>
              <a:buChar char="•"/>
            </a:pPr>
            <a:r>
              <a:rPr lang="es-PE" sz="2000" dirty="0" smtClean="0">
                <a:latin typeface="Arial" panose="020B0604020202020204" pitchFamily="34" charset="0"/>
                <a:cs typeface="Arial" panose="020B0604020202020204" pitchFamily="34" charset="0"/>
              </a:rPr>
              <a:t>RIVERA CAMPOS, JUAN</a:t>
            </a:r>
          </a:p>
          <a:p>
            <a:pPr marL="342900" indent="-342900">
              <a:buFont typeface="Arial" panose="020B0604020202020204" pitchFamily="34" charset="0"/>
              <a:buChar char="•"/>
            </a:pPr>
            <a:r>
              <a:rPr lang="es-PE" sz="2000" dirty="0" smtClean="0">
                <a:latin typeface="Arial" panose="020B0604020202020204" pitchFamily="34" charset="0"/>
                <a:cs typeface="Arial" panose="020B0604020202020204" pitchFamily="34" charset="0"/>
              </a:rPr>
              <a:t>RIVEROS TINTAYA , MARCOS</a:t>
            </a:r>
            <a:endParaRPr lang="es-P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6953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678286" y="1138067"/>
            <a:ext cx="10474817" cy="801501"/>
          </a:xfrm>
          <a:prstGeom prst="rect">
            <a:avLst/>
          </a:prstGeom>
        </p:spPr>
        <p:txBody>
          <a:bodyPr wrap="square">
            <a:spAutoFit/>
          </a:bodyPr>
          <a:lstStyle/>
          <a:p>
            <a:pPr marL="342900" lvl="0" indent="-342900" algn="just" fontAlgn="base">
              <a:lnSpc>
                <a:spcPct val="128000"/>
              </a:lnSpc>
              <a:spcAft>
                <a:spcPts val="1115"/>
              </a:spcAft>
              <a:buClr>
                <a:srgbClr val="000000"/>
              </a:buClr>
              <a:buSzPts val="1200"/>
              <a:buFont typeface="Arial" panose="020B0604020202020204" pitchFamily="34" charset="0"/>
              <a:buChar char="•"/>
            </a:pPr>
            <a:r>
              <a:rPr lang="es-PE" b="1"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Entidad: </a:t>
            </a:r>
            <a:r>
              <a:rPr lang="es-PE"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Representa un carácter, se usa para poder utilizar caracteres especiales. XML trae definidas por defecto 5 entidades que se pueden ver en la Tabla 2. </a:t>
            </a:r>
            <a:endParaRPr lang="es-PE"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graphicFrame>
        <p:nvGraphicFramePr>
          <p:cNvPr id="7" name="Tabla 6"/>
          <p:cNvGraphicFramePr>
            <a:graphicFrameLocks noGrp="1"/>
          </p:cNvGraphicFramePr>
          <p:nvPr>
            <p:extLst>
              <p:ext uri="{D42A27DB-BD31-4B8C-83A1-F6EECF244321}">
                <p14:modId xmlns:p14="http://schemas.microsoft.com/office/powerpoint/2010/main" val="120343994"/>
              </p:ext>
            </p:extLst>
          </p:nvPr>
        </p:nvGraphicFramePr>
        <p:xfrm>
          <a:off x="1973971" y="2989670"/>
          <a:ext cx="7054119" cy="2509608"/>
        </p:xfrm>
        <a:graphic>
          <a:graphicData uri="http://schemas.openxmlformats.org/drawingml/2006/table">
            <a:tbl>
              <a:tblPr firstRow="1" firstCol="1" bandRow="1">
                <a:tableStyleId>{5C22544A-7EE6-4342-B048-85BDC9FD1C3A}</a:tableStyleId>
              </a:tblPr>
              <a:tblGrid>
                <a:gridCol w="3526243">
                  <a:extLst>
                    <a:ext uri="{9D8B030D-6E8A-4147-A177-3AD203B41FA5}">
                      <a16:colId xmlns:a16="http://schemas.microsoft.com/office/drawing/2014/main" val="20000"/>
                    </a:ext>
                  </a:extLst>
                </a:gridCol>
                <a:gridCol w="3527876">
                  <a:extLst>
                    <a:ext uri="{9D8B030D-6E8A-4147-A177-3AD203B41FA5}">
                      <a16:colId xmlns:a16="http://schemas.microsoft.com/office/drawing/2014/main" val="20001"/>
                    </a:ext>
                  </a:extLst>
                </a:gridCol>
              </a:tblGrid>
              <a:tr h="500670">
                <a:tc>
                  <a:txBody>
                    <a:bodyPr/>
                    <a:lstStyle/>
                    <a:p>
                      <a:pPr marL="4445" indent="-6350" algn="ctr">
                        <a:lnSpc>
                          <a:spcPct val="115000"/>
                        </a:lnSpc>
                        <a:spcAft>
                          <a:spcPts val="0"/>
                        </a:spcAft>
                      </a:pPr>
                      <a:r>
                        <a:rPr lang="es-PE" sz="1200" dirty="0">
                          <a:effectLst/>
                        </a:rPr>
                        <a:t>&amp;</a:t>
                      </a:r>
                      <a:r>
                        <a:rPr lang="es-PE" sz="1200" dirty="0" err="1">
                          <a:effectLst/>
                        </a:rPr>
                        <a:t>lt</a:t>
                      </a:r>
                      <a:r>
                        <a:rPr lang="es-PE" sz="1200" dirty="0">
                          <a:effectLst/>
                        </a:rPr>
                        <a:t>; </a:t>
                      </a:r>
                      <a:endParaRPr lang="es-PE"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4445" indent="-6350" algn="ctr">
                        <a:lnSpc>
                          <a:spcPct val="115000"/>
                        </a:lnSpc>
                        <a:spcAft>
                          <a:spcPts val="0"/>
                        </a:spcAft>
                      </a:pPr>
                      <a:r>
                        <a:rPr lang="es-PE" sz="1200" dirty="0">
                          <a:effectLst/>
                        </a:rPr>
                        <a:t>&lt; </a:t>
                      </a:r>
                      <a:endParaRPr lang="es-PE"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extLst>
                  <a:ext uri="{0D108BD9-81ED-4DB2-BD59-A6C34878D82A}">
                    <a16:rowId xmlns:a16="http://schemas.microsoft.com/office/drawing/2014/main" val="10000"/>
                  </a:ext>
                </a:extLst>
              </a:tr>
              <a:tr h="502756">
                <a:tc>
                  <a:txBody>
                    <a:bodyPr/>
                    <a:lstStyle/>
                    <a:p>
                      <a:pPr marL="4445" indent="-6350" algn="ctr">
                        <a:lnSpc>
                          <a:spcPct val="115000"/>
                        </a:lnSpc>
                        <a:spcAft>
                          <a:spcPts val="0"/>
                        </a:spcAft>
                      </a:pPr>
                      <a:r>
                        <a:rPr lang="es-PE" sz="1200">
                          <a:effectLst/>
                        </a:rPr>
                        <a:t>&amp;gt;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4445" indent="-6350" algn="ctr">
                        <a:lnSpc>
                          <a:spcPct val="115000"/>
                        </a:lnSpc>
                        <a:spcAft>
                          <a:spcPts val="0"/>
                        </a:spcAft>
                      </a:pPr>
                      <a:r>
                        <a:rPr lang="es-PE" sz="1200">
                          <a:effectLst/>
                        </a:rPr>
                        <a:t>&gt;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extLst>
                  <a:ext uri="{0D108BD9-81ED-4DB2-BD59-A6C34878D82A}">
                    <a16:rowId xmlns:a16="http://schemas.microsoft.com/office/drawing/2014/main" val="10001"/>
                  </a:ext>
                </a:extLst>
              </a:tr>
              <a:tr h="502756">
                <a:tc>
                  <a:txBody>
                    <a:bodyPr/>
                    <a:lstStyle/>
                    <a:p>
                      <a:pPr marL="4445" indent="-6350" algn="ctr">
                        <a:lnSpc>
                          <a:spcPct val="115000"/>
                        </a:lnSpc>
                        <a:spcAft>
                          <a:spcPts val="0"/>
                        </a:spcAft>
                      </a:pPr>
                      <a:r>
                        <a:rPr lang="es-PE" sz="1200">
                          <a:effectLst/>
                        </a:rPr>
                        <a:t>&amp;amp;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4445" indent="-6350" algn="ctr">
                        <a:lnSpc>
                          <a:spcPct val="115000"/>
                        </a:lnSpc>
                        <a:spcAft>
                          <a:spcPts val="0"/>
                        </a:spcAft>
                      </a:pPr>
                      <a:r>
                        <a:rPr lang="es-PE" sz="1200">
                          <a:effectLst/>
                        </a:rPr>
                        <a:t>&amp;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extLst>
                  <a:ext uri="{0D108BD9-81ED-4DB2-BD59-A6C34878D82A}">
                    <a16:rowId xmlns:a16="http://schemas.microsoft.com/office/drawing/2014/main" val="10002"/>
                  </a:ext>
                </a:extLst>
              </a:tr>
              <a:tr h="500670">
                <a:tc>
                  <a:txBody>
                    <a:bodyPr/>
                    <a:lstStyle/>
                    <a:p>
                      <a:pPr marL="4445" indent="-6350" algn="ctr">
                        <a:lnSpc>
                          <a:spcPct val="115000"/>
                        </a:lnSpc>
                        <a:spcAft>
                          <a:spcPts val="0"/>
                        </a:spcAft>
                      </a:pPr>
                      <a:r>
                        <a:rPr lang="es-PE" sz="1200">
                          <a:effectLst/>
                        </a:rPr>
                        <a:t>&amp;apos;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4445" indent="-6350" algn="ctr">
                        <a:lnSpc>
                          <a:spcPct val="115000"/>
                        </a:lnSpc>
                        <a:spcAft>
                          <a:spcPts val="0"/>
                        </a:spcAft>
                      </a:pPr>
                      <a:r>
                        <a:rPr lang="es-PE" sz="1200">
                          <a:effectLst/>
                        </a:rPr>
                        <a:t>'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extLst>
                  <a:ext uri="{0D108BD9-81ED-4DB2-BD59-A6C34878D82A}">
                    <a16:rowId xmlns:a16="http://schemas.microsoft.com/office/drawing/2014/main" val="10003"/>
                  </a:ext>
                </a:extLst>
              </a:tr>
              <a:tr h="502756">
                <a:tc>
                  <a:txBody>
                    <a:bodyPr/>
                    <a:lstStyle/>
                    <a:p>
                      <a:pPr marL="4445" indent="-6350" algn="ctr">
                        <a:lnSpc>
                          <a:spcPct val="115000"/>
                        </a:lnSpc>
                        <a:spcAft>
                          <a:spcPts val="0"/>
                        </a:spcAft>
                      </a:pPr>
                      <a:r>
                        <a:rPr lang="es-PE" sz="1200" dirty="0">
                          <a:effectLst/>
                        </a:rPr>
                        <a:t>&amp;</a:t>
                      </a:r>
                      <a:r>
                        <a:rPr lang="es-PE" sz="1200" dirty="0" err="1">
                          <a:effectLst/>
                        </a:rPr>
                        <a:t>quot</a:t>
                      </a:r>
                      <a:r>
                        <a:rPr lang="es-PE" sz="1200" dirty="0">
                          <a:effectLst/>
                        </a:rPr>
                        <a:t>; </a:t>
                      </a:r>
                      <a:endParaRPr lang="es-PE"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4445" indent="-6350" algn="ctr">
                        <a:lnSpc>
                          <a:spcPct val="115000"/>
                        </a:lnSpc>
                        <a:spcAft>
                          <a:spcPts val="0"/>
                        </a:spcAft>
                      </a:pPr>
                      <a:r>
                        <a:rPr lang="es-PE" sz="1200" dirty="0">
                          <a:effectLst/>
                        </a:rPr>
                        <a:t>" </a:t>
                      </a:r>
                      <a:endParaRPr lang="es-PE"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extLst>
                  <a:ext uri="{0D108BD9-81ED-4DB2-BD59-A6C34878D82A}">
                    <a16:rowId xmlns:a16="http://schemas.microsoft.com/office/drawing/2014/main" val="10004"/>
                  </a:ext>
                </a:extLst>
              </a:tr>
            </a:tbl>
          </a:graphicData>
        </a:graphic>
      </p:graphicFrame>
      <p:sp>
        <p:nvSpPr>
          <p:cNvPr id="8" name="Rectángulo 7"/>
          <p:cNvSpPr/>
          <p:nvPr/>
        </p:nvSpPr>
        <p:spPr>
          <a:xfrm>
            <a:off x="1920699" y="2592494"/>
            <a:ext cx="2889958" cy="325538"/>
          </a:xfrm>
          <a:prstGeom prst="rect">
            <a:avLst/>
          </a:prstGeom>
        </p:spPr>
        <p:txBody>
          <a:bodyPr wrap="none">
            <a:spAutoFit/>
          </a:bodyPr>
          <a:lstStyle/>
          <a:p>
            <a:pPr marL="6350" indent="-6350" algn="ctr">
              <a:lnSpc>
                <a:spcPct val="115000"/>
              </a:lnSpc>
              <a:spcAft>
                <a:spcPts val="35"/>
              </a:spcAft>
            </a:pPr>
            <a:r>
              <a:rPr lang="es-PE" sz="1400" b="1" dirty="0" smtClean="0">
                <a:solidFill>
                  <a:srgbClr val="000000"/>
                </a:solidFill>
                <a:effectLst/>
                <a:latin typeface="Calibri" panose="020F0502020204030204" pitchFamily="34" charset="0"/>
                <a:ea typeface="Calibri" panose="020F0502020204030204" pitchFamily="34" charset="0"/>
              </a:rPr>
              <a:t>Tabla 2. Entidades definidas en XML </a:t>
            </a:r>
            <a:endParaRPr lang="es-PE" sz="14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875050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065896" y="719919"/>
            <a:ext cx="5125377" cy="801438"/>
          </a:xfrm>
          <a:prstGeom prst="rect">
            <a:avLst/>
          </a:prstGeom>
        </p:spPr>
        <p:txBody>
          <a:bodyPr wrap="none">
            <a:spAutoFit/>
          </a:bodyPr>
          <a:lstStyle/>
          <a:p>
            <a:pPr marL="4445" indent="-6350">
              <a:lnSpc>
                <a:spcPct val="128000"/>
              </a:lnSpc>
              <a:spcAft>
                <a:spcPts val="1185"/>
              </a:spcAft>
            </a:pPr>
            <a:r>
              <a:rPr lang="es-PE" sz="3600" b="1" dirty="0" smtClean="0">
                <a:solidFill>
                  <a:srgbClr val="000000"/>
                </a:solidFill>
                <a:effectLst/>
                <a:latin typeface="Calibri" panose="020F0502020204030204" pitchFamily="34" charset="0"/>
                <a:ea typeface="Calibri" panose="020F0502020204030204" pitchFamily="34" charset="0"/>
              </a:rPr>
              <a:t>Documento bien formado</a:t>
            </a:r>
            <a:endParaRPr lang="es-PE" sz="3600" dirty="0">
              <a:solidFill>
                <a:srgbClr val="000000"/>
              </a:solidFill>
              <a:effectLst/>
              <a:latin typeface="Calibri" panose="020F0502020204030204" pitchFamily="34" charset="0"/>
              <a:ea typeface="Calibri" panose="020F0502020204030204" pitchFamily="34" charset="0"/>
            </a:endParaRPr>
          </a:p>
        </p:txBody>
      </p:sp>
      <p:sp>
        <p:nvSpPr>
          <p:cNvPr id="5" name="Rectángulo 4"/>
          <p:cNvSpPr/>
          <p:nvPr/>
        </p:nvSpPr>
        <p:spPr>
          <a:xfrm>
            <a:off x="1166288" y="2042005"/>
            <a:ext cx="8942231" cy="2288447"/>
          </a:xfrm>
          <a:prstGeom prst="rect">
            <a:avLst/>
          </a:prstGeom>
        </p:spPr>
        <p:txBody>
          <a:bodyPr wrap="square">
            <a:spAutoFit/>
          </a:bodyPr>
          <a:lstStyle/>
          <a:p>
            <a:pPr marL="342900" lvl="0" indent="-342900" algn="just" fontAlgn="base">
              <a:lnSpc>
                <a:spcPct val="128000"/>
              </a:lnSpc>
              <a:spcAft>
                <a:spcPts val="1115"/>
              </a:spcAft>
              <a:buClr>
                <a:srgbClr val="000000"/>
              </a:buClr>
              <a:buSzPts val="1200"/>
              <a:buFont typeface="Arial" panose="020B0604020202020204" pitchFamily="34" charset="0"/>
              <a:buChar char="•"/>
            </a:pPr>
            <a:r>
              <a:rPr lang="es-PE"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Debe haber un solo elemento raíz  </a:t>
            </a:r>
          </a:p>
          <a:p>
            <a:pPr marL="342900" lvl="0" indent="-342900" algn="just" fontAlgn="base">
              <a:lnSpc>
                <a:spcPct val="128000"/>
              </a:lnSpc>
              <a:spcAft>
                <a:spcPts val="1115"/>
              </a:spcAft>
              <a:buClr>
                <a:srgbClr val="000000"/>
              </a:buClr>
              <a:buSzPts val="1200"/>
              <a:buFont typeface="Arial" panose="020B0604020202020204" pitchFamily="34" charset="0"/>
              <a:buChar char="•"/>
            </a:pPr>
            <a:r>
              <a:rPr lang="es-PE"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Cada elemento debe tener una etiqueta de apertura y una etiqueta de cierre o ser una etiqueta de elemento vacío.  </a:t>
            </a:r>
          </a:p>
          <a:p>
            <a:pPr marL="342900" lvl="0" indent="-342900" algn="just" fontAlgn="base">
              <a:lnSpc>
                <a:spcPct val="128000"/>
              </a:lnSpc>
              <a:spcAft>
                <a:spcPts val="1115"/>
              </a:spcAft>
              <a:buClr>
                <a:srgbClr val="000000"/>
              </a:buClr>
              <a:buSzPts val="1200"/>
              <a:buFont typeface="Arial" panose="020B0604020202020204" pitchFamily="34" charset="0"/>
              <a:buChar char="•"/>
            </a:pPr>
            <a:r>
              <a:rPr lang="es-PE"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Se deber cerrar primero los elementos que se han abierto últimos </a:t>
            </a:r>
          </a:p>
          <a:p>
            <a:pPr marL="342900" lvl="0" indent="-342900" algn="just" fontAlgn="base">
              <a:lnSpc>
                <a:spcPct val="128000"/>
              </a:lnSpc>
              <a:spcAft>
                <a:spcPts val="1115"/>
              </a:spcAft>
              <a:buClr>
                <a:srgbClr val="000000"/>
              </a:buClr>
              <a:buSzPts val="1200"/>
              <a:buFont typeface="Arial" panose="020B0604020202020204" pitchFamily="34" charset="0"/>
              <a:buChar char="•"/>
            </a:pPr>
            <a:r>
              <a:rPr lang="es-PE"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Los atributos deben aparecer en las etiquetas de apertura. </a:t>
            </a:r>
          </a:p>
        </p:txBody>
      </p:sp>
    </p:spTree>
    <p:extLst>
      <p:ext uri="{BB962C8B-B14F-4D97-AF65-F5344CB8AC3E}">
        <p14:creationId xmlns:p14="http://schemas.microsoft.com/office/powerpoint/2010/main" val="1959468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987107" y="2376954"/>
            <a:ext cx="9968248" cy="2288447"/>
          </a:xfrm>
          <a:prstGeom prst="rect">
            <a:avLst/>
          </a:prstGeom>
        </p:spPr>
        <p:txBody>
          <a:bodyPr wrap="square">
            <a:spAutoFit/>
          </a:bodyPr>
          <a:lstStyle/>
          <a:p>
            <a:pPr marL="342900" lvl="0" indent="-342900" algn="just" fontAlgn="base">
              <a:lnSpc>
                <a:spcPct val="128000"/>
              </a:lnSpc>
              <a:spcAft>
                <a:spcPts val="1115"/>
              </a:spcAft>
              <a:buClr>
                <a:srgbClr val="000000"/>
              </a:buClr>
              <a:buSzPts val="1200"/>
              <a:buFont typeface="Arial" panose="020B0604020202020204" pitchFamily="34" charset="0"/>
              <a:buChar char="•"/>
            </a:pPr>
            <a:r>
              <a:rPr lang="es-PE"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Los nombres de los elementos y atributos deben empezar por una letra, dos puntos ‘:’, o </a:t>
            </a:r>
            <a:r>
              <a:rPr lang="es-PE" u="none" strike="noStrike" dirty="0" err="1"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guión</a:t>
            </a:r>
            <a:r>
              <a:rPr lang="es-PE"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bajo ‘_’, después pueden ir seguidos de letras, números, guiones o puntos. </a:t>
            </a:r>
          </a:p>
          <a:p>
            <a:pPr marL="342900" lvl="0" indent="-342900" algn="just" fontAlgn="base">
              <a:lnSpc>
                <a:spcPct val="128000"/>
              </a:lnSpc>
              <a:spcAft>
                <a:spcPts val="1115"/>
              </a:spcAft>
              <a:buClr>
                <a:srgbClr val="000000"/>
              </a:buClr>
              <a:buSzPts val="1200"/>
              <a:buFont typeface="Arial" panose="020B0604020202020204" pitchFamily="34" charset="0"/>
              <a:buChar char="•"/>
            </a:pPr>
            <a:r>
              <a:rPr lang="es-PE"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Los nombres de los elementos y atributos no deben contener espacios. </a:t>
            </a:r>
          </a:p>
          <a:p>
            <a:pPr marL="342900" lvl="0" indent="-342900" algn="just" fontAlgn="base">
              <a:lnSpc>
                <a:spcPct val="128000"/>
              </a:lnSpc>
              <a:spcAft>
                <a:spcPts val="1115"/>
              </a:spcAft>
              <a:buClr>
                <a:srgbClr val="000000"/>
              </a:buClr>
              <a:buSzPts val="1200"/>
              <a:buFont typeface="Arial" panose="020B0604020202020204" pitchFamily="34" charset="0"/>
              <a:buChar char="•"/>
            </a:pPr>
            <a:r>
              <a:rPr lang="es-PE"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Dos atributos de un mismo elemento no pueden tener el mismo nombre. </a:t>
            </a:r>
          </a:p>
          <a:p>
            <a:pPr marL="342900" lvl="0" indent="-342900" algn="just" fontAlgn="base">
              <a:lnSpc>
                <a:spcPct val="128000"/>
              </a:lnSpc>
              <a:spcAft>
                <a:spcPts val="1115"/>
              </a:spcAft>
              <a:buClr>
                <a:srgbClr val="000000"/>
              </a:buClr>
              <a:buSzPts val="1200"/>
              <a:buFont typeface="Arial" panose="020B0604020202020204" pitchFamily="34" charset="0"/>
              <a:buChar char="•"/>
            </a:pPr>
            <a:r>
              <a:rPr lang="es-PE" dirty="0" smtClean="0">
                <a:solidFill>
                  <a:srgbClr val="000000"/>
                </a:solidFill>
                <a:effectLst/>
                <a:latin typeface="Arial" panose="020B0604020202020204" pitchFamily="34" charset="0"/>
                <a:ea typeface="Calibri" panose="020F0502020204030204" pitchFamily="34" charset="0"/>
                <a:cs typeface="Arial" panose="020B0604020202020204" pitchFamily="34" charset="0"/>
              </a:rPr>
              <a:t>No se pueden usar los caracteres ‘&lt;’, ‘&gt;’, ‘&amp;’ excepto en las secciones CDATA </a:t>
            </a:r>
            <a:endParaRPr lang="es-P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4603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945508" y="681283"/>
            <a:ext cx="3899337" cy="746102"/>
          </a:xfrm>
          <a:prstGeom prst="rect">
            <a:avLst/>
          </a:prstGeom>
        </p:spPr>
        <p:txBody>
          <a:bodyPr wrap="none">
            <a:spAutoFit/>
          </a:bodyPr>
          <a:lstStyle/>
          <a:p>
            <a:pPr marL="4445" indent="-6350">
              <a:lnSpc>
                <a:spcPct val="128000"/>
              </a:lnSpc>
              <a:spcAft>
                <a:spcPts val="1185"/>
              </a:spcAft>
            </a:pPr>
            <a:r>
              <a:rPr lang="es-PE" sz="3600" b="1" dirty="0" smtClean="0">
                <a:solidFill>
                  <a:srgbClr val="000000"/>
                </a:solidFill>
                <a:effectLst/>
                <a:latin typeface="Calibri" panose="020F0502020204030204" pitchFamily="34" charset="0"/>
                <a:ea typeface="Calibri" panose="020F0502020204030204" pitchFamily="34" charset="0"/>
              </a:rPr>
              <a:t> Documento válido </a:t>
            </a:r>
            <a:endParaRPr lang="es-PE" sz="3600" dirty="0">
              <a:solidFill>
                <a:srgbClr val="000000"/>
              </a:solidFill>
              <a:effectLst/>
              <a:latin typeface="Calibri" panose="020F0502020204030204" pitchFamily="34" charset="0"/>
              <a:ea typeface="Calibri" panose="020F0502020204030204" pitchFamily="34" charset="0"/>
            </a:endParaRPr>
          </a:p>
        </p:txBody>
      </p:sp>
      <p:sp>
        <p:nvSpPr>
          <p:cNvPr id="5" name="Rectángulo 4"/>
          <p:cNvSpPr/>
          <p:nvPr/>
        </p:nvSpPr>
        <p:spPr>
          <a:xfrm>
            <a:off x="879006" y="1912598"/>
            <a:ext cx="10078807" cy="1865254"/>
          </a:xfrm>
          <a:prstGeom prst="rect">
            <a:avLst/>
          </a:prstGeom>
        </p:spPr>
        <p:txBody>
          <a:bodyPr wrap="square">
            <a:spAutoFit/>
          </a:bodyPr>
          <a:lstStyle/>
          <a:p>
            <a:pPr marL="4445" indent="-6350" algn="just">
              <a:lnSpc>
                <a:spcPct val="128000"/>
              </a:lnSpc>
              <a:spcAft>
                <a:spcPts val="1115"/>
              </a:spcAft>
            </a:pPr>
            <a:r>
              <a:rPr lang="es-PE" dirty="0" smtClean="0">
                <a:solidFill>
                  <a:srgbClr val="000000"/>
                </a:solidFill>
                <a:effectLst/>
                <a:latin typeface="Calibri" panose="020F0502020204030204" pitchFamily="34" charset="0"/>
                <a:ea typeface="Calibri" panose="020F0502020204030204" pitchFamily="34" charset="0"/>
              </a:rPr>
              <a:t> Las formas más comunes para validar documentos XML es mediante DTD y XML </a:t>
            </a:r>
            <a:r>
              <a:rPr lang="es-PE" dirty="0" err="1" smtClean="0">
                <a:solidFill>
                  <a:srgbClr val="000000"/>
                </a:solidFill>
                <a:effectLst/>
                <a:latin typeface="Calibri" panose="020F0502020204030204" pitchFamily="34" charset="0"/>
                <a:ea typeface="Calibri" panose="020F0502020204030204" pitchFamily="34" charset="0"/>
              </a:rPr>
              <a:t>Schema</a:t>
            </a:r>
            <a:r>
              <a:rPr lang="es-PE" dirty="0" smtClean="0">
                <a:solidFill>
                  <a:srgbClr val="000000"/>
                </a:solidFill>
                <a:effectLst/>
                <a:latin typeface="Calibri" panose="020F0502020204030204" pitchFamily="34" charset="0"/>
                <a:ea typeface="Calibri" panose="020F0502020204030204" pitchFamily="34" charset="0"/>
              </a:rPr>
              <a:t>, pero también hay otras tecnologías como </a:t>
            </a:r>
            <a:r>
              <a:rPr lang="es-PE" dirty="0" err="1" smtClean="0">
                <a:solidFill>
                  <a:srgbClr val="000000"/>
                </a:solidFill>
                <a:effectLst/>
                <a:latin typeface="Calibri" panose="020F0502020204030204" pitchFamily="34" charset="0"/>
                <a:ea typeface="Calibri" panose="020F0502020204030204" pitchFamily="34" charset="0"/>
              </a:rPr>
              <a:t>RelaxNG</a:t>
            </a:r>
            <a:r>
              <a:rPr lang="es-PE" dirty="0" smtClean="0">
                <a:solidFill>
                  <a:srgbClr val="000000"/>
                </a:solidFill>
                <a:effectLst/>
                <a:latin typeface="Calibri" panose="020F0502020204030204" pitchFamily="34" charset="0"/>
                <a:ea typeface="Calibri" panose="020F0502020204030204" pitchFamily="34" charset="0"/>
              </a:rPr>
              <a:t> o </a:t>
            </a:r>
            <a:r>
              <a:rPr lang="es-PE" dirty="0" err="1" smtClean="0">
                <a:solidFill>
                  <a:srgbClr val="000000"/>
                </a:solidFill>
                <a:effectLst/>
                <a:latin typeface="Calibri" panose="020F0502020204030204" pitchFamily="34" charset="0"/>
                <a:ea typeface="Calibri" panose="020F0502020204030204" pitchFamily="34" charset="0"/>
              </a:rPr>
              <a:t>Schematron</a:t>
            </a:r>
            <a:r>
              <a:rPr lang="es-PE" dirty="0" smtClean="0">
                <a:solidFill>
                  <a:srgbClr val="000000"/>
                </a:solidFill>
                <a:effectLst/>
                <a:latin typeface="Calibri" panose="020F0502020204030204" pitchFamily="34" charset="0"/>
                <a:ea typeface="Calibri" panose="020F0502020204030204" pitchFamily="34" charset="0"/>
              </a:rPr>
              <a:t>. Este documento para validar son unas reglas gramaticales que deben cumplir los documentos XML, de esta manera, se pueden definir unas normas que harán de plantilla para que todos los documentos XML las cumplan y estén hechos de la misma forma. </a:t>
            </a:r>
            <a:endParaRPr lang="es-PE"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208038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62884" y="664561"/>
            <a:ext cx="10637949" cy="801501"/>
          </a:xfrm>
          <a:prstGeom prst="rect">
            <a:avLst/>
          </a:prstGeom>
        </p:spPr>
        <p:txBody>
          <a:bodyPr wrap="square">
            <a:spAutoFit/>
          </a:bodyPr>
          <a:lstStyle/>
          <a:p>
            <a:pPr marL="4445" indent="449580" algn="just">
              <a:lnSpc>
                <a:spcPct val="128000"/>
              </a:lnSpc>
              <a:spcAft>
                <a:spcPts val="1115"/>
              </a:spcAft>
            </a:pPr>
            <a:r>
              <a:rPr lang="es-PE" dirty="0" smtClean="0">
                <a:solidFill>
                  <a:srgbClr val="000000"/>
                </a:solidFill>
                <a:effectLst/>
                <a:latin typeface="Calibri" panose="020F0502020204030204" pitchFamily="34" charset="0"/>
                <a:ea typeface="Calibri" panose="020F0502020204030204" pitchFamily="34" charset="0"/>
              </a:rPr>
              <a:t>En la Figura 3, se ve un ejemplo de cómo sería la definición de un DTD en el propio documento, se define en el prólogo usando la etiqueta DOCTYPE y se indica cuáles serán las reglas del documento XML.  </a:t>
            </a:r>
            <a:endParaRPr lang="es-PE" dirty="0">
              <a:solidFill>
                <a:srgbClr val="000000"/>
              </a:solidFill>
              <a:effectLst/>
              <a:latin typeface="Calibri" panose="020F0502020204030204" pitchFamily="34" charset="0"/>
              <a:ea typeface="Calibri" panose="020F0502020204030204" pitchFamily="34" charset="0"/>
            </a:endParaRPr>
          </a:p>
        </p:txBody>
      </p:sp>
      <p:grpSp>
        <p:nvGrpSpPr>
          <p:cNvPr id="5" name="Group 37804"/>
          <p:cNvGrpSpPr/>
          <p:nvPr/>
        </p:nvGrpSpPr>
        <p:grpSpPr>
          <a:xfrm>
            <a:off x="1931831" y="2142088"/>
            <a:ext cx="6507560" cy="3743558"/>
            <a:chOff x="0" y="0"/>
            <a:chExt cx="4377893" cy="2110310"/>
          </a:xfrm>
        </p:grpSpPr>
        <p:pic>
          <p:nvPicPr>
            <p:cNvPr id="6" name="Picture 1715"/>
            <p:cNvPicPr/>
            <p:nvPr/>
          </p:nvPicPr>
          <p:blipFill>
            <a:blip r:embed="rId2"/>
            <a:stretch>
              <a:fillRect/>
            </a:stretch>
          </p:blipFill>
          <p:spPr>
            <a:xfrm>
              <a:off x="823417" y="67945"/>
              <a:ext cx="3549650" cy="1488440"/>
            </a:xfrm>
            <a:prstGeom prst="rect">
              <a:avLst/>
            </a:prstGeom>
          </p:spPr>
        </p:pic>
        <p:sp>
          <p:nvSpPr>
            <p:cNvPr id="7" name="Shape 1716"/>
            <p:cNvSpPr/>
            <p:nvPr/>
          </p:nvSpPr>
          <p:spPr>
            <a:xfrm>
              <a:off x="818718" y="63119"/>
              <a:ext cx="3559175" cy="1497964"/>
            </a:xfrm>
            <a:custGeom>
              <a:avLst/>
              <a:gdLst/>
              <a:ahLst/>
              <a:cxnLst/>
              <a:rect l="0" t="0" r="0" b="0"/>
              <a:pathLst>
                <a:path w="3559175" h="1497964">
                  <a:moveTo>
                    <a:pt x="0" y="1497964"/>
                  </a:moveTo>
                  <a:lnTo>
                    <a:pt x="3559175" y="1497964"/>
                  </a:lnTo>
                  <a:lnTo>
                    <a:pt x="3559175" y="0"/>
                  </a:lnTo>
                  <a:lnTo>
                    <a:pt x="0" y="0"/>
                  </a:lnTo>
                  <a:close/>
                </a:path>
              </a:pathLst>
            </a:custGeom>
            <a:ln w="9525" cap="flat">
              <a:round/>
            </a:ln>
          </p:spPr>
          <p:style>
            <a:lnRef idx="1">
              <a:srgbClr val="1F497D"/>
            </a:lnRef>
            <a:fillRef idx="0">
              <a:srgbClr val="000000">
                <a:alpha val="0"/>
              </a:srgbClr>
            </a:fillRef>
            <a:effectRef idx="0">
              <a:scrgbClr r="0" g="0" b="0"/>
            </a:effectRef>
            <a:fontRef idx="none"/>
          </p:style>
          <p:txBody>
            <a:bodyPr/>
            <a:lstStyle/>
            <a:p>
              <a:endParaRPr lang="es-PE"/>
            </a:p>
          </p:txBody>
        </p:sp>
        <p:sp>
          <p:nvSpPr>
            <p:cNvPr id="8" name="Rectangle 1793"/>
            <p:cNvSpPr/>
            <p:nvPr/>
          </p:nvSpPr>
          <p:spPr>
            <a:xfrm>
              <a:off x="0" y="0"/>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9" name="Rectangle 1794"/>
            <p:cNvSpPr/>
            <p:nvPr/>
          </p:nvSpPr>
          <p:spPr>
            <a:xfrm>
              <a:off x="0" y="298703"/>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0" name="Rectangle 1795"/>
            <p:cNvSpPr/>
            <p:nvPr/>
          </p:nvSpPr>
          <p:spPr>
            <a:xfrm>
              <a:off x="0" y="598932"/>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1" name="Rectangle 1796"/>
            <p:cNvSpPr/>
            <p:nvPr/>
          </p:nvSpPr>
          <p:spPr>
            <a:xfrm>
              <a:off x="0" y="897636"/>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2" name="Rectangle 1797"/>
            <p:cNvSpPr/>
            <p:nvPr/>
          </p:nvSpPr>
          <p:spPr>
            <a:xfrm>
              <a:off x="0" y="1197864"/>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3" name="Rectangle 1798"/>
            <p:cNvSpPr/>
            <p:nvPr/>
          </p:nvSpPr>
          <p:spPr>
            <a:xfrm>
              <a:off x="0" y="1605153"/>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4" name="Rectangle 1799"/>
            <p:cNvSpPr/>
            <p:nvPr/>
          </p:nvSpPr>
          <p:spPr>
            <a:xfrm>
              <a:off x="0" y="1903857"/>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pic>
          <p:nvPicPr>
            <p:cNvPr id="15" name="Picture 1807"/>
            <p:cNvPicPr/>
            <p:nvPr/>
          </p:nvPicPr>
          <p:blipFill>
            <a:blip r:embed="rId3"/>
            <a:stretch>
              <a:fillRect/>
            </a:stretch>
          </p:blipFill>
          <p:spPr>
            <a:xfrm>
              <a:off x="824179" y="1762379"/>
              <a:ext cx="3549396" cy="155448"/>
            </a:xfrm>
            <a:prstGeom prst="rect">
              <a:avLst/>
            </a:prstGeom>
          </p:spPr>
        </p:pic>
        <p:sp>
          <p:nvSpPr>
            <p:cNvPr id="16" name="Rectangle 1808"/>
            <p:cNvSpPr/>
            <p:nvPr/>
          </p:nvSpPr>
          <p:spPr>
            <a:xfrm>
              <a:off x="1646250" y="1787652"/>
              <a:ext cx="469374" cy="171355"/>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Figura </a:t>
              </a:r>
              <a:endParaRPr lang="es-PE" sz="1200">
                <a:solidFill>
                  <a:srgbClr val="000000"/>
                </a:solidFill>
                <a:effectLst/>
                <a:latin typeface="Calibri" panose="020F0502020204030204" pitchFamily="34" charset="0"/>
                <a:ea typeface="Calibri" panose="020F0502020204030204" pitchFamily="34" charset="0"/>
              </a:endParaRPr>
            </a:p>
          </p:txBody>
        </p:sp>
        <p:sp>
          <p:nvSpPr>
            <p:cNvPr id="17" name="Rectangle 1809"/>
            <p:cNvSpPr/>
            <p:nvPr/>
          </p:nvSpPr>
          <p:spPr>
            <a:xfrm>
              <a:off x="1999818" y="1787652"/>
              <a:ext cx="85295" cy="171355"/>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3</a:t>
              </a:r>
              <a:endParaRPr lang="es-PE" sz="1200">
                <a:solidFill>
                  <a:srgbClr val="000000"/>
                </a:solidFill>
                <a:effectLst/>
                <a:latin typeface="Calibri" panose="020F0502020204030204" pitchFamily="34" charset="0"/>
                <a:ea typeface="Calibri" panose="020F0502020204030204" pitchFamily="34" charset="0"/>
              </a:endParaRPr>
            </a:p>
          </p:txBody>
        </p:sp>
        <p:sp>
          <p:nvSpPr>
            <p:cNvPr id="18" name="Rectangle 1810"/>
            <p:cNvSpPr/>
            <p:nvPr/>
          </p:nvSpPr>
          <p:spPr>
            <a:xfrm>
              <a:off x="2063826" y="1787652"/>
              <a:ext cx="1979614" cy="171355"/>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 Ejemplo de un DTD interno</a:t>
              </a:r>
              <a:endParaRPr lang="es-PE" sz="1200">
                <a:solidFill>
                  <a:srgbClr val="000000"/>
                </a:solidFill>
                <a:effectLst/>
                <a:latin typeface="Calibri" panose="020F0502020204030204" pitchFamily="34" charset="0"/>
                <a:ea typeface="Calibri" panose="020F0502020204030204" pitchFamily="34" charset="0"/>
              </a:endParaRPr>
            </a:p>
          </p:txBody>
        </p:sp>
        <p:sp>
          <p:nvSpPr>
            <p:cNvPr id="19" name="Rectangle 1811"/>
            <p:cNvSpPr/>
            <p:nvPr/>
          </p:nvSpPr>
          <p:spPr>
            <a:xfrm>
              <a:off x="3553409" y="1768221"/>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grpSp>
    </p:spTree>
    <p:extLst>
      <p:ext uri="{BB962C8B-B14F-4D97-AF65-F5344CB8AC3E}">
        <p14:creationId xmlns:p14="http://schemas.microsoft.com/office/powerpoint/2010/main" val="1029135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69702" y="709221"/>
            <a:ext cx="10740980" cy="1510670"/>
          </a:xfrm>
          <a:prstGeom prst="rect">
            <a:avLst/>
          </a:prstGeom>
        </p:spPr>
        <p:txBody>
          <a:bodyPr wrap="square">
            <a:spAutoFit/>
          </a:bodyPr>
          <a:lstStyle/>
          <a:p>
            <a:pPr marL="4445" indent="449580" algn="just">
              <a:lnSpc>
                <a:spcPct val="128000"/>
              </a:lnSpc>
              <a:spcAft>
                <a:spcPts val="0"/>
              </a:spcAft>
            </a:pPr>
            <a:r>
              <a:rPr lang="es-PE" dirty="0" smtClean="0">
                <a:solidFill>
                  <a:srgbClr val="000000"/>
                </a:solidFill>
                <a:effectLst/>
                <a:latin typeface="Calibri" panose="020F0502020204030204" pitchFamily="34" charset="0"/>
                <a:ea typeface="Calibri" panose="020F0502020204030204" pitchFamily="34" charset="0"/>
              </a:rPr>
              <a:t>Por otro lado, tener un DTD en un fichero aparte permite que sirva de gramática a muchos documentos, lo único que hay que hacer es indicar la ruta al DTD. </a:t>
            </a:r>
          </a:p>
          <a:p>
            <a:pPr marL="4445" indent="-6350" algn="just">
              <a:lnSpc>
                <a:spcPct val="128000"/>
              </a:lnSpc>
              <a:spcAft>
                <a:spcPts val="1115"/>
              </a:spcAft>
            </a:pPr>
            <a:r>
              <a:rPr lang="es-PE" dirty="0" smtClean="0">
                <a:solidFill>
                  <a:srgbClr val="000000"/>
                </a:solidFill>
                <a:effectLst/>
                <a:latin typeface="Calibri" panose="020F0502020204030204" pitchFamily="34" charset="0"/>
                <a:ea typeface="Calibri" panose="020F0502020204030204" pitchFamily="34" charset="0"/>
              </a:rPr>
              <a:t>Tal como se ve en la Figura 4, donde se indica que el DTD está en el fichero libro.dtd, y el analizador se encargará de comprobar que el fichero sea válido con ese DTD.  </a:t>
            </a:r>
            <a:endParaRPr lang="es-PE" dirty="0">
              <a:solidFill>
                <a:srgbClr val="000000"/>
              </a:solidFill>
              <a:effectLst/>
              <a:latin typeface="Calibri" panose="020F0502020204030204" pitchFamily="34" charset="0"/>
              <a:ea typeface="Calibri" panose="020F0502020204030204" pitchFamily="34" charset="0"/>
            </a:endParaRPr>
          </a:p>
        </p:txBody>
      </p:sp>
      <p:grpSp>
        <p:nvGrpSpPr>
          <p:cNvPr id="5" name="Group 37883"/>
          <p:cNvGrpSpPr/>
          <p:nvPr/>
        </p:nvGrpSpPr>
        <p:grpSpPr>
          <a:xfrm>
            <a:off x="2253803" y="2444804"/>
            <a:ext cx="6445688" cy="3312053"/>
            <a:chOff x="0" y="0"/>
            <a:chExt cx="4202557" cy="1478993"/>
          </a:xfrm>
        </p:grpSpPr>
        <p:pic>
          <p:nvPicPr>
            <p:cNvPr id="6" name="Picture 1821"/>
            <p:cNvPicPr/>
            <p:nvPr/>
          </p:nvPicPr>
          <p:blipFill>
            <a:blip r:embed="rId2"/>
            <a:stretch>
              <a:fillRect/>
            </a:stretch>
          </p:blipFill>
          <p:spPr>
            <a:xfrm>
              <a:off x="76073" y="148590"/>
              <a:ext cx="4121785" cy="1062355"/>
            </a:xfrm>
            <a:prstGeom prst="rect">
              <a:avLst/>
            </a:prstGeom>
          </p:spPr>
        </p:pic>
        <p:sp>
          <p:nvSpPr>
            <p:cNvPr id="7" name="Shape 1822"/>
            <p:cNvSpPr/>
            <p:nvPr/>
          </p:nvSpPr>
          <p:spPr>
            <a:xfrm>
              <a:off x="71247" y="143763"/>
              <a:ext cx="4131310" cy="1071880"/>
            </a:xfrm>
            <a:custGeom>
              <a:avLst/>
              <a:gdLst/>
              <a:ahLst/>
              <a:cxnLst/>
              <a:rect l="0" t="0" r="0" b="0"/>
              <a:pathLst>
                <a:path w="4131310" h="1071880">
                  <a:moveTo>
                    <a:pt x="0" y="1071880"/>
                  </a:moveTo>
                  <a:lnTo>
                    <a:pt x="4131310" y="1071880"/>
                  </a:lnTo>
                  <a:lnTo>
                    <a:pt x="4131310" y="0"/>
                  </a:lnTo>
                  <a:lnTo>
                    <a:pt x="0" y="0"/>
                  </a:lnTo>
                  <a:close/>
                </a:path>
              </a:pathLst>
            </a:custGeom>
            <a:ln w="9525" cap="flat">
              <a:round/>
            </a:ln>
          </p:spPr>
          <p:style>
            <a:lnRef idx="1">
              <a:srgbClr val="1F497D"/>
            </a:lnRef>
            <a:fillRef idx="0">
              <a:srgbClr val="000000">
                <a:alpha val="0"/>
              </a:srgbClr>
            </a:fillRef>
            <a:effectRef idx="0">
              <a:scrgbClr r="0" g="0" b="0"/>
            </a:effectRef>
            <a:fontRef idx="none"/>
          </p:style>
          <p:txBody>
            <a:bodyPr/>
            <a:lstStyle/>
            <a:p>
              <a:endParaRPr lang="es-PE"/>
            </a:p>
          </p:txBody>
        </p:sp>
        <p:sp>
          <p:nvSpPr>
            <p:cNvPr id="8" name="Rectangle 1833"/>
            <p:cNvSpPr/>
            <p:nvPr/>
          </p:nvSpPr>
          <p:spPr>
            <a:xfrm>
              <a:off x="0" y="0"/>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9" name="Rectangle 1834"/>
            <p:cNvSpPr/>
            <p:nvPr/>
          </p:nvSpPr>
          <p:spPr>
            <a:xfrm>
              <a:off x="0" y="298703"/>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0" name="Rectangle 1835"/>
            <p:cNvSpPr/>
            <p:nvPr/>
          </p:nvSpPr>
          <p:spPr>
            <a:xfrm>
              <a:off x="0" y="598932"/>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1" name="Rectangle 1836"/>
            <p:cNvSpPr/>
            <p:nvPr/>
          </p:nvSpPr>
          <p:spPr>
            <a:xfrm>
              <a:off x="0" y="897636"/>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pic>
          <p:nvPicPr>
            <p:cNvPr id="12" name="Picture 1900"/>
            <p:cNvPicPr/>
            <p:nvPr/>
          </p:nvPicPr>
          <p:blipFill>
            <a:blip r:embed="rId3"/>
            <a:stretch>
              <a:fillRect/>
            </a:stretch>
          </p:blipFill>
          <p:spPr>
            <a:xfrm>
              <a:off x="75946" y="1267714"/>
              <a:ext cx="4122420" cy="155448"/>
            </a:xfrm>
            <a:prstGeom prst="rect">
              <a:avLst/>
            </a:prstGeom>
          </p:spPr>
        </p:pic>
        <p:sp>
          <p:nvSpPr>
            <p:cNvPr id="13" name="Rectangle 1901"/>
            <p:cNvSpPr/>
            <p:nvPr/>
          </p:nvSpPr>
          <p:spPr>
            <a:xfrm>
              <a:off x="1172337" y="1291972"/>
              <a:ext cx="469374" cy="171355"/>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Figura </a:t>
              </a:r>
              <a:endParaRPr lang="es-PE" sz="1200">
                <a:solidFill>
                  <a:srgbClr val="000000"/>
                </a:solidFill>
                <a:effectLst/>
                <a:latin typeface="Calibri" panose="020F0502020204030204" pitchFamily="34" charset="0"/>
                <a:ea typeface="Calibri" panose="020F0502020204030204" pitchFamily="34" charset="0"/>
              </a:endParaRPr>
            </a:p>
          </p:txBody>
        </p:sp>
        <p:sp>
          <p:nvSpPr>
            <p:cNvPr id="14" name="Rectangle 1902"/>
            <p:cNvSpPr/>
            <p:nvPr/>
          </p:nvSpPr>
          <p:spPr>
            <a:xfrm>
              <a:off x="1525905" y="1291972"/>
              <a:ext cx="85295" cy="171355"/>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4</a:t>
              </a:r>
              <a:endParaRPr lang="es-PE" sz="1200">
                <a:solidFill>
                  <a:srgbClr val="000000"/>
                </a:solidFill>
                <a:effectLst/>
                <a:latin typeface="Calibri" panose="020F0502020204030204" pitchFamily="34" charset="0"/>
                <a:ea typeface="Calibri" panose="020F0502020204030204" pitchFamily="34" charset="0"/>
              </a:endParaRPr>
            </a:p>
          </p:txBody>
        </p:sp>
        <p:sp>
          <p:nvSpPr>
            <p:cNvPr id="15" name="Rectangle 1903"/>
            <p:cNvSpPr/>
            <p:nvPr/>
          </p:nvSpPr>
          <p:spPr>
            <a:xfrm>
              <a:off x="1589913" y="1291972"/>
              <a:ext cx="2007372" cy="171355"/>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 DTD definido por el usuario</a:t>
              </a:r>
              <a:endParaRPr lang="es-PE" sz="1200">
                <a:solidFill>
                  <a:srgbClr val="000000"/>
                </a:solidFill>
                <a:effectLst/>
                <a:latin typeface="Calibri" panose="020F0502020204030204" pitchFamily="34" charset="0"/>
                <a:ea typeface="Calibri" panose="020F0502020204030204" pitchFamily="34" charset="0"/>
              </a:endParaRPr>
            </a:p>
          </p:txBody>
        </p:sp>
        <p:sp>
          <p:nvSpPr>
            <p:cNvPr id="16" name="Rectangle 1904"/>
            <p:cNvSpPr/>
            <p:nvPr/>
          </p:nvSpPr>
          <p:spPr>
            <a:xfrm>
              <a:off x="3102356" y="1272540"/>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grpSp>
    </p:spTree>
    <p:extLst>
      <p:ext uri="{BB962C8B-B14F-4D97-AF65-F5344CB8AC3E}">
        <p14:creationId xmlns:p14="http://schemas.microsoft.com/office/powerpoint/2010/main" val="1549693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26771" y="866780"/>
            <a:ext cx="10989973" cy="1510670"/>
          </a:xfrm>
          <a:prstGeom prst="rect">
            <a:avLst/>
          </a:prstGeom>
        </p:spPr>
        <p:txBody>
          <a:bodyPr wrap="square">
            <a:spAutoFit/>
          </a:bodyPr>
          <a:lstStyle/>
          <a:p>
            <a:pPr marL="4445" indent="449580" algn="just">
              <a:lnSpc>
                <a:spcPct val="128000"/>
              </a:lnSpc>
              <a:spcAft>
                <a:spcPts val="1115"/>
              </a:spcAft>
            </a:pPr>
            <a:r>
              <a:rPr lang="es-PE" dirty="0" smtClean="0">
                <a:solidFill>
                  <a:srgbClr val="000000"/>
                </a:solidFill>
                <a:effectLst/>
                <a:latin typeface="Calibri" panose="020F0502020204030204" pitchFamily="34" charset="0"/>
                <a:ea typeface="Calibri" panose="020F0502020204030204" pitchFamily="34" charset="0"/>
              </a:rPr>
              <a:t>El ejemplo visto en la Figura 4 es si el DTD está definido por el propio usuario, pero también hay </a:t>
            </a:r>
            <a:r>
              <a:rPr lang="es-PE" dirty="0" err="1" smtClean="0">
                <a:solidFill>
                  <a:srgbClr val="000000"/>
                </a:solidFill>
                <a:effectLst/>
                <a:latin typeface="Calibri" panose="020F0502020204030204" pitchFamily="34" charset="0"/>
                <a:ea typeface="Calibri" panose="020F0502020204030204" pitchFamily="34" charset="0"/>
              </a:rPr>
              <a:t>DTDs</a:t>
            </a:r>
            <a:r>
              <a:rPr lang="es-PE" dirty="0" smtClean="0">
                <a:solidFill>
                  <a:srgbClr val="000000"/>
                </a:solidFill>
                <a:effectLst/>
                <a:latin typeface="Calibri" panose="020F0502020204030204" pitchFamily="34" charset="0"/>
                <a:ea typeface="Calibri" panose="020F0502020204030204" pitchFamily="34" charset="0"/>
              </a:rPr>
              <a:t> en Internet, ya definidos para lenguajes determinados, por ejemplo, en la Figura 5, se ve como se definiría un DTD para validar una página hecha en XHTML 1.0. En este caso, en la sección DOCTYPE, se indica la URL en Internet del DTD sobre el que se quiera validar.  </a:t>
            </a:r>
            <a:endParaRPr lang="es-PE" dirty="0">
              <a:solidFill>
                <a:srgbClr val="000000"/>
              </a:solidFill>
              <a:effectLst/>
              <a:latin typeface="Calibri" panose="020F0502020204030204" pitchFamily="34" charset="0"/>
              <a:ea typeface="Calibri" panose="020F0502020204030204" pitchFamily="34" charset="0"/>
            </a:endParaRPr>
          </a:p>
        </p:txBody>
      </p:sp>
      <p:grpSp>
        <p:nvGrpSpPr>
          <p:cNvPr id="5" name="Group 37882"/>
          <p:cNvGrpSpPr/>
          <p:nvPr/>
        </p:nvGrpSpPr>
        <p:grpSpPr>
          <a:xfrm>
            <a:off x="2356834" y="2843015"/>
            <a:ext cx="7347178" cy="3519148"/>
            <a:chOff x="0" y="0"/>
            <a:chExt cx="5258435" cy="1378282"/>
          </a:xfrm>
        </p:grpSpPr>
        <p:pic>
          <p:nvPicPr>
            <p:cNvPr id="6" name="Picture 1819"/>
            <p:cNvPicPr/>
            <p:nvPr/>
          </p:nvPicPr>
          <p:blipFill>
            <a:blip r:embed="rId2"/>
            <a:stretch>
              <a:fillRect/>
            </a:stretch>
          </p:blipFill>
          <p:spPr>
            <a:xfrm>
              <a:off x="4699" y="4826"/>
              <a:ext cx="5248910" cy="892810"/>
            </a:xfrm>
            <a:prstGeom prst="rect">
              <a:avLst/>
            </a:prstGeom>
          </p:spPr>
        </p:pic>
        <p:sp>
          <p:nvSpPr>
            <p:cNvPr id="7" name="Shape 1820"/>
            <p:cNvSpPr/>
            <p:nvPr/>
          </p:nvSpPr>
          <p:spPr>
            <a:xfrm>
              <a:off x="0" y="0"/>
              <a:ext cx="5258435" cy="902335"/>
            </a:xfrm>
            <a:custGeom>
              <a:avLst/>
              <a:gdLst/>
              <a:ahLst/>
              <a:cxnLst/>
              <a:rect l="0" t="0" r="0" b="0"/>
              <a:pathLst>
                <a:path w="5258435" h="902335">
                  <a:moveTo>
                    <a:pt x="0" y="902335"/>
                  </a:moveTo>
                  <a:lnTo>
                    <a:pt x="5258435" y="902335"/>
                  </a:lnTo>
                  <a:lnTo>
                    <a:pt x="5258435" y="0"/>
                  </a:lnTo>
                  <a:lnTo>
                    <a:pt x="0" y="0"/>
                  </a:lnTo>
                  <a:close/>
                </a:path>
              </a:pathLst>
            </a:custGeom>
            <a:ln w="9525" cap="flat">
              <a:round/>
            </a:ln>
          </p:spPr>
          <p:style>
            <a:lnRef idx="1">
              <a:srgbClr val="1F497D"/>
            </a:lnRef>
            <a:fillRef idx="0">
              <a:srgbClr val="000000">
                <a:alpha val="0"/>
              </a:srgbClr>
            </a:fillRef>
            <a:effectRef idx="0">
              <a:scrgbClr r="0" g="0" b="0"/>
            </a:effectRef>
            <a:fontRef idx="none"/>
          </p:style>
          <p:txBody>
            <a:bodyPr/>
            <a:lstStyle/>
            <a:p>
              <a:endParaRPr lang="es-PE"/>
            </a:p>
          </p:txBody>
        </p:sp>
        <p:sp>
          <p:nvSpPr>
            <p:cNvPr id="8" name="Rectangle 1865"/>
            <p:cNvSpPr/>
            <p:nvPr/>
          </p:nvSpPr>
          <p:spPr>
            <a:xfrm>
              <a:off x="418846" y="1171829"/>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pic>
          <p:nvPicPr>
            <p:cNvPr id="9" name="Picture 1906"/>
            <p:cNvPicPr/>
            <p:nvPr/>
          </p:nvPicPr>
          <p:blipFill>
            <a:blip r:embed="rId3"/>
            <a:stretch>
              <a:fillRect/>
            </a:stretch>
          </p:blipFill>
          <p:spPr>
            <a:xfrm>
              <a:off x="4064" y="954532"/>
              <a:ext cx="5250181" cy="155448"/>
            </a:xfrm>
            <a:prstGeom prst="rect">
              <a:avLst/>
            </a:prstGeom>
          </p:spPr>
        </p:pic>
        <p:sp>
          <p:nvSpPr>
            <p:cNvPr id="10" name="Rectangle 1907"/>
            <p:cNvSpPr/>
            <p:nvPr/>
          </p:nvSpPr>
          <p:spPr>
            <a:xfrm>
              <a:off x="1966087" y="980948"/>
              <a:ext cx="469374" cy="171356"/>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Figura </a:t>
              </a:r>
              <a:endParaRPr lang="es-PE" sz="1200">
                <a:solidFill>
                  <a:srgbClr val="000000"/>
                </a:solidFill>
                <a:effectLst/>
                <a:latin typeface="Calibri" panose="020F0502020204030204" pitchFamily="34" charset="0"/>
                <a:ea typeface="Calibri" panose="020F0502020204030204" pitchFamily="34" charset="0"/>
              </a:endParaRPr>
            </a:p>
          </p:txBody>
        </p:sp>
        <p:sp>
          <p:nvSpPr>
            <p:cNvPr id="11" name="Rectangle 1908"/>
            <p:cNvSpPr/>
            <p:nvPr/>
          </p:nvSpPr>
          <p:spPr>
            <a:xfrm>
              <a:off x="2319909" y="980948"/>
              <a:ext cx="85295" cy="171356"/>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5</a:t>
              </a:r>
              <a:endParaRPr lang="es-PE" sz="1200">
                <a:solidFill>
                  <a:srgbClr val="000000"/>
                </a:solidFill>
                <a:effectLst/>
                <a:latin typeface="Calibri" panose="020F0502020204030204" pitchFamily="34" charset="0"/>
                <a:ea typeface="Calibri" panose="020F0502020204030204" pitchFamily="34" charset="0"/>
              </a:endParaRPr>
            </a:p>
          </p:txBody>
        </p:sp>
        <p:sp>
          <p:nvSpPr>
            <p:cNvPr id="12" name="Rectangle 1909"/>
            <p:cNvSpPr/>
            <p:nvPr/>
          </p:nvSpPr>
          <p:spPr>
            <a:xfrm>
              <a:off x="2383917" y="980948"/>
              <a:ext cx="1206073" cy="171356"/>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 DTD de Internet</a:t>
              </a:r>
              <a:endParaRPr lang="es-PE" sz="1200">
                <a:solidFill>
                  <a:srgbClr val="000000"/>
                </a:solidFill>
                <a:effectLst/>
                <a:latin typeface="Calibri" panose="020F0502020204030204" pitchFamily="34" charset="0"/>
                <a:ea typeface="Calibri" panose="020F0502020204030204" pitchFamily="34" charset="0"/>
              </a:endParaRPr>
            </a:p>
          </p:txBody>
        </p:sp>
        <p:sp>
          <p:nvSpPr>
            <p:cNvPr id="13" name="Rectangle 1910"/>
            <p:cNvSpPr/>
            <p:nvPr/>
          </p:nvSpPr>
          <p:spPr>
            <a:xfrm>
              <a:off x="3292221" y="961517"/>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grpSp>
    </p:spTree>
    <p:extLst>
      <p:ext uri="{BB962C8B-B14F-4D97-AF65-F5344CB8AC3E}">
        <p14:creationId xmlns:p14="http://schemas.microsoft.com/office/powerpoint/2010/main" val="19528418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07075" y="706990"/>
            <a:ext cx="10268755" cy="923330"/>
          </a:xfrm>
          <a:prstGeom prst="rect">
            <a:avLst/>
          </a:prstGeom>
        </p:spPr>
        <p:txBody>
          <a:bodyPr wrap="square">
            <a:spAutoFit/>
          </a:bodyPr>
          <a:lstStyle/>
          <a:p>
            <a:r>
              <a:rPr lang="es-PE" dirty="0" smtClean="0">
                <a:solidFill>
                  <a:srgbClr val="000000"/>
                </a:solidFill>
                <a:effectLst/>
                <a:latin typeface="Calibri" panose="020F0502020204030204" pitchFamily="34" charset="0"/>
                <a:ea typeface="Calibri" panose="020F0502020204030204" pitchFamily="34" charset="0"/>
              </a:rPr>
              <a:t>Un XML </a:t>
            </a:r>
            <a:r>
              <a:rPr lang="es-PE" dirty="0" err="1" smtClean="0">
                <a:solidFill>
                  <a:srgbClr val="000000"/>
                </a:solidFill>
                <a:effectLst/>
                <a:latin typeface="Calibri" panose="020F0502020204030204" pitchFamily="34" charset="0"/>
                <a:ea typeface="Calibri" panose="020F0502020204030204" pitchFamily="34" charset="0"/>
              </a:rPr>
              <a:t>Schema</a:t>
            </a:r>
            <a:r>
              <a:rPr lang="es-PE" dirty="0" smtClean="0">
                <a:solidFill>
                  <a:srgbClr val="000000"/>
                </a:solidFill>
                <a:effectLst/>
                <a:latin typeface="Calibri" panose="020F0502020204030204" pitchFamily="34" charset="0"/>
                <a:ea typeface="Calibri" panose="020F0502020204030204" pitchFamily="34" charset="0"/>
              </a:rPr>
              <a:t> es un documento XML pero con extensión </a:t>
            </a:r>
            <a:r>
              <a:rPr lang="es-PE" dirty="0" err="1" smtClean="0">
                <a:solidFill>
                  <a:srgbClr val="000000"/>
                </a:solidFill>
                <a:effectLst/>
                <a:latin typeface="Calibri" panose="020F0502020204030204" pitchFamily="34" charset="0"/>
                <a:ea typeface="Calibri" panose="020F0502020204030204" pitchFamily="34" charset="0"/>
              </a:rPr>
              <a:t>xsd</a:t>
            </a:r>
            <a:r>
              <a:rPr lang="es-PE" dirty="0" smtClean="0">
                <a:solidFill>
                  <a:srgbClr val="000000"/>
                </a:solidFill>
                <a:effectLst/>
                <a:latin typeface="Calibri" panose="020F0502020204030204" pitchFamily="34" charset="0"/>
                <a:ea typeface="Calibri" panose="020F0502020204030204" pitchFamily="34" charset="0"/>
              </a:rPr>
              <a:t>, es decir,  tiene la misma apariencia que un XML pero con la restricción de que el elemento raíz se debe llamar </a:t>
            </a:r>
            <a:r>
              <a:rPr lang="es-PE" dirty="0" err="1" smtClean="0">
                <a:solidFill>
                  <a:srgbClr val="000000"/>
                </a:solidFill>
                <a:effectLst/>
                <a:latin typeface="Calibri" panose="020F0502020204030204" pitchFamily="34" charset="0"/>
                <a:ea typeface="Calibri" panose="020F0502020204030204" pitchFamily="34" charset="0"/>
              </a:rPr>
              <a:t>schema</a:t>
            </a:r>
            <a:r>
              <a:rPr lang="es-PE" dirty="0" smtClean="0">
                <a:solidFill>
                  <a:srgbClr val="000000"/>
                </a:solidFill>
                <a:effectLst/>
                <a:latin typeface="Calibri" panose="020F0502020204030204" pitchFamily="34" charset="0"/>
                <a:ea typeface="Calibri" panose="020F0502020204030204" pitchFamily="34" charset="0"/>
              </a:rPr>
              <a:t>. En esa primera etiqueta, se define el espacio de nombres usando alguna de las 3 posibilidades que se ven en la Figura 6.</a:t>
            </a:r>
            <a:endParaRPr lang="es-PE" dirty="0"/>
          </a:p>
        </p:txBody>
      </p:sp>
      <p:grpSp>
        <p:nvGrpSpPr>
          <p:cNvPr id="5" name="Group 37953"/>
          <p:cNvGrpSpPr/>
          <p:nvPr/>
        </p:nvGrpSpPr>
        <p:grpSpPr>
          <a:xfrm>
            <a:off x="1429555" y="2292498"/>
            <a:ext cx="7968113" cy="3309812"/>
            <a:chOff x="0" y="0"/>
            <a:chExt cx="6011355" cy="1294462"/>
          </a:xfrm>
        </p:grpSpPr>
        <p:pic>
          <p:nvPicPr>
            <p:cNvPr id="6" name="Picture 1919"/>
            <p:cNvPicPr/>
            <p:nvPr/>
          </p:nvPicPr>
          <p:blipFill>
            <a:blip r:embed="rId2"/>
            <a:stretch>
              <a:fillRect/>
            </a:stretch>
          </p:blipFill>
          <p:spPr>
            <a:xfrm>
              <a:off x="254762" y="4699"/>
              <a:ext cx="5751830" cy="654050"/>
            </a:xfrm>
            <a:prstGeom prst="rect">
              <a:avLst/>
            </a:prstGeom>
          </p:spPr>
        </p:pic>
        <p:sp>
          <p:nvSpPr>
            <p:cNvPr id="7" name="Shape 1920"/>
            <p:cNvSpPr/>
            <p:nvPr/>
          </p:nvSpPr>
          <p:spPr>
            <a:xfrm>
              <a:off x="250000" y="0"/>
              <a:ext cx="5761355" cy="663575"/>
            </a:xfrm>
            <a:custGeom>
              <a:avLst/>
              <a:gdLst/>
              <a:ahLst/>
              <a:cxnLst/>
              <a:rect l="0" t="0" r="0" b="0"/>
              <a:pathLst>
                <a:path w="5761355" h="663575">
                  <a:moveTo>
                    <a:pt x="0" y="663575"/>
                  </a:moveTo>
                  <a:lnTo>
                    <a:pt x="5761355" y="663575"/>
                  </a:lnTo>
                  <a:lnTo>
                    <a:pt x="5761355" y="0"/>
                  </a:lnTo>
                  <a:lnTo>
                    <a:pt x="0" y="0"/>
                  </a:lnTo>
                  <a:close/>
                </a:path>
              </a:pathLst>
            </a:custGeom>
            <a:ln w="9525" cap="flat">
              <a:round/>
            </a:ln>
          </p:spPr>
          <p:style>
            <a:lnRef idx="1">
              <a:srgbClr val="1F497D"/>
            </a:lnRef>
            <a:fillRef idx="0">
              <a:srgbClr val="000000">
                <a:alpha val="0"/>
              </a:srgbClr>
            </a:fillRef>
            <a:effectRef idx="0">
              <a:scrgbClr r="0" g="0" b="0"/>
            </a:effectRef>
            <a:fontRef idx="none"/>
          </p:style>
          <p:txBody>
            <a:bodyPr/>
            <a:lstStyle/>
            <a:p>
              <a:endParaRPr lang="es-PE"/>
            </a:p>
          </p:txBody>
        </p:sp>
        <p:sp>
          <p:nvSpPr>
            <p:cNvPr id="8" name="Rectangle 1972"/>
            <p:cNvSpPr/>
            <p:nvPr/>
          </p:nvSpPr>
          <p:spPr>
            <a:xfrm>
              <a:off x="785114" y="1088009"/>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pic>
          <p:nvPicPr>
            <p:cNvPr id="9" name="Picture 1990"/>
            <p:cNvPicPr/>
            <p:nvPr/>
          </p:nvPicPr>
          <p:blipFill>
            <a:blip r:embed="rId3"/>
            <a:stretch>
              <a:fillRect/>
            </a:stretch>
          </p:blipFill>
          <p:spPr>
            <a:xfrm>
              <a:off x="0" y="829565"/>
              <a:ext cx="5751576" cy="155448"/>
            </a:xfrm>
            <a:prstGeom prst="rect">
              <a:avLst/>
            </a:prstGeom>
          </p:spPr>
        </p:pic>
        <p:sp>
          <p:nvSpPr>
            <p:cNvPr id="10" name="Rectangle 1991"/>
            <p:cNvSpPr/>
            <p:nvPr/>
          </p:nvSpPr>
          <p:spPr>
            <a:xfrm>
              <a:off x="1605407" y="854202"/>
              <a:ext cx="469374" cy="171356"/>
            </a:xfrm>
            <a:prstGeom prst="rect">
              <a:avLst/>
            </a:prstGeom>
            <a:ln>
              <a:noFill/>
            </a:ln>
          </p:spPr>
          <p:txBody>
            <a:bodyPr lIns="0" tIns="0" rIns="0" bIns="0" rtlCol="0">
              <a:noAutofit/>
            </a:bodyPr>
            <a:lstStyle/>
            <a:p>
              <a:pPr marL="4445" indent="-6350" algn="l">
                <a:lnSpc>
                  <a:spcPct val="115000"/>
                </a:lnSpc>
                <a:spcAft>
                  <a:spcPts val="0"/>
                </a:spcAft>
              </a:pPr>
              <a:r>
                <a:rPr lang="es-PE" sz="1000" b="1" dirty="0">
                  <a:solidFill>
                    <a:srgbClr val="000000"/>
                  </a:solidFill>
                  <a:effectLst/>
                  <a:latin typeface="Calibri" panose="020F0502020204030204" pitchFamily="34" charset="0"/>
                  <a:ea typeface="Calibri" panose="020F0502020204030204" pitchFamily="34" charset="0"/>
                </a:rPr>
                <a:t>Figura </a:t>
              </a:r>
              <a:endParaRPr lang="es-PE" sz="1200" dirty="0">
                <a:solidFill>
                  <a:srgbClr val="000000"/>
                </a:solidFill>
                <a:effectLst/>
                <a:latin typeface="Calibri" panose="020F0502020204030204" pitchFamily="34" charset="0"/>
                <a:ea typeface="Calibri" panose="020F0502020204030204" pitchFamily="34" charset="0"/>
              </a:endParaRPr>
            </a:p>
          </p:txBody>
        </p:sp>
        <p:sp>
          <p:nvSpPr>
            <p:cNvPr id="11" name="Rectangle 1992"/>
            <p:cNvSpPr/>
            <p:nvPr/>
          </p:nvSpPr>
          <p:spPr>
            <a:xfrm>
              <a:off x="1958975" y="854202"/>
              <a:ext cx="85295" cy="171356"/>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6</a:t>
              </a:r>
              <a:endParaRPr lang="es-PE" sz="1200">
                <a:solidFill>
                  <a:srgbClr val="000000"/>
                </a:solidFill>
                <a:effectLst/>
                <a:latin typeface="Calibri" panose="020F0502020204030204" pitchFamily="34" charset="0"/>
                <a:ea typeface="Calibri" panose="020F0502020204030204" pitchFamily="34" charset="0"/>
              </a:endParaRPr>
            </a:p>
          </p:txBody>
        </p:sp>
        <p:sp>
          <p:nvSpPr>
            <p:cNvPr id="12" name="Rectangle 1993"/>
            <p:cNvSpPr/>
            <p:nvPr/>
          </p:nvSpPr>
          <p:spPr>
            <a:xfrm>
              <a:off x="2022983" y="854202"/>
              <a:ext cx="2822131" cy="171356"/>
            </a:xfrm>
            <a:prstGeom prst="rect">
              <a:avLst/>
            </a:prstGeom>
            <a:ln>
              <a:noFill/>
            </a:ln>
          </p:spPr>
          <p:txBody>
            <a:bodyPr lIns="0" tIns="0" rIns="0" bIns="0" rtlCol="0">
              <a:noAutofit/>
            </a:bodyPr>
            <a:lstStyle/>
            <a:p>
              <a:pPr marL="4445" indent="-6350" algn="l">
                <a:lnSpc>
                  <a:spcPct val="115000"/>
                </a:lnSpc>
                <a:spcAft>
                  <a:spcPts val="0"/>
                </a:spcAft>
              </a:pPr>
              <a:r>
                <a:rPr lang="es-PE" sz="1000" b="1" dirty="0">
                  <a:solidFill>
                    <a:srgbClr val="000000"/>
                  </a:solidFill>
                  <a:effectLst/>
                  <a:latin typeface="Calibri" panose="020F0502020204030204" pitchFamily="34" charset="0"/>
                  <a:ea typeface="Calibri" panose="020F0502020204030204" pitchFamily="34" charset="0"/>
                </a:rPr>
                <a:t>. Definición espacio de nombres </a:t>
              </a:r>
              <a:r>
                <a:rPr lang="es-PE" sz="1000" b="1" dirty="0" err="1">
                  <a:solidFill>
                    <a:srgbClr val="000000"/>
                  </a:solidFill>
                  <a:effectLst/>
                  <a:latin typeface="Calibri" panose="020F0502020204030204" pitchFamily="34" charset="0"/>
                  <a:ea typeface="Calibri" panose="020F0502020204030204" pitchFamily="34" charset="0"/>
                </a:rPr>
                <a:t>Schema</a:t>
              </a:r>
              <a:endParaRPr lang="es-PE" sz="1200" dirty="0">
                <a:solidFill>
                  <a:srgbClr val="000000"/>
                </a:solidFill>
                <a:effectLst/>
                <a:latin typeface="Calibri" panose="020F0502020204030204" pitchFamily="34" charset="0"/>
                <a:ea typeface="Calibri" panose="020F0502020204030204" pitchFamily="34" charset="0"/>
              </a:endParaRPr>
            </a:p>
          </p:txBody>
        </p:sp>
        <p:sp>
          <p:nvSpPr>
            <p:cNvPr id="13" name="Rectangle 1994"/>
            <p:cNvSpPr/>
            <p:nvPr/>
          </p:nvSpPr>
          <p:spPr>
            <a:xfrm>
              <a:off x="4146550" y="834543"/>
              <a:ext cx="45900" cy="206866"/>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grpSp>
    </p:spTree>
    <p:extLst>
      <p:ext uri="{BB962C8B-B14F-4D97-AF65-F5344CB8AC3E}">
        <p14:creationId xmlns:p14="http://schemas.microsoft.com/office/powerpoint/2010/main" val="3208849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45712" y="551663"/>
            <a:ext cx="10449060" cy="1156086"/>
          </a:xfrm>
          <a:prstGeom prst="rect">
            <a:avLst/>
          </a:prstGeom>
        </p:spPr>
        <p:txBody>
          <a:bodyPr wrap="square">
            <a:spAutoFit/>
          </a:bodyPr>
          <a:lstStyle/>
          <a:p>
            <a:pPr marL="4445" indent="-6350" algn="just">
              <a:lnSpc>
                <a:spcPct val="128000"/>
              </a:lnSpc>
              <a:spcBef>
                <a:spcPts val="1140"/>
              </a:spcBef>
              <a:spcAft>
                <a:spcPts val="1115"/>
              </a:spcAft>
            </a:pPr>
            <a:r>
              <a:rPr lang="es-PE" dirty="0" smtClean="0">
                <a:solidFill>
                  <a:srgbClr val="000000"/>
                </a:solidFill>
                <a:effectLst/>
                <a:latin typeface="Calibri" panose="020F0502020204030204" pitchFamily="34" charset="0"/>
                <a:ea typeface="Calibri" panose="020F0502020204030204" pitchFamily="34" charset="0"/>
              </a:rPr>
              <a:t>Una vez definido el espacio de nombres, las etiquetas del </a:t>
            </a:r>
            <a:r>
              <a:rPr lang="es-PE" dirty="0" err="1" smtClean="0">
                <a:solidFill>
                  <a:srgbClr val="000000"/>
                </a:solidFill>
                <a:effectLst/>
                <a:latin typeface="Calibri" panose="020F0502020204030204" pitchFamily="34" charset="0"/>
                <a:ea typeface="Calibri" panose="020F0502020204030204" pitchFamily="34" charset="0"/>
              </a:rPr>
              <a:t>Schema</a:t>
            </a:r>
            <a:r>
              <a:rPr lang="es-PE" dirty="0" smtClean="0">
                <a:solidFill>
                  <a:srgbClr val="000000"/>
                </a:solidFill>
                <a:effectLst/>
                <a:latin typeface="Calibri" panose="020F0502020204030204" pitchFamily="34" charset="0"/>
                <a:ea typeface="Calibri" panose="020F0502020204030204" pitchFamily="34" charset="0"/>
              </a:rPr>
              <a:t> usarán el prefijo elegido, normalmente se usa ‘</a:t>
            </a:r>
            <a:r>
              <a:rPr lang="es-PE" dirty="0" err="1" smtClean="0">
                <a:solidFill>
                  <a:srgbClr val="000000"/>
                </a:solidFill>
                <a:effectLst/>
                <a:latin typeface="Calibri" panose="020F0502020204030204" pitchFamily="34" charset="0"/>
                <a:ea typeface="Calibri" panose="020F0502020204030204" pitchFamily="34" charset="0"/>
              </a:rPr>
              <a:t>xs</a:t>
            </a:r>
            <a:r>
              <a:rPr lang="es-PE" dirty="0" smtClean="0">
                <a:solidFill>
                  <a:srgbClr val="000000"/>
                </a:solidFill>
                <a:effectLst/>
                <a:latin typeface="Calibri" panose="020F0502020204030204" pitchFamily="34" charset="0"/>
                <a:ea typeface="Calibri" panose="020F0502020204030204" pitchFamily="34" charset="0"/>
              </a:rPr>
              <a:t>’. Un ejemplo de un </a:t>
            </a:r>
            <a:r>
              <a:rPr lang="es-PE" dirty="0" err="1" smtClean="0">
                <a:solidFill>
                  <a:srgbClr val="000000"/>
                </a:solidFill>
                <a:effectLst/>
                <a:latin typeface="Calibri" panose="020F0502020204030204" pitchFamily="34" charset="0"/>
                <a:ea typeface="Calibri" panose="020F0502020204030204" pitchFamily="34" charset="0"/>
              </a:rPr>
              <a:t>Schema</a:t>
            </a:r>
            <a:r>
              <a:rPr lang="es-PE" dirty="0" smtClean="0">
                <a:solidFill>
                  <a:srgbClr val="000000"/>
                </a:solidFill>
                <a:effectLst/>
                <a:latin typeface="Calibri" panose="020F0502020204030204" pitchFamily="34" charset="0"/>
                <a:ea typeface="Calibri" panose="020F0502020204030204" pitchFamily="34" charset="0"/>
              </a:rPr>
              <a:t> es el que está en la Figura 7, al principio se define el espacio ‘</a:t>
            </a:r>
            <a:r>
              <a:rPr lang="es-PE" dirty="0" err="1" smtClean="0">
                <a:solidFill>
                  <a:srgbClr val="000000"/>
                </a:solidFill>
                <a:effectLst/>
                <a:latin typeface="Calibri" panose="020F0502020204030204" pitchFamily="34" charset="0"/>
                <a:ea typeface="Calibri" panose="020F0502020204030204" pitchFamily="34" charset="0"/>
              </a:rPr>
              <a:t>xs</a:t>
            </a:r>
            <a:r>
              <a:rPr lang="es-PE" dirty="0" smtClean="0">
                <a:solidFill>
                  <a:srgbClr val="000000"/>
                </a:solidFill>
                <a:effectLst/>
                <a:latin typeface="Calibri" panose="020F0502020204030204" pitchFamily="34" charset="0"/>
                <a:ea typeface="Calibri" panose="020F0502020204030204" pitchFamily="34" charset="0"/>
              </a:rPr>
              <a:t>’ y las etiquetas pertenecientes al esquema empiezan de esa forma.  </a:t>
            </a:r>
            <a:endParaRPr lang="es-PE" dirty="0">
              <a:solidFill>
                <a:srgbClr val="000000"/>
              </a:solidFill>
              <a:effectLst/>
              <a:latin typeface="Calibri" panose="020F0502020204030204" pitchFamily="34" charset="0"/>
              <a:ea typeface="Calibri" panose="020F0502020204030204" pitchFamily="34" charset="0"/>
            </a:endParaRPr>
          </a:p>
        </p:txBody>
      </p:sp>
      <p:grpSp>
        <p:nvGrpSpPr>
          <p:cNvPr id="5" name="Group 37954"/>
          <p:cNvGrpSpPr/>
          <p:nvPr/>
        </p:nvGrpSpPr>
        <p:grpSpPr>
          <a:xfrm>
            <a:off x="2408349" y="1836000"/>
            <a:ext cx="6559613" cy="4384495"/>
            <a:chOff x="0" y="0"/>
            <a:chExt cx="4301617" cy="2902740"/>
          </a:xfrm>
        </p:grpSpPr>
        <p:pic>
          <p:nvPicPr>
            <p:cNvPr id="6" name="Picture 1921"/>
            <p:cNvPicPr/>
            <p:nvPr/>
          </p:nvPicPr>
          <p:blipFill>
            <a:blip r:embed="rId2"/>
            <a:stretch>
              <a:fillRect/>
            </a:stretch>
          </p:blipFill>
          <p:spPr>
            <a:xfrm>
              <a:off x="22733" y="284353"/>
              <a:ext cx="4274185" cy="2349500"/>
            </a:xfrm>
            <a:prstGeom prst="rect">
              <a:avLst/>
            </a:prstGeom>
          </p:spPr>
        </p:pic>
        <p:sp>
          <p:nvSpPr>
            <p:cNvPr id="7" name="Shape 1922"/>
            <p:cNvSpPr/>
            <p:nvPr/>
          </p:nvSpPr>
          <p:spPr>
            <a:xfrm>
              <a:off x="17907" y="279591"/>
              <a:ext cx="4283710" cy="2359025"/>
            </a:xfrm>
            <a:custGeom>
              <a:avLst/>
              <a:gdLst/>
              <a:ahLst/>
              <a:cxnLst/>
              <a:rect l="0" t="0" r="0" b="0"/>
              <a:pathLst>
                <a:path w="4283710" h="2359025">
                  <a:moveTo>
                    <a:pt x="0" y="2359025"/>
                  </a:moveTo>
                  <a:lnTo>
                    <a:pt x="4283710" y="2359025"/>
                  </a:lnTo>
                  <a:lnTo>
                    <a:pt x="4283710" y="0"/>
                  </a:lnTo>
                  <a:lnTo>
                    <a:pt x="0" y="0"/>
                  </a:lnTo>
                  <a:close/>
                </a:path>
              </a:pathLst>
            </a:custGeom>
            <a:ln w="9525" cap="flat">
              <a:round/>
            </a:ln>
          </p:spPr>
          <p:style>
            <a:lnRef idx="1">
              <a:srgbClr val="1F497D"/>
            </a:lnRef>
            <a:fillRef idx="0">
              <a:srgbClr val="000000">
                <a:alpha val="0"/>
              </a:srgbClr>
            </a:fillRef>
            <a:effectRef idx="0">
              <a:scrgbClr r="0" g="0" b="0"/>
            </a:effectRef>
            <a:fontRef idx="none"/>
          </p:style>
          <p:txBody>
            <a:bodyPr/>
            <a:lstStyle/>
            <a:p>
              <a:endParaRPr lang="es-PE"/>
            </a:p>
          </p:txBody>
        </p:sp>
        <p:sp>
          <p:nvSpPr>
            <p:cNvPr id="8" name="Rectangle 1982"/>
            <p:cNvSpPr/>
            <p:nvPr/>
          </p:nvSpPr>
          <p:spPr>
            <a:xfrm>
              <a:off x="0" y="0"/>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9" name="Rectangle 1983"/>
            <p:cNvSpPr/>
            <p:nvPr/>
          </p:nvSpPr>
          <p:spPr>
            <a:xfrm>
              <a:off x="0" y="298704"/>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0" name="Rectangle 1984"/>
            <p:cNvSpPr/>
            <p:nvPr/>
          </p:nvSpPr>
          <p:spPr>
            <a:xfrm>
              <a:off x="0" y="598932"/>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1" name="Rectangle 1985"/>
            <p:cNvSpPr/>
            <p:nvPr/>
          </p:nvSpPr>
          <p:spPr>
            <a:xfrm>
              <a:off x="0" y="897636"/>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2" name="Rectangle 1986"/>
            <p:cNvSpPr/>
            <p:nvPr/>
          </p:nvSpPr>
          <p:spPr>
            <a:xfrm>
              <a:off x="0" y="1198246"/>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3" name="Rectangle 1987"/>
            <p:cNvSpPr/>
            <p:nvPr/>
          </p:nvSpPr>
          <p:spPr>
            <a:xfrm>
              <a:off x="0" y="1496949"/>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4" name="Rectangle 1988"/>
            <p:cNvSpPr/>
            <p:nvPr/>
          </p:nvSpPr>
          <p:spPr>
            <a:xfrm>
              <a:off x="0" y="1795653"/>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pic>
          <p:nvPicPr>
            <p:cNvPr id="15" name="Picture 1996"/>
            <p:cNvPicPr/>
            <p:nvPr/>
          </p:nvPicPr>
          <p:blipFill>
            <a:blip r:embed="rId3"/>
            <a:stretch>
              <a:fillRect/>
            </a:stretch>
          </p:blipFill>
          <p:spPr>
            <a:xfrm>
              <a:off x="22606" y="2690496"/>
              <a:ext cx="4274820" cy="155448"/>
            </a:xfrm>
            <a:prstGeom prst="rect">
              <a:avLst/>
            </a:prstGeom>
          </p:spPr>
        </p:pic>
        <p:sp>
          <p:nvSpPr>
            <p:cNvPr id="16" name="Rectangle 1997"/>
            <p:cNvSpPr/>
            <p:nvPr/>
          </p:nvSpPr>
          <p:spPr>
            <a:xfrm>
              <a:off x="1403985" y="2715717"/>
              <a:ext cx="469374" cy="171356"/>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Figura </a:t>
              </a:r>
              <a:endParaRPr lang="es-PE" sz="1200">
                <a:solidFill>
                  <a:srgbClr val="000000"/>
                </a:solidFill>
                <a:effectLst/>
                <a:latin typeface="Calibri" panose="020F0502020204030204" pitchFamily="34" charset="0"/>
                <a:ea typeface="Calibri" panose="020F0502020204030204" pitchFamily="34" charset="0"/>
              </a:endParaRPr>
            </a:p>
          </p:txBody>
        </p:sp>
        <p:sp>
          <p:nvSpPr>
            <p:cNvPr id="17" name="Rectangle 1998"/>
            <p:cNvSpPr/>
            <p:nvPr/>
          </p:nvSpPr>
          <p:spPr>
            <a:xfrm>
              <a:off x="1757807" y="2715717"/>
              <a:ext cx="85295" cy="171356"/>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7</a:t>
              </a:r>
              <a:endParaRPr lang="es-PE" sz="1200">
                <a:solidFill>
                  <a:srgbClr val="000000"/>
                </a:solidFill>
                <a:effectLst/>
                <a:latin typeface="Calibri" panose="020F0502020204030204" pitchFamily="34" charset="0"/>
                <a:ea typeface="Calibri" panose="020F0502020204030204" pitchFamily="34" charset="0"/>
              </a:endParaRPr>
            </a:p>
          </p:txBody>
        </p:sp>
        <p:sp>
          <p:nvSpPr>
            <p:cNvPr id="18" name="Rectangle 1999"/>
            <p:cNvSpPr/>
            <p:nvPr/>
          </p:nvSpPr>
          <p:spPr>
            <a:xfrm>
              <a:off x="1821815" y="2715717"/>
              <a:ext cx="906447" cy="171356"/>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 Ejemplo de </a:t>
              </a:r>
              <a:endParaRPr lang="es-PE" sz="1200">
                <a:solidFill>
                  <a:srgbClr val="000000"/>
                </a:solidFill>
                <a:effectLst/>
                <a:latin typeface="Calibri" panose="020F0502020204030204" pitchFamily="34" charset="0"/>
                <a:ea typeface="Calibri" panose="020F0502020204030204" pitchFamily="34" charset="0"/>
              </a:endParaRPr>
            </a:p>
          </p:txBody>
        </p:sp>
        <p:sp>
          <p:nvSpPr>
            <p:cNvPr id="19" name="Rectangle 2000"/>
            <p:cNvSpPr/>
            <p:nvPr/>
          </p:nvSpPr>
          <p:spPr>
            <a:xfrm>
              <a:off x="2504567" y="2715717"/>
              <a:ext cx="546594" cy="171356"/>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Schema</a:t>
              </a:r>
              <a:endParaRPr lang="es-PE" sz="1200">
                <a:solidFill>
                  <a:srgbClr val="000000"/>
                </a:solidFill>
                <a:effectLst/>
                <a:latin typeface="Calibri" panose="020F0502020204030204" pitchFamily="34" charset="0"/>
                <a:ea typeface="Calibri" panose="020F0502020204030204" pitchFamily="34" charset="0"/>
              </a:endParaRPr>
            </a:p>
          </p:txBody>
        </p:sp>
        <p:sp>
          <p:nvSpPr>
            <p:cNvPr id="20" name="Rectangle 2001"/>
            <p:cNvSpPr/>
            <p:nvPr/>
          </p:nvSpPr>
          <p:spPr>
            <a:xfrm>
              <a:off x="2916047" y="2696287"/>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grpSp>
    </p:spTree>
    <p:extLst>
      <p:ext uri="{BB962C8B-B14F-4D97-AF65-F5344CB8AC3E}">
        <p14:creationId xmlns:p14="http://schemas.microsoft.com/office/powerpoint/2010/main" val="1184040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55559" y="571865"/>
            <a:ext cx="10590727" cy="646331"/>
          </a:xfrm>
          <a:prstGeom prst="rect">
            <a:avLst/>
          </a:prstGeom>
        </p:spPr>
        <p:txBody>
          <a:bodyPr wrap="square">
            <a:spAutoFit/>
          </a:bodyPr>
          <a:lstStyle/>
          <a:p>
            <a:r>
              <a:rPr lang="es-PE" dirty="0" smtClean="0">
                <a:solidFill>
                  <a:srgbClr val="000000"/>
                </a:solidFill>
                <a:effectLst/>
                <a:latin typeface="Calibri" panose="020F0502020204030204" pitchFamily="34" charset="0"/>
                <a:ea typeface="Calibri" panose="020F0502020204030204" pitchFamily="34" charset="0"/>
              </a:rPr>
              <a:t>Para terminar con los documentos XML, en la Figura 9 se ve un diagrama de cómo es el funcionamiento general de una aplicación XML. </a:t>
            </a:r>
            <a:endParaRPr lang="es-PE" dirty="0"/>
          </a:p>
        </p:txBody>
      </p:sp>
      <p:grpSp>
        <p:nvGrpSpPr>
          <p:cNvPr id="5" name="Group 38073"/>
          <p:cNvGrpSpPr/>
          <p:nvPr/>
        </p:nvGrpSpPr>
        <p:grpSpPr>
          <a:xfrm>
            <a:off x="1283592" y="1830164"/>
            <a:ext cx="9534660" cy="4081238"/>
            <a:chOff x="0" y="0"/>
            <a:chExt cx="6899275" cy="2759534"/>
          </a:xfrm>
        </p:grpSpPr>
        <p:pic>
          <p:nvPicPr>
            <p:cNvPr id="6" name="Picture 2097"/>
            <p:cNvPicPr/>
            <p:nvPr/>
          </p:nvPicPr>
          <p:blipFill>
            <a:blip r:embed="rId2"/>
            <a:stretch>
              <a:fillRect/>
            </a:stretch>
          </p:blipFill>
          <p:spPr>
            <a:xfrm>
              <a:off x="4763" y="4826"/>
              <a:ext cx="6889750" cy="2280285"/>
            </a:xfrm>
            <a:prstGeom prst="rect">
              <a:avLst/>
            </a:prstGeom>
          </p:spPr>
        </p:pic>
        <p:sp>
          <p:nvSpPr>
            <p:cNvPr id="7" name="Shape 2098"/>
            <p:cNvSpPr/>
            <p:nvPr/>
          </p:nvSpPr>
          <p:spPr>
            <a:xfrm>
              <a:off x="0" y="0"/>
              <a:ext cx="6899275" cy="2289810"/>
            </a:xfrm>
            <a:custGeom>
              <a:avLst/>
              <a:gdLst/>
              <a:ahLst/>
              <a:cxnLst/>
              <a:rect l="0" t="0" r="0" b="0"/>
              <a:pathLst>
                <a:path w="6899275" h="2289810">
                  <a:moveTo>
                    <a:pt x="0" y="2289810"/>
                  </a:moveTo>
                  <a:lnTo>
                    <a:pt x="6899275" y="2289810"/>
                  </a:lnTo>
                  <a:lnTo>
                    <a:pt x="6899275" y="0"/>
                  </a:lnTo>
                  <a:lnTo>
                    <a:pt x="0" y="0"/>
                  </a:lnTo>
                  <a:close/>
                </a:path>
              </a:pathLst>
            </a:custGeom>
            <a:ln w="9525" cap="flat">
              <a:round/>
            </a:ln>
          </p:spPr>
          <p:style>
            <a:lnRef idx="1">
              <a:srgbClr val="1F497D"/>
            </a:lnRef>
            <a:fillRef idx="0">
              <a:srgbClr val="000000">
                <a:alpha val="0"/>
              </a:srgbClr>
            </a:fillRef>
            <a:effectRef idx="0">
              <a:scrgbClr r="0" g="0" b="0"/>
            </a:effectRef>
            <a:fontRef idx="none"/>
          </p:style>
          <p:txBody>
            <a:bodyPr/>
            <a:lstStyle/>
            <a:p>
              <a:endParaRPr lang="es-PE"/>
            </a:p>
          </p:txBody>
        </p:sp>
        <p:sp>
          <p:nvSpPr>
            <p:cNvPr id="8" name="Rectangle 2099"/>
            <p:cNvSpPr/>
            <p:nvPr/>
          </p:nvSpPr>
          <p:spPr>
            <a:xfrm>
              <a:off x="1420305" y="2553081"/>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pic>
          <p:nvPicPr>
            <p:cNvPr id="9" name="Picture 2136"/>
            <p:cNvPicPr/>
            <p:nvPr/>
          </p:nvPicPr>
          <p:blipFill>
            <a:blip r:embed="rId3"/>
            <a:stretch>
              <a:fillRect/>
            </a:stretch>
          </p:blipFill>
          <p:spPr>
            <a:xfrm>
              <a:off x="805879" y="2361946"/>
              <a:ext cx="5399532" cy="155448"/>
            </a:xfrm>
            <a:prstGeom prst="rect">
              <a:avLst/>
            </a:prstGeom>
          </p:spPr>
        </p:pic>
        <p:sp>
          <p:nvSpPr>
            <p:cNvPr id="10" name="Rectangle 2137"/>
            <p:cNvSpPr/>
            <p:nvPr/>
          </p:nvSpPr>
          <p:spPr>
            <a:xfrm>
              <a:off x="2613978" y="2388109"/>
              <a:ext cx="469374" cy="171355"/>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Figura </a:t>
              </a:r>
              <a:endParaRPr lang="es-PE" sz="1200">
                <a:solidFill>
                  <a:srgbClr val="000000"/>
                </a:solidFill>
                <a:effectLst/>
                <a:latin typeface="Calibri" panose="020F0502020204030204" pitchFamily="34" charset="0"/>
                <a:ea typeface="Calibri" panose="020F0502020204030204" pitchFamily="34" charset="0"/>
              </a:endParaRPr>
            </a:p>
          </p:txBody>
        </p:sp>
        <p:sp>
          <p:nvSpPr>
            <p:cNvPr id="11" name="Rectangle 2138"/>
            <p:cNvSpPr/>
            <p:nvPr/>
          </p:nvSpPr>
          <p:spPr>
            <a:xfrm>
              <a:off x="2967546" y="2388109"/>
              <a:ext cx="85295" cy="171355"/>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9</a:t>
              </a:r>
              <a:endParaRPr lang="es-PE" sz="1200">
                <a:solidFill>
                  <a:srgbClr val="000000"/>
                </a:solidFill>
                <a:effectLst/>
                <a:latin typeface="Calibri" panose="020F0502020204030204" pitchFamily="34" charset="0"/>
                <a:ea typeface="Calibri" panose="020F0502020204030204" pitchFamily="34" charset="0"/>
              </a:endParaRPr>
            </a:p>
          </p:txBody>
        </p:sp>
        <p:sp>
          <p:nvSpPr>
            <p:cNvPr id="12" name="Rectangle 2139"/>
            <p:cNvSpPr/>
            <p:nvPr/>
          </p:nvSpPr>
          <p:spPr>
            <a:xfrm>
              <a:off x="3031554" y="2388109"/>
              <a:ext cx="1815081" cy="171355"/>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 Esquema aplicación XML</a:t>
              </a:r>
              <a:endParaRPr lang="es-PE" sz="1200">
                <a:solidFill>
                  <a:srgbClr val="000000"/>
                </a:solidFill>
                <a:effectLst/>
                <a:latin typeface="Calibri" panose="020F0502020204030204" pitchFamily="34" charset="0"/>
                <a:ea typeface="Calibri" panose="020F0502020204030204" pitchFamily="34" charset="0"/>
              </a:endParaRPr>
            </a:p>
          </p:txBody>
        </p:sp>
        <p:sp>
          <p:nvSpPr>
            <p:cNvPr id="13" name="Rectangle 2140"/>
            <p:cNvSpPr/>
            <p:nvPr/>
          </p:nvSpPr>
          <p:spPr>
            <a:xfrm>
              <a:off x="4397312" y="2368677"/>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grpSp>
    </p:spTree>
    <p:extLst>
      <p:ext uri="{BB962C8B-B14F-4D97-AF65-F5344CB8AC3E}">
        <p14:creationId xmlns:p14="http://schemas.microsoft.com/office/powerpoint/2010/main" val="1261458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403797" y="940158"/>
            <a:ext cx="2621230" cy="923330"/>
          </a:xfrm>
          <a:prstGeom prst="rect">
            <a:avLst/>
          </a:prstGeom>
          <a:noFill/>
        </p:spPr>
        <p:txBody>
          <a:bodyPr wrap="none" rtlCol="0">
            <a:spAutoFit/>
          </a:bodyPr>
          <a:lstStyle/>
          <a:p>
            <a:r>
              <a:rPr lang="es-PE" sz="3600" dirty="0" smtClean="0">
                <a:latin typeface="Arial" panose="020B0604020202020204" pitchFamily="34" charset="0"/>
                <a:cs typeface="Arial" panose="020B0604020202020204" pitchFamily="34" charset="0"/>
              </a:rPr>
              <a:t>RESUMEN </a:t>
            </a:r>
          </a:p>
          <a:p>
            <a:endParaRPr lang="es-PE" dirty="0"/>
          </a:p>
        </p:txBody>
      </p:sp>
      <p:sp>
        <p:nvSpPr>
          <p:cNvPr id="5" name="Rectángulo 4"/>
          <p:cNvSpPr/>
          <p:nvPr/>
        </p:nvSpPr>
        <p:spPr>
          <a:xfrm>
            <a:off x="1081826" y="2115917"/>
            <a:ext cx="9324304" cy="2715487"/>
          </a:xfrm>
          <a:prstGeom prst="rect">
            <a:avLst/>
          </a:prstGeom>
        </p:spPr>
        <p:txBody>
          <a:bodyPr wrap="square">
            <a:spAutoFit/>
          </a:bodyPr>
          <a:lstStyle/>
          <a:p>
            <a:pPr marL="4445" indent="449580" algn="just">
              <a:lnSpc>
                <a:spcPct val="128000"/>
              </a:lnSpc>
              <a:spcAft>
                <a:spcPts val="1115"/>
              </a:spcAft>
            </a:pPr>
            <a:r>
              <a:rPr lang="es-PE" dirty="0" smtClean="0">
                <a:solidFill>
                  <a:srgbClr val="000000"/>
                </a:solidFill>
                <a:effectLst/>
                <a:latin typeface="Arial" panose="020B0604020202020204" pitchFamily="34" charset="0"/>
                <a:ea typeface="Calibri" panose="020F0502020204030204" pitchFamily="34" charset="0"/>
                <a:cs typeface="Arial" panose="020B0604020202020204" pitchFamily="34" charset="0"/>
              </a:rPr>
              <a:t>Este Trabajo tiene como tema principal “Manipulación de documentos XML: tecnologías para el análisis de documentos XML; extracción de información contenida en documentos XML.” </a:t>
            </a:r>
          </a:p>
          <a:p>
            <a:pPr marL="4445" indent="228600" algn="just">
              <a:lnSpc>
                <a:spcPct val="128000"/>
              </a:lnSpc>
              <a:spcAft>
                <a:spcPts val="1115"/>
              </a:spcAft>
            </a:pPr>
            <a:r>
              <a:rPr lang="es-PE" dirty="0" smtClean="0">
                <a:solidFill>
                  <a:srgbClr val="000000"/>
                </a:solidFill>
                <a:effectLst/>
                <a:latin typeface="Arial" panose="020B0604020202020204" pitchFamily="34" charset="0"/>
                <a:ea typeface="Calibri" panose="020F0502020204030204" pitchFamily="34" charset="0"/>
                <a:cs typeface="Arial" panose="020B0604020202020204" pitchFamily="34" charset="0"/>
              </a:rPr>
              <a:t> El trabajo se basa en un estudio epistemológico que contiene los antecedentes, un estado del arte, un desarrollo de conceptos. Esta primera parte será más teórica sobre los conceptos de documentos XML, su análisis, procesamiento y las tecnologías que se usan.  </a:t>
            </a:r>
            <a:endParaRPr lang="es-PE"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25991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5908" y="452787"/>
            <a:ext cx="9118243" cy="1200329"/>
          </a:xfrm>
          <a:prstGeom prst="rect">
            <a:avLst/>
          </a:prstGeom>
        </p:spPr>
        <p:txBody>
          <a:bodyPr wrap="square">
            <a:spAutoFit/>
          </a:bodyPr>
          <a:lstStyle/>
          <a:p>
            <a:pPr lvl="2" fontAlgn="base">
              <a:spcAft>
                <a:spcPts val="1230"/>
              </a:spcAft>
              <a:buClr>
                <a:srgbClr val="000000"/>
              </a:buClr>
              <a:buSzPts val="1800"/>
            </a:pPr>
            <a:r>
              <a:rPr lang="es-PE" sz="3600" b="1" dirty="0">
                <a:solidFill>
                  <a:srgbClr val="000000"/>
                </a:solidFill>
                <a:uFill>
                  <a:solidFill>
                    <a:srgbClr val="000000"/>
                  </a:solidFill>
                </a:uFill>
                <a:latin typeface="Cambria" panose="02040503050406030204" pitchFamily="18" charset="0"/>
                <a:ea typeface="Cambria" panose="02040503050406030204" pitchFamily="18" charset="0"/>
                <a:cs typeface="Cambria" panose="02040503050406030204" pitchFamily="18" charset="0"/>
              </a:rPr>
              <a:t>Tecnologías para el análisis y procesamiento de documentos XML </a:t>
            </a:r>
          </a:p>
        </p:txBody>
      </p:sp>
      <p:sp>
        <p:nvSpPr>
          <p:cNvPr id="5" name="Rectángulo 4"/>
          <p:cNvSpPr/>
          <p:nvPr/>
        </p:nvSpPr>
        <p:spPr>
          <a:xfrm>
            <a:off x="1320972" y="3133512"/>
            <a:ext cx="9921025" cy="801501"/>
          </a:xfrm>
          <a:prstGeom prst="rect">
            <a:avLst/>
          </a:prstGeom>
        </p:spPr>
        <p:txBody>
          <a:bodyPr wrap="square">
            <a:spAutoFit/>
          </a:bodyPr>
          <a:lstStyle/>
          <a:p>
            <a:pPr marL="4445" indent="449580" algn="just">
              <a:lnSpc>
                <a:spcPct val="128000"/>
              </a:lnSpc>
              <a:spcAft>
                <a:spcPts val="1115"/>
              </a:spcAft>
            </a:pPr>
            <a:r>
              <a:rPr lang="es-PE" dirty="0" smtClean="0">
                <a:solidFill>
                  <a:srgbClr val="000000"/>
                </a:solidFill>
                <a:effectLst/>
                <a:latin typeface="Calibri" panose="020F0502020204030204" pitchFamily="34" charset="0"/>
                <a:ea typeface="Calibri" panose="020F0502020204030204" pitchFamily="34" charset="0"/>
              </a:rPr>
              <a:t>El DOM de XML es un estándar para saber cómo conseguir, cambiar, añadir o eliminar elementos XML. Para ello, proporciona diversos objetos, propiedades y métodos para todos los elementos XML.  </a:t>
            </a:r>
            <a:endParaRPr lang="es-PE" dirty="0">
              <a:solidFill>
                <a:srgbClr val="000000"/>
              </a:solidFill>
              <a:effectLst/>
              <a:latin typeface="Calibri" panose="020F0502020204030204" pitchFamily="34" charset="0"/>
              <a:ea typeface="Calibri" panose="020F0502020204030204" pitchFamily="34" charset="0"/>
            </a:endParaRPr>
          </a:p>
        </p:txBody>
      </p:sp>
      <p:sp>
        <p:nvSpPr>
          <p:cNvPr id="6" name="Rectángulo 5"/>
          <p:cNvSpPr/>
          <p:nvPr/>
        </p:nvSpPr>
        <p:spPr>
          <a:xfrm>
            <a:off x="1320972" y="2526076"/>
            <a:ext cx="909223" cy="461665"/>
          </a:xfrm>
          <a:prstGeom prst="rect">
            <a:avLst/>
          </a:prstGeom>
        </p:spPr>
        <p:txBody>
          <a:bodyPr wrap="none">
            <a:spAutoFit/>
          </a:bodyPr>
          <a:lstStyle/>
          <a:p>
            <a:pPr marL="6350" indent="-6350">
              <a:spcAft>
                <a:spcPts val="190"/>
              </a:spcAft>
            </a:pPr>
            <a:r>
              <a:rPr lang="es-PE" sz="2400" b="1" u="sng" dirty="0" smtClean="0">
                <a:solidFill>
                  <a:srgbClr val="000000"/>
                </a:solidFill>
                <a:effectLst/>
                <a:uFill>
                  <a:solidFill>
                    <a:srgbClr val="000000"/>
                  </a:solidFill>
                </a:uFill>
                <a:latin typeface="Calibri" panose="020F0502020204030204" pitchFamily="34" charset="0"/>
                <a:ea typeface="Calibri" panose="020F0502020204030204" pitchFamily="34" charset="0"/>
              </a:rPr>
              <a:t>DOM</a:t>
            </a:r>
            <a:r>
              <a:rPr lang="es-PE" b="1"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rPr>
              <a:t> </a:t>
            </a:r>
            <a:endParaRPr lang="es-PE" b="1" u="sng" dirty="0">
              <a:solidFill>
                <a:srgbClr val="000000"/>
              </a:solidFill>
              <a:effectLst/>
              <a:uFill>
                <a:solidFill>
                  <a:srgbClr val="000000"/>
                </a:solidFill>
              </a:u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396746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631323" y="1534677"/>
            <a:ext cx="8530108" cy="3420808"/>
          </a:xfrm>
          <a:prstGeom prst="rect">
            <a:avLst/>
          </a:prstGeom>
        </p:spPr>
        <p:txBody>
          <a:bodyPr wrap="square">
            <a:spAutoFit/>
          </a:bodyPr>
          <a:lstStyle/>
          <a:p>
            <a:pPr marL="455930" indent="-6350" algn="just">
              <a:lnSpc>
                <a:spcPct val="128000"/>
              </a:lnSpc>
              <a:spcAft>
                <a:spcPts val="1115"/>
              </a:spcAft>
            </a:pPr>
            <a:r>
              <a:rPr lang="es-PE" dirty="0" smtClean="0">
                <a:solidFill>
                  <a:srgbClr val="000000"/>
                </a:solidFill>
                <a:effectLst/>
                <a:latin typeface="Calibri" panose="020F0502020204030204" pitchFamily="34" charset="0"/>
                <a:ea typeface="Calibri" panose="020F0502020204030204" pitchFamily="34" charset="0"/>
              </a:rPr>
              <a:t>Las propiedades XML DOM más típicas son (donde x es un objeto nodo):  </a:t>
            </a:r>
          </a:p>
          <a:p>
            <a:pPr marL="342900" lvl="0" indent="-342900" algn="just" fontAlgn="base">
              <a:lnSpc>
                <a:spcPct val="128000"/>
              </a:lnSpc>
              <a:spcAft>
                <a:spcPts val="1115"/>
              </a:spcAft>
              <a:buClr>
                <a:srgbClr val="000000"/>
              </a:buClr>
              <a:buSzPts val="1200"/>
              <a:buFont typeface="Arial" panose="020B0604020202020204" pitchFamily="34" charset="0"/>
              <a:buChar char="•"/>
            </a:pPr>
            <a:r>
              <a:rPr lang="es-PE" u="none" strike="noStrike" dirty="0" err="1"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x.nodeName</a:t>
            </a:r>
            <a:r>
              <a:rPr lang="es-PE"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 El nombre de  x </a:t>
            </a:r>
          </a:p>
          <a:p>
            <a:pPr marL="342900" lvl="0" indent="-342900" algn="just" fontAlgn="base">
              <a:lnSpc>
                <a:spcPct val="128000"/>
              </a:lnSpc>
              <a:spcAft>
                <a:spcPts val="1115"/>
              </a:spcAft>
              <a:buClr>
                <a:srgbClr val="000000"/>
              </a:buClr>
              <a:buSzPts val="1200"/>
              <a:buFont typeface="Arial" panose="020B0604020202020204" pitchFamily="34" charset="0"/>
              <a:buChar char="•"/>
            </a:pPr>
            <a:r>
              <a:rPr lang="es-PE" u="none" strike="noStrike" dirty="0" err="1"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x.nodeValue</a:t>
            </a:r>
            <a:r>
              <a:rPr lang="es-PE"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 El valor de x </a:t>
            </a:r>
          </a:p>
          <a:p>
            <a:pPr marL="342900" lvl="0" indent="-342900" algn="just" fontAlgn="base">
              <a:lnSpc>
                <a:spcPct val="128000"/>
              </a:lnSpc>
              <a:spcAft>
                <a:spcPts val="1115"/>
              </a:spcAft>
              <a:buClr>
                <a:srgbClr val="000000"/>
              </a:buClr>
              <a:buSzPts val="1200"/>
              <a:buFont typeface="Arial" panose="020B0604020202020204" pitchFamily="34" charset="0"/>
              <a:buChar char="•"/>
            </a:pPr>
            <a:r>
              <a:rPr lang="es-PE" u="none" strike="noStrike" dirty="0" err="1"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x.parentNode</a:t>
            </a:r>
            <a:r>
              <a:rPr lang="es-PE"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 El nodo padre de x </a:t>
            </a:r>
          </a:p>
          <a:p>
            <a:pPr marL="342900" lvl="0" indent="-342900" algn="just" fontAlgn="base">
              <a:lnSpc>
                <a:spcPct val="128000"/>
              </a:lnSpc>
              <a:spcAft>
                <a:spcPts val="1115"/>
              </a:spcAft>
              <a:buClr>
                <a:srgbClr val="000000"/>
              </a:buClr>
              <a:buSzPts val="1200"/>
              <a:buFont typeface="Arial" panose="020B0604020202020204" pitchFamily="34" charset="0"/>
              <a:buChar char="•"/>
            </a:pPr>
            <a:r>
              <a:rPr lang="es-PE" u="none" strike="noStrike" dirty="0" err="1"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x.childNodes</a:t>
            </a:r>
            <a:r>
              <a:rPr lang="es-PE"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 Los nodos hijos de x </a:t>
            </a:r>
          </a:p>
          <a:p>
            <a:pPr marL="342900" indent="-342900" algn="just" fontAlgn="base">
              <a:lnSpc>
                <a:spcPct val="128000"/>
              </a:lnSpc>
              <a:spcAft>
                <a:spcPts val="1115"/>
              </a:spcAft>
              <a:buClr>
                <a:srgbClr val="000000"/>
              </a:buClr>
              <a:buSzPts val="1200"/>
              <a:buFont typeface="Arial" panose="020B0604020202020204" pitchFamily="34" charset="0"/>
              <a:buChar char="•"/>
            </a:pPr>
            <a:r>
              <a:rPr lang="es-PE" dirty="0" err="1" smtClean="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x</a:t>
            </a:r>
            <a:r>
              <a:rPr lang="es-PE" dirty="0" err="1">
                <a:latin typeface="Arial" panose="020B0604020202020204" pitchFamily="34" charset="0"/>
                <a:cs typeface="Arial" panose="020B0604020202020204" pitchFamily="34" charset="0"/>
              </a:rPr>
              <a:t>.attributes</a:t>
            </a:r>
            <a:r>
              <a:rPr lang="es-PE" dirty="0">
                <a:latin typeface="Arial" panose="020B0604020202020204" pitchFamily="34" charset="0"/>
                <a:cs typeface="Arial" panose="020B0604020202020204" pitchFamily="34" charset="0"/>
              </a:rPr>
              <a:t> – Los nodos atributos de x </a:t>
            </a:r>
          </a:p>
          <a:p>
            <a:pPr marL="342900" lvl="0" indent="-342900" algn="just" fontAlgn="base">
              <a:lnSpc>
                <a:spcPct val="128000"/>
              </a:lnSpc>
              <a:spcAft>
                <a:spcPts val="1115"/>
              </a:spcAft>
              <a:buClr>
                <a:srgbClr val="000000"/>
              </a:buClr>
              <a:buSzPts val="1200"/>
              <a:buFont typeface="Arial" panose="020B0604020202020204" pitchFamily="34" charset="0"/>
              <a:buChar char="•"/>
            </a:pPr>
            <a:endParaRPr lang="es-PE"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0687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8145"/>
          <p:cNvGrpSpPr/>
          <p:nvPr/>
        </p:nvGrpSpPr>
        <p:grpSpPr>
          <a:xfrm>
            <a:off x="1223493" y="579549"/>
            <a:ext cx="8967819" cy="5364688"/>
            <a:chOff x="0" y="0"/>
            <a:chExt cx="6516370" cy="4185918"/>
          </a:xfrm>
        </p:grpSpPr>
        <p:sp>
          <p:nvSpPr>
            <p:cNvPr id="5" name="Rectangle 2165"/>
            <p:cNvSpPr/>
            <p:nvPr/>
          </p:nvSpPr>
          <p:spPr>
            <a:xfrm>
              <a:off x="3253296" y="3867861"/>
              <a:ext cx="170426" cy="171355"/>
            </a:xfrm>
            <a:prstGeom prst="rect">
              <a:avLst/>
            </a:prstGeom>
            <a:ln>
              <a:noFill/>
            </a:ln>
          </p:spPr>
          <p:txBody>
            <a:bodyPr lIns="0" tIns="0" rIns="0" bIns="0" rtlCol="0">
              <a:noAutofit/>
            </a:bodyPr>
            <a:lstStyle/>
            <a:p>
              <a:pPr marL="4445" indent="-6350" algn="l">
                <a:lnSpc>
                  <a:spcPct val="115000"/>
                </a:lnSpc>
                <a:spcAft>
                  <a:spcPts val="0"/>
                </a:spcAft>
              </a:pPr>
              <a:r>
                <a:rPr lang="es-PE" sz="1000">
                  <a:solidFill>
                    <a:srgbClr val="000000"/>
                  </a:solidFill>
                  <a:effectLst/>
                  <a:latin typeface="Calibri" panose="020F0502020204030204" pitchFamily="34" charset="0"/>
                  <a:ea typeface="Calibri" panose="020F0502020204030204" pitchFamily="34" charset="0"/>
                </a:rPr>
                <a:t>20</a:t>
              </a:r>
              <a:endParaRPr lang="es-PE" sz="1200">
                <a:solidFill>
                  <a:srgbClr val="000000"/>
                </a:solidFill>
                <a:effectLst/>
                <a:latin typeface="Calibri" panose="020F0502020204030204" pitchFamily="34" charset="0"/>
                <a:ea typeface="Calibri" panose="020F0502020204030204" pitchFamily="34" charset="0"/>
              </a:endParaRPr>
            </a:p>
          </p:txBody>
        </p:sp>
        <p:sp>
          <p:nvSpPr>
            <p:cNvPr id="6" name="Rectangle 2166"/>
            <p:cNvSpPr/>
            <p:nvPr/>
          </p:nvSpPr>
          <p:spPr>
            <a:xfrm>
              <a:off x="3381312" y="3867861"/>
              <a:ext cx="38021" cy="171355"/>
            </a:xfrm>
            <a:prstGeom prst="rect">
              <a:avLst/>
            </a:prstGeom>
            <a:ln>
              <a:noFill/>
            </a:ln>
          </p:spPr>
          <p:txBody>
            <a:bodyPr lIns="0" tIns="0" rIns="0" bIns="0" rtlCol="0">
              <a:noAutofit/>
            </a:bodyPr>
            <a:lstStyle/>
            <a:p>
              <a:pPr marL="4445" indent="-6350" algn="l">
                <a:lnSpc>
                  <a:spcPct val="115000"/>
                </a:lnSpc>
                <a:spcAft>
                  <a:spcPts val="0"/>
                </a:spcAft>
              </a:pPr>
              <a:r>
                <a:rPr lang="es-PE" sz="1000">
                  <a:solidFill>
                    <a:srgbClr val="000000"/>
                  </a:solidFill>
                  <a:effectLst/>
                  <a:latin typeface="Calibri" panose="020F0502020204030204" pitchFamily="34" charset="0"/>
                  <a:ea typeface="Calibri" panose="020F0502020204030204" pitchFamily="34" charset="0"/>
                </a:rPr>
                <a:t> </a:t>
              </a:r>
              <a:endParaRPr lang="es-PE" sz="1200">
                <a:solidFill>
                  <a:srgbClr val="000000"/>
                </a:solidFill>
                <a:effectLst/>
                <a:latin typeface="Calibri" panose="020F0502020204030204" pitchFamily="34" charset="0"/>
                <a:ea typeface="Calibri" panose="020F0502020204030204" pitchFamily="34" charset="0"/>
              </a:endParaRPr>
            </a:p>
          </p:txBody>
        </p:sp>
        <p:sp>
          <p:nvSpPr>
            <p:cNvPr id="7" name="Rectangle 2167"/>
            <p:cNvSpPr/>
            <p:nvPr/>
          </p:nvSpPr>
          <p:spPr>
            <a:xfrm>
              <a:off x="617715" y="3999683"/>
              <a:ext cx="42059" cy="186235"/>
            </a:xfrm>
            <a:prstGeom prst="rect">
              <a:avLst/>
            </a:prstGeom>
            <a:ln>
              <a:noFill/>
            </a:ln>
          </p:spPr>
          <p:txBody>
            <a:bodyPr lIns="0" tIns="0" rIns="0" bIns="0" rtlCol="0">
              <a:noAutofit/>
            </a:bodyPr>
            <a:lstStyle/>
            <a:p>
              <a:pPr marL="4445" indent="-6350" algn="l">
                <a:lnSpc>
                  <a:spcPct val="115000"/>
                </a:lnSpc>
                <a:spcAft>
                  <a:spcPts val="0"/>
                </a:spcAft>
              </a:pPr>
              <a:r>
                <a:rPr lang="es-PE" sz="1000">
                  <a:solidFill>
                    <a:srgbClr val="000000"/>
                  </a:solidFill>
                  <a:effectLst/>
                  <a:latin typeface="Times New Roman" panose="02020603050405020304" pitchFamily="18" charset="0"/>
                  <a:ea typeface="Times New Roman" panose="02020603050405020304" pitchFamily="18" charset="0"/>
                </a:rPr>
                <a:t> </a:t>
              </a:r>
              <a:endParaRPr lang="es-PE" sz="1200">
                <a:solidFill>
                  <a:srgbClr val="000000"/>
                </a:solidFill>
                <a:effectLst/>
                <a:latin typeface="Calibri" panose="020F0502020204030204" pitchFamily="34" charset="0"/>
                <a:ea typeface="Calibri" panose="020F0502020204030204" pitchFamily="34" charset="0"/>
              </a:endParaRPr>
            </a:p>
          </p:txBody>
        </p:sp>
        <p:pic>
          <p:nvPicPr>
            <p:cNvPr id="8" name="Picture 2168"/>
            <p:cNvPicPr/>
            <p:nvPr/>
          </p:nvPicPr>
          <p:blipFill>
            <a:blip r:embed="rId2"/>
            <a:stretch>
              <a:fillRect/>
            </a:stretch>
          </p:blipFill>
          <p:spPr>
            <a:xfrm>
              <a:off x="4763" y="304673"/>
              <a:ext cx="6506845" cy="3716020"/>
            </a:xfrm>
            <a:prstGeom prst="rect">
              <a:avLst/>
            </a:prstGeom>
          </p:spPr>
        </p:pic>
        <p:sp>
          <p:nvSpPr>
            <p:cNvPr id="9" name="Shape 2169"/>
            <p:cNvSpPr/>
            <p:nvPr/>
          </p:nvSpPr>
          <p:spPr>
            <a:xfrm>
              <a:off x="0" y="299910"/>
              <a:ext cx="6516370" cy="3725545"/>
            </a:xfrm>
            <a:custGeom>
              <a:avLst/>
              <a:gdLst/>
              <a:ahLst/>
              <a:cxnLst/>
              <a:rect l="0" t="0" r="0" b="0"/>
              <a:pathLst>
                <a:path w="6516370" h="3725545">
                  <a:moveTo>
                    <a:pt x="0" y="3725545"/>
                  </a:moveTo>
                  <a:lnTo>
                    <a:pt x="6516370" y="3725545"/>
                  </a:lnTo>
                  <a:lnTo>
                    <a:pt x="6516370" y="0"/>
                  </a:lnTo>
                  <a:lnTo>
                    <a:pt x="0" y="0"/>
                  </a:lnTo>
                  <a:close/>
                </a:path>
              </a:pathLst>
            </a:custGeom>
            <a:ln w="9525" cap="flat">
              <a:round/>
            </a:ln>
          </p:spPr>
          <p:style>
            <a:lnRef idx="1">
              <a:srgbClr val="1F497D"/>
            </a:lnRef>
            <a:fillRef idx="0">
              <a:srgbClr val="000000">
                <a:alpha val="0"/>
              </a:srgbClr>
            </a:fillRef>
            <a:effectRef idx="0">
              <a:scrgbClr r="0" g="0" b="0"/>
            </a:effectRef>
            <a:fontRef idx="none"/>
          </p:style>
          <p:txBody>
            <a:bodyPr/>
            <a:lstStyle/>
            <a:p>
              <a:endParaRPr lang="es-PE"/>
            </a:p>
          </p:txBody>
        </p:sp>
        <p:sp>
          <p:nvSpPr>
            <p:cNvPr id="10" name="Rectangle 2235"/>
            <p:cNvSpPr/>
            <p:nvPr/>
          </p:nvSpPr>
          <p:spPr>
            <a:xfrm>
              <a:off x="617715" y="0"/>
              <a:ext cx="5070746" cy="206453"/>
            </a:xfrm>
            <a:prstGeom prst="rect">
              <a:avLst/>
            </a:prstGeom>
            <a:ln>
              <a:noFill/>
            </a:ln>
          </p:spPr>
          <p:txBody>
            <a:bodyPr lIns="0" tIns="0" rIns="0" bIns="0" rtlCol="0">
              <a:noAutofit/>
            </a:bodyPr>
            <a:lstStyle/>
            <a:p>
              <a:pPr marL="4445" indent="-6350" algn="l">
                <a:lnSpc>
                  <a:spcPct val="115000"/>
                </a:lnSpc>
                <a:spcAft>
                  <a:spcPts val="0"/>
                </a:spcAft>
              </a:pPr>
              <a:endParaRPr lang="es-PE" sz="1200" dirty="0">
                <a:solidFill>
                  <a:srgbClr val="000000"/>
                </a:solidFill>
                <a:effectLst/>
                <a:latin typeface="Calibri" panose="020F0502020204030204" pitchFamily="34" charset="0"/>
                <a:ea typeface="Calibri" panose="020F0502020204030204" pitchFamily="34" charset="0"/>
              </a:endParaRPr>
            </a:p>
          </p:txBody>
        </p:sp>
        <p:sp>
          <p:nvSpPr>
            <p:cNvPr id="11" name="Rectangle 2236"/>
            <p:cNvSpPr/>
            <p:nvPr/>
          </p:nvSpPr>
          <p:spPr>
            <a:xfrm>
              <a:off x="4433253" y="0"/>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grpSp>
    </p:spTree>
    <p:extLst>
      <p:ext uri="{BB962C8B-B14F-4D97-AF65-F5344CB8AC3E}">
        <p14:creationId xmlns:p14="http://schemas.microsoft.com/office/powerpoint/2010/main" val="757393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281868" y="2036682"/>
            <a:ext cx="9008352" cy="1200329"/>
          </a:xfrm>
          <a:prstGeom prst="rect">
            <a:avLst/>
          </a:prstGeom>
        </p:spPr>
        <p:txBody>
          <a:bodyPr wrap="square">
            <a:spAutoFit/>
          </a:bodyPr>
          <a:lstStyle/>
          <a:p>
            <a:r>
              <a:rPr lang="es-PE" dirty="0" smtClean="0">
                <a:solidFill>
                  <a:srgbClr val="000000"/>
                </a:solidFill>
                <a:effectLst/>
                <a:latin typeface="Calibri" panose="020F0502020204030204" pitchFamily="34" charset="0"/>
                <a:ea typeface="Calibri" panose="020F0502020204030204" pitchFamily="34" charset="0"/>
              </a:rPr>
              <a:t>SAX es un analizador basado en eventos, es decir, define un conjunto de interfaces cuyos métodos son controladores de eventos. A diferencia de DOM, va recorriendo el documento poco a poco y reacciona en función de los eventos que reciba al analizar el documento, como puede ser el inicio de una etiqueta de apertura. </a:t>
            </a:r>
            <a:endParaRPr lang="es-PE" dirty="0"/>
          </a:p>
        </p:txBody>
      </p:sp>
      <p:sp>
        <p:nvSpPr>
          <p:cNvPr id="5" name="Rectángulo 4"/>
          <p:cNvSpPr/>
          <p:nvPr/>
        </p:nvSpPr>
        <p:spPr>
          <a:xfrm>
            <a:off x="1281868" y="975142"/>
            <a:ext cx="1021433" cy="523220"/>
          </a:xfrm>
          <a:prstGeom prst="rect">
            <a:avLst/>
          </a:prstGeom>
        </p:spPr>
        <p:txBody>
          <a:bodyPr wrap="none">
            <a:spAutoFit/>
          </a:bodyPr>
          <a:lstStyle/>
          <a:p>
            <a:pPr marL="6350" indent="-6350">
              <a:spcAft>
                <a:spcPts val="190"/>
              </a:spcAft>
            </a:pPr>
            <a:r>
              <a:rPr lang="es-PE" sz="2800" b="1" u="sng" dirty="0" smtClean="0">
                <a:solidFill>
                  <a:srgbClr val="000000"/>
                </a:solidFill>
                <a:effectLst/>
                <a:uFill>
                  <a:solidFill>
                    <a:srgbClr val="000000"/>
                  </a:solidFill>
                </a:uFill>
                <a:latin typeface="Arial" panose="020B0604020202020204" pitchFamily="34" charset="0"/>
                <a:ea typeface="Calibri" panose="020F0502020204030204" pitchFamily="34" charset="0"/>
                <a:cs typeface="Arial" panose="020B0604020202020204" pitchFamily="34" charset="0"/>
              </a:rPr>
              <a:t>SAX</a:t>
            </a:r>
            <a:r>
              <a:rPr lang="es-PE" sz="2800" b="1" u="none" strike="noStrike" dirty="0" smtClean="0">
                <a:solidFill>
                  <a:srgbClr val="000000"/>
                </a:solidFill>
                <a:effectLst/>
                <a:uFill>
                  <a:solidFill>
                    <a:srgbClr val="000000"/>
                  </a:solidFill>
                </a:uFill>
                <a:latin typeface="Arial" panose="020B0604020202020204" pitchFamily="34" charset="0"/>
                <a:ea typeface="Cambria" panose="02040503050406030204" pitchFamily="18" charset="0"/>
                <a:cs typeface="Arial" panose="020B0604020202020204" pitchFamily="34" charset="0"/>
              </a:rPr>
              <a:t> </a:t>
            </a:r>
            <a:endParaRPr lang="es-PE" sz="2800" b="1" u="sng" dirty="0">
              <a:solidFill>
                <a:srgbClr val="000000"/>
              </a:solidFill>
              <a:effectLst/>
              <a:uFill>
                <a:solidFill>
                  <a:srgbClr val="000000"/>
                </a:solidFill>
              </a:uFill>
              <a:latin typeface="Arial" panose="020B0604020202020204" pitchFamily="34" charset="0"/>
              <a:ea typeface="Calibri" panose="020F0502020204030204" pitchFamily="34" charset="0"/>
              <a:cs typeface="Arial" panose="020B0604020202020204" pitchFamily="34" charset="0"/>
            </a:endParaRPr>
          </a:p>
        </p:txBody>
      </p:sp>
      <p:sp>
        <p:nvSpPr>
          <p:cNvPr id="7" name="Rectángulo 6"/>
          <p:cNvSpPr/>
          <p:nvPr/>
        </p:nvSpPr>
        <p:spPr>
          <a:xfrm>
            <a:off x="1281868" y="3678842"/>
            <a:ext cx="9008352" cy="646331"/>
          </a:xfrm>
          <a:prstGeom prst="rect">
            <a:avLst/>
          </a:prstGeom>
        </p:spPr>
        <p:txBody>
          <a:bodyPr wrap="square">
            <a:spAutoFit/>
          </a:bodyPr>
          <a:lstStyle/>
          <a:p>
            <a:r>
              <a:rPr lang="es-PE" dirty="0" smtClean="0">
                <a:latin typeface="Calibri" panose="020F0502020204030204" pitchFamily="34" charset="0"/>
                <a:cs typeface="Calibri" panose="020F0502020204030204" pitchFamily="34" charset="0"/>
              </a:rPr>
              <a:t>En la Figura 12 se muestran las interfaces, clases y las relaciones entre ellas de las que dispone SAX . Las 3 interfaces más importantes son: </a:t>
            </a:r>
            <a:r>
              <a:rPr lang="es-PE" dirty="0" err="1" smtClean="0">
                <a:latin typeface="Calibri" panose="020F0502020204030204" pitchFamily="34" charset="0"/>
                <a:cs typeface="Calibri" panose="020F0502020204030204" pitchFamily="34" charset="0"/>
              </a:rPr>
              <a:t>ContentHandler</a:t>
            </a:r>
            <a:r>
              <a:rPr lang="es-PE" dirty="0" smtClean="0">
                <a:latin typeface="Calibri" panose="020F0502020204030204" pitchFamily="34" charset="0"/>
                <a:cs typeface="Calibri" panose="020F0502020204030204" pitchFamily="34" charset="0"/>
              </a:rPr>
              <a:t>, </a:t>
            </a:r>
            <a:r>
              <a:rPr lang="es-PE" dirty="0" err="1" smtClean="0">
                <a:latin typeface="Calibri" panose="020F0502020204030204" pitchFamily="34" charset="0"/>
                <a:cs typeface="Calibri" panose="020F0502020204030204" pitchFamily="34" charset="0"/>
              </a:rPr>
              <a:t>DTDHandler</a:t>
            </a:r>
            <a:r>
              <a:rPr lang="es-PE" dirty="0" smtClean="0">
                <a:latin typeface="Calibri" panose="020F0502020204030204" pitchFamily="34" charset="0"/>
                <a:cs typeface="Calibri" panose="020F0502020204030204" pitchFamily="34" charset="0"/>
              </a:rPr>
              <a:t> y </a:t>
            </a:r>
            <a:r>
              <a:rPr lang="es-PE" dirty="0" err="1" smtClean="0">
                <a:latin typeface="Calibri" panose="020F0502020204030204" pitchFamily="34" charset="0"/>
                <a:cs typeface="Calibri" panose="020F0502020204030204" pitchFamily="34" charset="0"/>
              </a:rPr>
              <a:t>ErrorHandler</a:t>
            </a:r>
            <a:r>
              <a:rPr lang="es-PE" dirty="0" smtClean="0">
                <a:latin typeface="Calibri" panose="020F0502020204030204" pitchFamily="34" charset="0"/>
                <a:cs typeface="Calibri" panose="020F0502020204030204" pitchFamily="34" charset="0"/>
              </a:rPr>
              <a:t>. </a:t>
            </a:r>
            <a:endParaRPr lang="es-P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2018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8408"/>
          <p:cNvGrpSpPr/>
          <p:nvPr/>
        </p:nvGrpSpPr>
        <p:grpSpPr>
          <a:xfrm>
            <a:off x="811369" y="321971"/>
            <a:ext cx="10650828" cy="6220495"/>
            <a:chOff x="0" y="0"/>
            <a:chExt cx="7086600" cy="4420235"/>
          </a:xfrm>
        </p:grpSpPr>
        <p:pic>
          <p:nvPicPr>
            <p:cNvPr id="5" name="Picture 2549"/>
            <p:cNvPicPr/>
            <p:nvPr/>
          </p:nvPicPr>
          <p:blipFill>
            <a:blip r:embed="rId2"/>
            <a:stretch>
              <a:fillRect/>
            </a:stretch>
          </p:blipFill>
          <p:spPr>
            <a:xfrm>
              <a:off x="4763" y="4826"/>
              <a:ext cx="7077075" cy="4410710"/>
            </a:xfrm>
            <a:prstGeom prst="rect">
              <a:avLst/>
            </a:prstGeom>
          </p:spPr>
        </p:pic>
        <p:sp>
          <p:nvSpPr>
            <p:cNvPr id="6" name="Shape 2550"/>
            <p:cNvSpPr/>
            <p:nvPr/>
          </p:nvSpPr>
          <p:spPr>
            <a:xfrm>
              <a:off x="0" y="0"/>
              <a:ext cx="7086600" cy="4420235"/>
            </a:xfrm>
            <a:custGeom>
              <a:avLst/>
              <a:gdLst/>
              <a:ahLst/>
              <a:cxnLst/>
              <a:rect l="0" t="0" r="0" b="0"/>
              <a:pathLst>
                <a:path w="7086600" h="4420235">
                  <a:moveTo>
                    <a:pt x="0" y="4420235"/>
                  </a:moveTo>
                  <a:lnTo>
                    <a:pt x="7086600" y="4420235"/>
                  </a:lnTo>
                  <a:lnTo>
                    <a:pt x="7086600" y="0"/>
                  </a:lnTo>
                  <a:lnTo>
                    <a:pt x="0" y="0"/>
                  </a:lnTo>
                  <a:close/>
                </a:path>
              </a:pathLst>
            </a:custGeom>
            <a:ln w="9525" cap="flat">
              <a:round/>
            </a:ln>
          </p:spPr>
          <p:style>
            <a:lnRef idx="1">
              <a:srgbClr val="1F497D"/>
            </a:lnRef>
            <a:fillRef idx="0">
              <a:srgbClr val="000000">
                <a:alpha val="0"/>
              </a:srgbClr>
            </a:fillRef>
            <a:effectRef idx="0">
              <a:scrgbClr r="0" g="0" b="0"/>
            </a:effectRef>
            <a:fontRef idx="none"/>
          </p:style>
          <p:txBody>
            <a:bodyPr/>
            <a:lstStyle/>
            <a:p>
              <a:endParaRPr lang="es-PE"/>
            </a:p>
          </p:txBody>
        </p:sp>
      </p:grpSp>
    </p:spTree>
    <p:extLst>
      <p:ext uri="{BB962C8B-B14F-4D97-AF65-F5344CB8AC3E}">
        <p14:creationId xmlns:p14="http://schemas.microsoft.com/office/powerpoint/2010/main" val="1486770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059112" y="861743"/>
            <a:ext cx="1000595" cy="523220"/>
          </a:xfrm>
          <a:prstGeom prst="rect">
            <a:avLst/>
          </a:prstGeom>
        </p:spPr>
        <p:txBody>
          <a:bodyPr wrap="none">
            <a:spAutoFit/>
          </a:bodyPr>
          <a:lstStyle/>
          <a:p>
            <a:r>
              <a:rPr lang="es-PE" sz="2800" dirty="0" err="1" smtClean="0">
                <a:solidFill>
                  <a:srgbClr val="000000"/>
                </a:solidFill>
                <a:effectLst/>
                <a:latin typeface="Arial" panose="020B0604020202020204" pitchFamily="34" charset="0"/>
                <a:ea typeface="Calibri" panose="020F0502020204030204" pitchFamily="34" charset="0"/>
                <a:cs typeface="Arial" panose="020B0604020202020204" pitchFamily="34" charset="0"/>
              </a:rPr>
              <a:t>StAX</a:t>
            </a:r>
            <a:endParaRPr lang="es-PE" sz="2800" dirty="0">
              <a:latin typeface="Arial" panose="020B0604020202020204" pitchFamily="34" charset="0"/>
              <a:cs typeface="Arial" panose="020B0604020202020204" pitchFamily="34" charset="0"/>
            </a:endParaRPr>
          </a:p>
        </p:txBody>
      </p:sp>
      <p:sp>
        <p:nvSpPr>
          <p:cNvPr id="5" name="Rectángulo 4"/>
          <p:cNvSpPr/>
          <p:nvPr/>
        </p:nvSpPr>
        <p:spPr>
          <a:xfrm>
            <a:off x="1059112" y="2125898"/>
            <a:ext cx="9810657" cy="1865254"/>
          </a:xfrm>
          <a:prstGeom prst="rect">
            <a:avLst/>
          </a:prstGeom>
        </p:spPr>
        <p:txBody>
          <a:bodyPr wrap="square">
            <a:spAutoFit/>
          </a:bodyPr>
          <a:lstStyle/>
          <a:p>
            <a:pPr marL="4445" indent="-6350" algn="just">
              <a:lnSpc>
                <a:spcPct val="128000"/>
              </a:lnSpc>
              <a:spcAft>
                <a:spcPts val="1115"/>
              </a:spcAft>
            </a:pPr>
            <a:r>
              <a:rPr lang="es-PE" dirty="0" smtClean="0">
                <a:solidFill>
                  <a:srgbClr val="000000"/>
                </a:solidFill>
                <a:effectLst/>
                <a:latin typeface="Calibri" panose="020F0502020204030204" pitchFamily="34" charset="0"/>
                <a:ea typeface="Calibri" panose="020F0502020204030204" pitchFamily="34" charset="0"/>
              </a:rPr>
              <a:t>SAX tiene un estilo “</a:t>
            </a:r>
            <a:r>
              <a:rPr lang="es-PE" i="1" dirty="0" err="1" smtClean="0">
                <a:solidFill>
                  <a:srgbClr val="000000"/>
                </a:solidFill>
                <a:effectLst/>
                <a:latin typeface="Calibri" panose="020F0502020204030204" pitchFamily="34" charset="0"/>
                <a:ea typeface="Calibri" panose="020F0502020204030204" pitchFamily="34" charset="0"/>
              </a:rPr>
              <a:t>Push</a:t>
            </a:r>
            <a:r>
              <a:rPr lang="es-PE" dirty="0" smtClean="0">
                <a:solidFill>
                  <a:srgbClr val="000000"/>
                </a:solidFill>
                <a:effectLst/>
                <a:latin typeface="Calibri" panose="020F0502020204030204" pitchFamily="34" charset="0"/>
                <a:ea typeface="Calibri" panose="020F0502020204030204" pitchFamily="34" charset="0"/>
              </a:rPr>
              <a:t>”, mientras que, </a:t>
            </a:r>
            <a:r>
              <a:rPr lang="es-PE" dirty="0" err="1" smtClean="0">
                <a:solidFill>
                  <a:srgbClr val="000000"/>
                </a:solidFill>
                <a:effectLst/>
                <a:latin typeface="Calibri" panose="020F0502020204030204" pitchFamily="34" charset="0"/>
                <a:ea typeface="Calibri" panose="020F0502020204030204" pitchFamily="34" charset="0"/>
              </a:rPr>
              <a:t>StAX</a:t>
            </a:r>
            <a:r>
              <a:rPr lang="es-PE" dirty="0" smtClean="0">
                <a:solidFill>
                  <a:srgbClr val="000000"/>
                </a:solidFill>
                <a:effectLst/>
                <a:latin typeface="Calibri" panose="020F0502020204030204" pitchFamily="34" charset="0"/>
                <a:ea typeface="Calibri" panose="020F0502020204030204" pitchFamily="34" charset="0"/>
              </a:rPr>
              <a:t> es “</a:t>
            </a:r>
            <a:r>
              <a:rPr lang="es-PE" i="1" dirty="0" err="1" smtClean="0">
                <a:solidFill>
                  <a:srgbClr val="000000"/>
                </a:solidFill>
                <a:effectLst/>
                <a:latin typeface="Calibri" panose="020F0502020204030204" pitchFamily="34" charset="0"/>
                <a:ea typeface="Calibri" panose="020F0502020204030204" pitchFamily="34" charset="0"/>
              </a:rPr>
              <a:t>Pull</a:t>
            </a:r>
            <a:r>
              <a:rPr lang="es-PE" dirty="0">
                <a:solidFill>
                  <a:srgbClr val="000000"/>
                </a:solidFill>
                <a:latin typeface="Calibri" panose="020F0502020204030204" pitchFamily="34" charset="0"/>
                <a:ea typeface="Calibri" panose="020F0502020204030204" pitchFamily="34" charset="0"/>
              </a:rPr>
              <a:t>”, En </a:t>
            </a:r>
            <a:r>
              <a:rPr lang="es-PE" dirty="0" err="1">
                <a:solidFill>
                  <a:srgbClr val="000000"/>
                </a:solidFill>
                <a:latin typeface="Calibri" panose="020F0502020204030204" pitchFamily="34" charset="0"/>
                <a:ea typeface="Calibri" panose="020F0502020204030204" pitchFamily="34" charset="0"/>
              </a:rPr>
              <a:t>StAX</a:t>
            </a:r>
            <a:r>
              <a:rPr lang="es-PE" dirty="0">
                <a:solidFill>
                  <a:srgbClr val="000000"/>
                </a:solidFill>
                <a:latin typeface="Calibri" panose="020F0502020204030204" pitchFamily="34" charset="0"/>
                <a:ea typeface="Calibri" panose="020F0502020204030204" pitchFamily="34" charset="0"/>
              </a:rPr>
              <a:t> hay un cursor que marca un punto dentro del documento XML, la aplicación cliente mueve el cursor por los elementos del documento y “tira” de ellos obteniendo la información que requiera la aplicación. La diferencia es que aquí es la aplicación externa y no el analizador el que indica qué y cuándo hay que coger los datos del documento XML. </a:t>
            </a:r>
            <a:endParaRPr lang="es-PE"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920235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935865" y="684607"/>
            <a:ext cx="10204360" cy="369332"/>
          </a:xfrm>
          <a:prstGeom prst="rect">
            <a:avLst/>
          </a:prstGeom>
        </p:spPr>
        <p:txBody>
          <a:bodyPr wrap="square">
            <a:spAutoFit/>
          </a:bodyPr>
          <a:lstStyle/>
          <a:p>
            <a:r>
              <a:rPr lang="es-PE" dirty="0" smtClean="0">
                <a:solidFill>
                  <a:srgbClr val="000000"/>
                </a:solidFill>
                <a:effectLst/>
                <a:latin typeface="Calibri" panose="020F0502020204030204" pitchFamily="34" charset="0"/>
                <a:ea typeface="Calibri" panose="020F0502020204030204" pitchFamily="34" charset="0"/>
              </a:rPr>
              <a:t>En la Tabla 3, se encuentran las principales diferencias que existen entre las 3 tecnologías vistas</a:t>
            </a:r>
            <a:endParaRPr lang="es-PE" dirty="0"/>
          </a:p>
        </p:txBody>
      </p:sp>
      <p:graphicFrame>
        <p:nvGraphicFramePr>
          <p:cNvPr id="5" name="Tabla 4"/>
          <p:cNvGraphicFramePr>
            <a:graphicFrameLocks noGrp="1"/>
          </p:cNvGraphicFramePr>
          <p:nvPr>
            <p:extLst>
              <p:ext uri="{D42A27DB-BD31-4B8C-83A1-F6EECF244321}">
                <p14:modId xmlns:p14="http://schemas.microsoft.com/office/powerpoint/2010/main" val="1163614051"/>
              </p:ext>
            </p:extLst>
          </p:nvPr>
        </p:nvGraphicFramePr>
        <p:xfrm>
          <a:off x="2066069" y="2097480"/>
          <a:ext cx="6678686" cy="4509383"/>
        </p:xfrm>
        <a:graphic>
          <a:graphicData uri="http://schemas.openxmlformats.org/drawingml/2006/table">
            <a:tbl>
              <a:tblPr firstRow="1" firstCol="1" bandRow="1">
                <a:tableStyleId>{5C22544A-7EE6-4342-B048-85BDC9FD1C3A}</a:tableStyleId>
              </a:tblPr>
              <a:tblGrid>
                <a:gridCol w="1669097">
                  <a:extLst>
                    <a:ext uri="{9D8B030D-6E8A-4147-A177-3AD203B41FA5}">
                      <a16:colId xmlns:a16="http://schemas.microsoft.com/office/drawing/2014/main" val="20000"/>
                    </a:ext>
                  </a:extLst>
                </a:gridCol>
                <a:gridCol w="1669863">
                  <a:extLst>
                    <a:ext uri="{9D8B030D-6E8A-4147-A177-3AD203B41FA5}">
                      <a16:colId xmlns:a16="http://schemas.microsoft.com/office/drawing/2014/main" val="20001"/>
                    </a:ext>
                  </a:extLst>
                </a:gridCol>
                <a:gridCol w="1671395">
                  <a:extLst>
                    <a:ext uri="{9D8B030D-6E8A-4147-A177-3AD203B41FA5}">
                      <a16:colId xmlns:a16="http://schemas.microsoft.com/office/drawing/2014/main" val="20002"/>
                    </a:ext>
                  </a:extLst>
                </a:gridCol>
                <a:gridCol w="1668331">
                  <a:extLst>
                    <a:ext uri="{9D8B030D-6E8A-4147-A177-3AD203B41FA5}">
                      <a16:colId xmlns:a16="http://schemas.microsoft.com/office/drawing/2014/main" val="20003"/>
                    </a:ext>
                  </a:extLst>
                </a:gridCol>
              </a:tblGrid>
              <a:tr h="359612">
                <a:tc>
                  <a:txBody>
                    <a:bodyPr/>
                    <a:lstStyle/>
                    <a:p>
                      <a:pPr marL="4445" indent="-6350" algn="ctr">
                        <a:lnSpc>
                          <a:spcPct val="115000"/>
                        </a:lnSpc>
                        <a:spcAft>
                          <a:spcPts val="0"/>
                        </a:spcAft>
                      </a:pPr>
                      <a:r>
                        <a:rPr lang="es-PE" sz="1200">
                          <a:effectLst/>
                        </a:rPr>
                        <a:t>Característica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4445" indent="-6350" algn="ctr">
                        <a:lnSpc>
                          <a:spcPct val="115000"/>
                        </a:lnSpc>
                        <a:spcAft>
                          <a:spcPts val="0"/>
                        </a:spcAft>
                      </a:pPr>
                      <a:r>
                        <a:rPr lang="es-PE" sz="1200">
                          <a:effectLst/>
                        </a:rPr>
                        <a:t>StAX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4445" indent="-6350" algn="ctr">
                        <a:lnSpc>
                          <a:spcPct val="115000"/>
                        </a:lnSpc>
                        <a:spcAft>
                          <a:spcPts val="0"/>
                        </a:spcAft>
                      </a:pPr>
                      <a:r>
                        <a:rPr lang="es-PE" sz="1200">
                          <a:effectLst/>
                        </a:rPr>
                        <a:t>SAX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4445" indent="-6350" algn="ctr">
                        <a:lnSpc>
                          <a:spcPct val="115000"/>
                        </a:lnSpc>
                        <a:spcAft>
                          <a:spcPts val="0"/>
                        </a:spcAft>
                      </a:pPr>
                      <a:r>
                        <a:rPr lang="es-PE" sz="1200">
                          <a:effectLst/>
                        </a:rPr>
                        <a:t>DOM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extLst>
                  <a:ext uri="{0D108BD9-81ED-4DB2-BD59-A6C34878D82A}">
                    <a16:rowId xmlns:a16="http://schemas.microsoft.com/office/drawing/2014/main" val="10000"/>
                  </a:ext>
                </a:extLst>
              </a:tr>
              <a:tr h="520089">
                <a:tc>
                  <a:txBody>
                    <a:bodyPr/>
                    <a:lstStyle/>
                    <a:p>
                      <a:pPr marL="4445" indent="-6350" algn="ctr">
                        <a:lnSpc>
                          <a:spcPct val="115000"/>
                        </a:lnSpc>
                        <a:spcAft>
                          <a:spcPts val="0"/>
                        </a:spcAft>
                      </a:pPr>
                      <a:r>
                        <a:rPr lang="es-PE" sz="1200">
                          <a:effectLst/>
                        </a:rPr>
                        <a:t>Tipo API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4445" indent="-6350" algn="ctr">
                        <a:lnSpc>
                          <a:spcPct val="115000"/>
                        </a:lnSpc>
                        <a:spcAft>
                          <a:spcPts val="0"/>
                        </a:spcAft>
                      </a:pPr>
                      <a:r>
                        <a:rPr lang="es-PE" sz="1200">
                          <a:effectLst/>
                        </a:rPr>
                        <a:t>Pull, streaming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4445" indent="-6350" algn="ctr">
                        <a:lnSpc>
                          <a:spcPct val="115000"/>
                        </a:lnSpc>
                        <a:spcAft>
                          <a:spcPts val="0"/>
                        </a:spcAft>
                      </a:pPr>
                      <a:r>
                        <a:rPr lang="es-PE" sz="1200">
                          <a:effectLst/>
                        </a:rPr>
                        <a:t>Push, streaming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35560" indent="-6350" algn="l">
                        <a:lnSpc>
                          <a:spcPct val="115000"/>
                        </a:lnSpc>
                        <a:spcAft>
                          <a:spcPts val="0"/>
                        </a:spcAft>
                      </a:pPr>
                      <a:r>
                        <a:rPr lang="es-PE" sz="1200">
                          <a:effectLst/>
                        </a:rPr>
                        <a:t>Árbol en memoria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extLst>
                  <a:ext uri="{0D108BD9-81ED-4DB2-BD59-A6C34878D82A}">
                    <a16:rowId xmlns:a16="http://schemas.microsoft.com/office/drawing/2014/main" val="10001"/>
                  </a:ext>
                </a:extLst>
              </a:tr>
              <a:tr h="360361">
                <a:tc>
                  <a:txBody>
                    <a:bodyPr/>
                    <a:lstStyle/>
                    <a:p>
                      <a:pPr marL="4445" indent="-6350" algn="ctr">
                        <a:lnSpc>
                          <a:spcPct val="115000"/>
                        </a:lnSpc>
                        <a:spcAft>
                          <a:spcPts val="0"/>
                        </a:spcAft>
                      </a:pPr>
                      <a:r>
                        <a:rPr lang="es-PE" sz="1200">
                          <a:effectLst/>
                        </a:rPr>
                        <a:t>Facilidad de uso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4445" indent="-6350" algn="ctr">
                        <a:lnSpc>
                          <a:spcPct val="115000"/>
                        </a:lnSpc>
                        <a:spcAft>
                          <a:spcPts val="0"/>
                        </a:spcAft>
                      </a:pPr>
                      <a:r>
                        <a:rPr lang="es-PE" sz="1200">
                          <a:effectLst/>
                        </a:rPr>
                        <a:t>Alta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4445" indent="-6350" algn="ctr">
                        <a:lnSpc>
                          <a:spcPct val="115000"/>
                        </a:lnSpc>
                        <a:spcAft>
                          <a:spcPts val="0"/>
                        </a:spcAft>
                      </a:pPr>
                      <a:r>
                        <a:rPr lang="es-PE" sz="1200">
                          <a:effectLst/>
                        </a:rPr>
                        <a:t>Media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4445" indent="-6350" algn="ctr">
                        <a:lnSpc>
                          <a:spcPct val="115000"/>
                        </a:lnSpc>
                        <a:spcAft>
                          <a:spcPts val="0"/>
                        </a:spcAft>
                      </a:pPr>
                      <a:r>
                        <a:rPr lang="es-PE" sz="1200">
                          <a:effectLst/>
                        </a:rPr>
                        <a:t>Alta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extLst>
                  <a:ext uri="{0D108BD9-81ED-4DB2-BD59-A6C34878D82A}">
                    <a16:rowId xmlns:a16="http://schemas.microsoft.com/office/drawing/2014/main" val="10002"/>
                  </a:ext>
                </a:extLst>
              </a:tr>
              <a:tr h="520089">
                <a:tc>
                  <a:txBody>
                    <a:bodyPr/>
                    <a:lstStyle/>
                    <a:p>
                      <a:pPr marL="36830" indent="-6350" algn="l">
                        <a:lnSpc>
                          <a:spcPct val="115000"/>
                        </a:lnSpc>
                        <a:spcAft>
                          <a:spcPts val="0"/>
                        </a:spcAft>
                      </a:pPr>
                      <a:r>
                        <a:rPr lang="es-PE" sz="1200">
                          <a:effectLst/>
                        </a:rPr>
                        <a:t>Dispone de XPath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4445" indent="-6350" algn="ctr">
                        <a:lnSpc>
                          <a:spcPct val="115000"/>
                        </a:lnSpc>
                        <a:spcAft>
                          <a:spcPts val="0"/>
                        </a:spcAft>
                      </a:pPr>
                      <a:r>
                        <a:rPr lang="es-PE" sz="1200">
                          <a:effectLst/>
                        </a:rPr>
                        <a:t>No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4445" indent="-6350" algn="ctr">
                        <a:lnSpc>
                          <a:spcPct val="115000"/>
                        </a:lnSpc>
                        <a:spcAft>
                          <a:spcPts val="0"/>
                        </a:spcAft>
                      </a:pPr>
                      <a:r>
                        <a:rPr lang="es-PE" sz="1200">
                          <a:effectLst/>
                        </a:rPr>
                        <a:t>No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4445" indent="-6350" algn="ctr">
                        <a:lnSpc>
                          <a:spcPct val="115000"/>
                        </a:lnSpc>
                        <a:spcAft>
                          <a:spcPts val="0"/>
                        </a:spcAft>
                      </a:pPr>
                      <a:r>
                        <a:rPr lang="es-PE" sz="1200">
                          <a:effectLst/>
                        </a:rPr>
                        <a:t>Sí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extLst>
                  <a:ext uri="{0D108BD9-81ED-4DB2-BD59-A6C34878D82A}">
                    <a16:rowId xmlns:a16="http://schemas.microsoft.com/office/drawing/2014/main" val="10003"/>
                  </a:ext>
                </a:extLst>
              </a:tr>
              <a:tr h="899179">
                <a:tc>
                  <a:txBody>
                    <a:bodyPr/>
                    <a:lstStyle/>
                    <a:p>
                      <a:pPr marL="4445" indent="-6350" algn="l">
                        <a:lnSpc>
                          <a:spcPct val="128000"/>
                        </a:lnSpc>
                        <a:spcAft>
                          <a:spcPts val="480"/>
                        </a:spcAft>
                      </a:pPr>
                      <a:r>
                        <a:rPr lang="es-PE" sz="1200">
                          <a:effectLst/>
                        </a:rPr>
                        <a:t>Eficiencia de CPU y </a:t>
                      </a:r>
                    </a:p>
                    <a:p>
                      <a:pPr marL="4445" indent="-6350" algn="ctr">
                        <a:lnSpc>
                          <a:spcPct val="115000"/>
                        </a:lnSpc>
                        <a:spcAft>
                          <a:spcPts val="0"/>
                        </a:spcAft>
                      </a:pPr>
                      <a:r>
                        <a:rPr lang="es-PE" sz="1200">
                          <a:effectLst/>
                        </a:rPr>
                        <a:t>Memoria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4445" indent="-6350" algn="ctr">
                        <a:lnSpc>
                          <a:spcPct val="115000"/>
                        </a:lnSpc>
                        <a:spcAft>
                          <a:spcPts val="0"/>
                        </a:spcAft>
                      </a:pPr>
                      <a:r>
                        <a:rPr lang="es-PE" sz="1200">
                          <a:effectLst/>
                        </a:rPr>
                        <a:t>Buena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4445" indent="-6350" algn="ctr">
                        <a:lnSpc>
                          <a:spcPct val="115000"/>
                        </a:lnSpc>
                        <a:spcAft>
                          <a:spcPts val="0"/>
                        </a:spcAft>
                      </a:pPr>
                      <a:r>
                        <a:rPr lang="es-PE" sz="1200">
                          <a:effectLst/>
                        </a:rPr>
                        <a:t>Buena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4445" indent="-6350" algn="ctr">
                        <a:lnSpc>
                          <a:spcPct val="115000"/>
                        </a:lnSpc>
                        <a:spcAft>
                          <a:spcPts val="0"/>
                        </a:spcAft>
                      </a:pPr>
                      <a:r>
                        <a:rPr lang="es-PE" sz="1200">
                          <a:effectLst/>
                        </a:rPr>
                        <a:t>Variable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extLst>
                  <a:ext uri="{0D108BD9-81ED-4DB2-BD59-A6C34878D82A}">
                    <a16:rowId xmlns:a16="http://schemas.microsoft.com/office/drawing/2014/main" val="10004"/>
                  </a:ext>
                </a:extLst>
              </a:tr>
              <a:tr h="361110">
                <a:tc>
                  <a:txBody>
                    <a:bodyPr/>
                    <a:lstStyle/>
                    <a:p>
                      <a:pPr marL="4445" indent="-6350" algn="ctr">
                        <a:lnSpc>
                          <a:spcPct val="115000"/>
                        </a:lnSpc>
                        <a:spcAft>
                          <a:spcPts val="0"/>
                        </a:spcAft>
                      </a:pPr>
                      <a:r>
                        <a:rPr lang="es-PE" sz="1200">
                          <a:effectLst/>
                        </a:rPr>
                        <a:t>Lectura en serie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4445" indent="-6350" algn="ctr">
                        <a:lnSpc>
                          <a:spcPct val="115000"/>
                        </a:lnSpc>
                        <a:spcAft>
                          <a:spcPts val="0"/>
                        </a:spcAft>
                      </a:pPr>
                      <a:r>
                        <a:rPr lang="es-PE" sz="1200">
                          <a:effectLst/>
                        </a:rPr>
                        <a:t>Sí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4445" indent="-6350" algn="ctr">
                        <a:lnSpc>
                          <a:spcPct val="115000"/>
                        </a:lnSpc>
                        <a:spcAft>
                          <a:spcPts val="0"/>
                        </a:spcAft>
                      </a:pPr>
                      <a:r>
                        <a:rPr lang="es-PE" sz="1200">
                          <a:effectLst/>
                        </a:rPr>
                        <a:t>Sí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4445" indent="-6350" algn="ctr">
                        <a:lnSpc>
                          <a:spcPct val="115000"/>
                        </a:lnSpc>
                        <a:spcAft>
                          <a:spcPts val="0"/>
                        </a:spcAft>
                      </a:pPr>
                      <a:r>
                        <a:rPr lang="es-PE" sz="1200">
                          <a:effectLst/>
                        </a:rPr>
                        <a:t>No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extLst>
                  <a:ext uri="{0D108BD9-81ED-4DB2-BD59-A6C34878D82A}">
                    <a16:rowId xmlns:a16="http://schemas.microsoft.com/office/drawing/2014/main" val="10005"/>
                  </a:ext>
                </a:extLst>
              </a:tr>
              <a:tr h="361110">
                <a:tc>
                  <a:txBody>
                    <a:bodyPr/>
                    <a:lstStyle/>
                    <a:p>
                      <a:pPr marL="4445" indent="-6350" algn="ctr">
                        <a:lnSpc>
                          <a:spcPct val="115000"/>
                        </a:lnSpc>
                        <a:spcAft>
                          <a:spcPts val="0"/>
                        </a:spcAft>
                      </a:pPr>
                      <a:r>
                        <a:rPr lang="es-PE" sz="1200">
                          <a:effectLst/>
                        </a:rPr>
                        <a:t>Lee XML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4445" indent="-6350" algn="ctr">
                        <a:lnSpc>
                          <a:spcPct val="115000"/>
                        </a:lnSpc>
                        <a:spcAft>
                          <a:spcPts val="0"/>
                        </a:spcAft>
                      </a:pPr>
                      <a:r>
                        <a:rPr lang="es-PE" sz="1200">
                          <a:effectLst/>
                        </a:rPr>
                        <a:t>Sí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4445" indent="-6350" algn="ctr">
                        <a:lnSpc>
                          <a:spcPct val="115000"/>
                        </a:lnSpc>
                        <a:spcAft>
                          <a:spcPts val="0"/>
                        </a:spcAft>
                      </a:pPr>
                      <a:r>
                        <a:rPr lang="es-PE" sz="1200">
                          <a:effectLst/>
                        </a:rPr>
                        <a:t>Sí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4445" indent="-6350" algn="ctr">
                        <a:lnSpc>
                          <a:spcPct val="115000"/>
                        </a:lnSpc>
                        <a:spcAft>
                          <a:spcPts val="0"/>
                        </a:spcAft>
                      </a:pPr>
                      <a:r>
                        <a:rPr lang="es-PE" sz="1200">
                          <a:effectLst/>
                        </a:rPr>
                        <a:t>Sí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extLst>
                  <a:ext uri="{0D108BD9-81ED-4DB2-BD59-A6C34878D82A}">
                    <a16:rowId xmlns:a16="http://schemas.microsoft.com/office/drawing/2014/main" val="10006"/>
                  </a:ext>
                </a:extLst>
              </a:tr>
              <a:tr h="359612">
                <a:tc>
                  <a:txBody>
                    <a:bodyPr/>
                    <a:lstStyle/>
                    <a:p>
                      <a:pPr marL="4445" indent="-6350" algn="ctr">
                        <a:lnSpc>
                          <a:spcPct val="115000"/>
                        </a:lnSpc>
                        <a:spcAft>
                          <a:spcPts val="0"/>
                        </a:spcAft>
                      </a:pPr>
                      <a:r>
                        <a:rPr lang="es-PE" sz="1200">
                          <a:effectLst/>
                        </a:rPr>
                        <a:t>Escribe XML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4445" indent="-6350" algn="ctr">
                        <a:lnSpc>
                          <a:spcPct val="115000"/>
                        </a:lnSpc>
                        <a:spcAft>
                          <a:spcPts val="0"/>
                        </a:spcAft>
                      </a:pPr>
                      <a:r>
                        <a:rPr lang="es-PE" sz="1200">
                          <a:effectLst/>
                        </a:rPr>
                        <a:t>Sí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4445" indent="-6350" algn="ctr">
                        <a:lnSpc>
                          <a:spcPct val="115000"/>
                        </a:lnSpc>
                        <a:spcAft>
                          <a:spcPts val="0"/>
                        </a:spcAft>
                      </a:pPr>
                      <a:r>
                        <a:rPr lang="es-PE" sz="1200">
                          <a:effectLst/>
                        </a:rPr>
                        <a:t>No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4445" indent="-6350" algn="ctr">
                        <a:lnSpc>
                          <a:spcPct val="115000"/>
                        </a:lnSpc>
                        <a:spcAft>
                          <a:spcPts val="0"/>
                        </a:spcAft>
                      </a:pPr>
                      <a:r>
                        <a:rPr lang="es-PE" sz="1200">
                          <a:effectLst/>
                        </a:rPr>
                        <a:t>Sí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extLst>
                  <a:ext uri="{0D108BD9-81ED-4DB2-BD59-A6C34878D82A}">
                    <a16:rowId xmlns:a16="http://schemas.microsoft.com/office/drawing/2014/main" val="10007"/>
                  </a:ext>
                </a:extLst>
              </a:tr>
              <a:tr h="768221">
                <a:tc>
                  <a:txBody>
                    <a:bodyPr/>
                    <a:lstStyle/>
                    <a:p>
                      <a:pPr marL="4445" indent="-6350" algn="ctr">
                        <a:lnSpc>
                          <a:spcPct val="115000"/>
                        </a:lnSpc>
                        <a:spcAft>
                          <a:spcPts val="0"/>
                        </a:spcAft>
                      </a:pPr>
                      <a:r>
                        <a:rPr lang="es-PE" sz="1200">
                          <a:effectLst/>
                        </a:rPr>
                        <a:t>Crea, lee, actualiza y elimina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4445" indent="-6350" algn="ctr">
                        <a:lnSpc>
                          <a:spcPct val="115000"/>
                        </a:lnSpc>
                        <a:spcAft>
                          <a:spcPts val="0"/>
                        </a:spcAft>
                      </a:pPr>
                      <a:r>
                        <a:rPr lang="es-PE" sz="1200">
                          <a:effectLst/>
                        </a:rPr>
                        <a:t>No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4445" indent="-6350" algn="ctr">
                        <a:lnSpc>
                          <a:spcPct val="115000"/>
                        </a:lnSpc>
                        <a:spcAft>
                          <a:spcPts val="0"/>
                        </a:spcAft>
                      </a:pPr>
                      <a:r>
                        <a:rPr lang="es-PE" sz="1200">
                          <a:effectLst/>
                        </a:rPr>
                        <a:t>No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tc>
                  <a:txBody>
                    <a:bodyPr/>
                    <a:lstStyle/>
                    <a:p>
                      <a:pPr marL="4445" indent="-6350" algn="ctr">
                        <a:lnSpc>
                          <a:spcPct val="115000"/>
                        </a:lnSpc>
                        <a:spcAft>
                          <a:spcPts val="0"/>
                        </a:spcAft>
                      </a:pPr>
                      <a:r>
                        <a:rPr lang="es-PE" sz="1200" dirty="0">
                          <a:effectLst/>
                        </a:rPr>
                        <a:t>Sí </a:t>
                      </a:r>
                      <a:endParaRPr lang="es-PE"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73025" marT="33655" marB="0"/>
                </a:tc>
                <a:extLst>
                  <a:ext uri="{0D108BD9-81ED-4DB2-BD59-A6C34878D82A}">
                    <a16:rowId xmlns:a16="http://schemas.microsoft.com/office/drawing/2014/main" val="10008"/>
                  </a:ext>
                </a:extLst>
              </a:tr>
            </a:tbl>
          </a:graphicData>
        </a:graphic>
      </p:graphicFrame>
      <p:sp>
        <p:nvSpPr>
          <p:cNvPr id="6" name="Rectángulo 5"/>
          <p:cNvSpPr/>
          <p:nvPr/>
        </p:nvSpPr>
        <p:spPr>
          <a:xfrm>
            <a:off x="1978168" y="1690974"/>
            <a:ext cx="4423519" cy="410882"/>
          </a:xfrm>
          <a:prstGeom prst="rect">
            <a:avLst/>
          </a:prstGeom>
        </p:spPr>
        <p:txBody>
          <a:bodyPr wrap="none">
            <a:spAutoFit/>
          </a:bodyPr>
          <a:lstStyle/>
          <a:p>
            <a:pPr marL="6350" indent="-6350" algn="ctr">
              <a:lnSpc>
                <a:spcPct val="115000"/>
              </a:lnSpc>
              <a:spcAft>
                <a:spcPts val="35"/>
              </a:spcAft>
            </a:pPr>
            <a:r>
              <a:rPr lang="es-PE" b="1" dirty="0" smtClean="0">
                <a:solidFill>
                  <a:srgbClr val="000000"/>
                </a:solidFill>
                <a:effectLst/>
                <a:latin typeface="Calibri" panose="020F0502020204030204" pitchFamily="34" charset="0"/>
                <a:ea typeface="Calibri" panose="020F0502020204030204" pitchFamily="34" charset="0"/>
              </a:rPr>
              <a:t>Tabla 3. Diferencias entre DOM, SAX y </a:t>
            </a:r>
            <a:r>
              <a:rPr lang="es-PE" b="1" dirty="0" err="1" smtClean="0">
                <a:solidFill>
                  <a:srgbClr val="000000"/>
                </a:solidFill>
                <a:effectLst/>
                <a:latin typeface="Calibri" panose="020F0502020204030204" pitchFamily="34" charset="0"/>
                <a:ea typeface="Calibri" panose="020F0502020204030204" pitchFamily="34" charset="0"/>
              </a:rPr>
              <a:t>StAX</a:t>
            </a:r>
            <a:r>
              <a:rPr lang="es-PE" b="1" dirty="0" smtClean="0">
                <a:solidFill>
                  <a:srgbClr val="000000"/>
                </a:solidFill>
                <a:effectLst/>
                <a:latin typeface="Calibri" panose="020F0502020204030204" pitchFamily="34" charset="0"/>
                <a:ea typeface="Calibri" panose="020F0502020204030204" pitchFamily="34" charset="0"/>
              </a:rPr>
              <a:t>. </a:t>
            </a:r>
            <a:endParaRPr lang="es-PE" sz="2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26382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57578" y="462497"/>
            <a:ext cx="8822028" cy="646331"/>
          </a:xfrm>
          <a:prstGeom prst="rect">
            <a:avLst/>
          </a:prstGeom>
        </p:spPr>
        <p:txBody>
          <a:bodyPr wrap="square">
            <a:spAutoFit/>
          </a:bodyPr>
          <a:lstStyle/>
          <a:p>
            <a:pPr lvl="2" fontAlgn="base">
              <a:spcAft>
                <a:spcPts val="1230"/>
              </a:spcAft>
              <a:buClr>
                <a:srgbClr val="000000"/>
              </a:buClr>
              <a:buSzPts val="1800"/>
            </a:pPr>
            <a:r>
              <a:rPr lang="es-PE" sz="3600" b="1" dirty="0">
                <a:solidFill>
                  <a:srgbClr val="000000"/>
                </a:solidFill>
                <a:uFill>
                  <a:solidFill>
                    <a:srgbClr val="000000"/>
                  </a:solidFill>
                </a:uFill>
                <a:latin typeface="Arial" panose="020B0604020202020204" pitchFamily="34" charset="0"/>
                <a:ea typeface="Cambria" panose="02040503050406030204" pitchFamily="18" charset="0"/>
                <a:cs typeface="Arial" panose="020B0604020202020204" pitchFamily="34" charset="0"/>
              </a:rPr>
              <a:t>Acceso a la información en XML </a:t>
            </a:r>
          </a:p>
        </p:txBody>
      </p:sp>
      <p:sp>
        <p:nvSpPr>
          <p:cNvPr id="5" name="Rectángulo 4"/>
          <p:cNvSpPr/>
          <p:nvPr/>
        </p:nvSpPr>
        <p:spPr>
          <a:xfrm>
            <a:off x="954870" y="1608717"/>
            <a:ext cx="1326710" cy="461665"/>
          </a:xfrm>
          <a:prstGeom prst="rect">
            <a:avLst/>
          </a:prstGeom>
        </p:spPr>
        <p:txBody>
          <a:bodyPr wrap="none">
            <a:spAutoFit/>
          </a:bodyPr>
          <a:lstStyle/>
          <a:p>
            <a:pPr marL="342900" indent="-6350">
              <a:spcAft>
                <a:spcPts val="190"/>
              </a:spcAft>
            </a:pPr>
            <a:r>
              <a:rPr lang="es-PE" sz="2400" b="1" u="sng" dirty="0" err="1" smtClean="0">
                <a:solidFill>
                  <a:srgbClr val="000000"/>
                </a:solidFill>
                <a:effectLst/>
                <a:uFill>
                  <a:solidFill>
                    <a:srgbClr val="000000"/>
                  </a:solidFill>
                </a:uFill>
                <a:latin typeface="Calibri" panose="020F0502020204030204" pitchFamily="34" charset="0"/>
                <a:ea typeface="Calibri" panose="020F0502020204030204" pitchFamily="34" charset="0"/>
              </a:rPr>
              <a:t>XPath</a:t>
            </a:r>
            <a:r>
              <a:rPr lang="es-PE" b="1"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rPr>
              <a:t> </a:t>
            </a:r>
            <a:endParaRPr lang="es-PE" b="1" u="sng" dirty="0">
              <a:solidFill>
                <a:srgbClr val="000000"/>
              </a:solidFill>
              <a:effectLst/>
              <a:uFill>
                <a:solidFill>
                  <a:srgbClr val="000000"/>
                </a:solidFill>
              </a:uFill>
              <a:latin typeface="Calibri" panose="020F0502020204030204" pitchFamily="34" charset="0"/>
              <a:ea typeface="Calibri" panose="020F0502020204030204" pitchFamily="34" charset="0"/>
            </a:endParaRPr>
          </a:p>
        </p:txBody>
      </p:sp>
      <p:sp>
        <p:nvSpPr>
          <p:cNvPr id="6" name="Rectángulo 5"/>
          <p:cNvSpPr/>
          <p:nvPr/>
        </p:nvSpPr>
        <p:spPr>
          <a:xfrm>
            <a:off x="1197735" y="2423049"/>
            <a:ext cx="9272789" cy="1477328"/>
          </a:xfrm>
          <a:prstGeom prst="rect">
            <a:avLst/>
          </a:prstGeom>
        </p:spPr>
        <p:txBody>
          <a:bodyPr wrap="square">
            <a:spAutoFit/>
          </a:bodyPr>
          <a:lstStyle/>
          <a:p>
            <a:r>
              <a:rPr lang="es-PE" dirty="0" smtClean="0">
                <a:solidFill>
                  <a:srgbClr val="000000"/>
                </a:solidFill>
                <a:effectLst/>
                <a:latin typeface="Calibri" panose="020F0502020204030204" pitchFamily="34" charset="0"/>
                <a:ea typeface="Calibri" panose="020F0502020204030204" pitchFamily="34" charset="0"/>
              </a:rPr>
              <a:t> </a:t>
            </a:r>
            <a:r>
              <a:rPr lang="es-PE" dirty="0" err="1" smtClean="0">
                <a:solidFill>
                  <a:srgbClr val="000000"/>
                </a:solidFill>
                <a:effectLst/>
                <a:latin typeface="Calibri" panose="020F0502020204030204" pitchFamily="34" charset="0"/>
                <a:ea typeface="Calibri" panose="020F0502020204030204" pitchFamily="34" charset="0"/>
              </a:rPr>
              <a:t>XPath</a:t>
            </a:r>
            <a:r>
              <a:rPr lang="es-PE" dirty="0" smtClean="0">
                <a:solidFill>
                  <a:srgbClr val="000000"/>
                </a:solidFill>
                <a:effectLst/>
                <a:latin typeface="Calibri" panose="020F0502020204030204" pitchFamily="34" charset="0"/>
                <a:ea typeface="Calibri" panose="020F0502020204030204" pitchFamily="34" charset="0"/>
              </a:rPr>
              <a:t> opera sobre la estructura lógica de un documento XML, es decir, modela XML como un árbol de nodos y navega a través de su jerarquía . Dado el documento XML de la Figura 15, se puede ver un ejemplo de uso de </a:t>
            </a:r>
            <a:r>
              <a:rPr lang="es-PE" dirty="0" err="1" smtClean="0">
                <a:solidFill>
                  <a:srgbClr val="000000"/>
                </a:solidFill>
                <a:effectLst/>
                <a:latin typeface="Calibri" panose="020F0502020204030204" pitchFamily="34" charset="0"/>
                <a:ea typeface="Calibri" panose="020F0502020204030204" pitchFamily="34" charset="0"/>
              </a:rPr>
              <a:t>XPath</a:t>
            </a:r>
            <a:r>
              <a:rPr lang="es-PE" dirty="0" smtClean="0">
                <a:solidFill>
                  <a:srgbClr val="000000"/>
                </a:solidFill>
                <a:effectLst/>
                <a:latin typeface="Calibri" panose="020F0502020204030204" pitchFamily="34" charset="0"/>
                <a:ea typeface="Calibri" panose="020F0502020204030204" pitchFamily="34" charset="0"/>
              </a:rPr>
              <a:t> en la Figura 16, donde en la parte izquierda se ven las distintas entradas en lenguaje </a:t>
            </a:r>
            <a:r>
              <a:rPr lang="es-PE" dirty="0" err="1" smtClean="0">
                <a:solidFill>
                  <a:srgbClr val="000000"/>
                </a:solidFill>
                <a:effectLst/>
                <a:latin typeface="Calibri" panose="020F0502020204030204" pitchFamily="34" charset="0"/>
                <a:ea typeface="Calibri" panose="020F0502020204030204" pitchFamily="34" charset="0"/>
              </a:rPr>
              <a:t>XPath</a:t>
            </a:r>
            <a:r>
              <a:rPr lang="es-PE" dirty="0" smtClean="0">
                <a:solidFill>
                  <a:srgbClr val="000000"/>
                </a:solidFill>
                <a:effectLst/>
                <a:latin typeface="Calibri" panose="020F0502020204030204" pitchFamily="34" charset="0"/>
                <a:ea typeface="Calibri" panose="020F0502020204030204" pitchFamily="34" charset="0"/>
              </a:rPr>
              <a:t> y a la derecha las salidas que corresponden con lo introducido.</a:t>
            </a:r>
            <a:endParaRPr lang="es-PE" dirty="0"/>
          </a:p>
        </p:txBody>
      </p:sp>
    </p:spTree>
    <p:extLst>
      <p:ext uri="{BB962C8B-B14F-4D97-AF65-F5344CB8AC3E}">
        <p14:creationId xmlns:p14="http://schemas.microsoft.com/office/powerpoint/2010/main" val="2910132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9118"/>
          <p:cNvGrpSpPr/>
          <p:nvPr/>
        </p:nvGrpSpPr>
        <p:grpSpPr>
          <a:xfrm>
            <a:off x="1815921" y="875764"/>
            <a:ext cx="8516074" cy="4912963"/>
            <a:chOff x="0" y="0"/>
            <a:chExt cx="5741670" cy="3612148"/>
          </a:xfrm>
        </p:grpSpPr>
        <p:sp>
          <p:nvSpPr>
            <p:cNvPr id="5" name="Rectangle 3342"/>
            <p:cNvSpPr/>
            <p:nvPr/>
          </p:nvSpPr>
          <p:spPr>
            <a:xfrm>
              <a:off x="2934526" y="3174885"/>
              <a:ext cx="170426" cy="171355"/>
            </a:xfrm>
            <a:prstGeom prst="rect">
              <a:avLst/>
            </a:prstGeom>
            <a:ln>
              <a:noFill/>
            </a:ln>
          </p:spPr>
          <p:txBody>
            <a:bodyPr lIns="0" tIns="0" rIns="0" bIns="0" rtlCol="0">
              <a:noAutofit/>
            </a:bodyPr>
            <a:lstStyle/>
            <a:p>
              <a:pPr marL="4445" indent="-6350" algn="l">
                <a:lnSpc>
                  <a:spcPct val="115000"/>
                </a:lnSpc>
                <a:spcAft>
                  <a:spcPts val="0"/>
                </a:spcAft>
              </a:pPr>
              <a:r>
                <a:rPr lang="es-PE" sz="1000">
                  <a:solidFill>
                    <a:srgbClr val="000000"/>
                  </a:solidFill>
                  <a:effectLst/>
                  <a:latin typeface="Calibri" panose="020F0502020204030204" pitchFamily="34" charset="0"/>
                  <a:ea typeface="Calibri" panose="020F0502020204030204" pitchFamily="34" charset="0"/>
                </a:rPr>
                <a:t>30</a:t>
              </a:r>
              <a:endParaRPr lang="es-PE" sz="1200">
                <a:solidFill>
                  <a:srgbClr val="000000"/>
                </a:solidFill>
                <a:effectLst/>
                <a:latin typeface="Calibri" panose="020F0502020204030204" pitchFamily="34" charset="0"/>
                <a:ea typeface="Calibri" panose="020F0502020204030204" pitchFamily="34" charset="0"/>
              </a:endParaRPr>
            </a:p>
          </p:txBody>
        </p:sp>
        <p:sp>
          <p:nvSpPr>
            <p:cNvPr id="6" name="Rectangle 3343"/>
            <p:cNvSpPr/>
            <p:nvPr/>
          </p:nvSpPr>
          <p:spPr>
            <a:xfrm>
              <a:off x="3062541" y="3174885"/>
              <a:ext cx="38021" cy="171355"/>
            </a:xfrm>
            <a:prstGeom prst="rect">
              <a:avLst/>
            </a:prstGeom>
            <a:ln>
              <a:noFill/>
            </a:ln>
          </p:spPr>
          <p:txBody>
            <a:bodyPr lIns="0" tIns="0" rIns="0" bIns="0" rtlCol="0">
              <a:noAutofit/>
            </a:bodyPr>
            <a:lstStyle/>
            <a:p>
              <a:pPr marL="4445" indent="-6350" algn="l">
                <a:lnSpc>
                  <a:spcPct val="115000"/>
                </a:lnSpc>
                <a:spcAft>
                  <a:spcPts val="0"/>
                </a:spcAft>
              </a:pPr>
              <a:r>
                <a:rPr lang="es-PE" sz="1000">
                  <a:solidFill>
                    <a:srgbClr val="000000"/>
                  </a:solidFill>
                  <a:effectLst/>
                  <a:latin typeface="Calibri" panose="020F0502020204030204" pitchFamily="34" charset="0"/>
                  <a:ea typeface="Calibri" panose="020F0502020204030204" pitchFamily="34" charset="0"/>
                </a:rPr>
                <a:t> </a:t>
              </a:r>
              <a:endParaRPr lang="es-PE" sz="1200">
                <a:solidFill>
                  <a:srgbClr val="000000"/>
                </a:solidFill>
                <a:effectLst/>
                <a:latin typeface="Calibri" panose="020F0502020204030204" pitchFamily="34" charset="0"/>
                <a:ea typeface="Calibri" panose="020F0502020204030204" pitchFamily="34" charset="0"/>
              </a:endParaRPr>
            </a:p>
          </p:txBody>
        </p:sp>
        <p:sp>
          <p:nvSpPr>
            <p:cNvPr id="7" name="Rectangle 3344"/>
            <p:cNvSpPr/>
            <p:nvPr/>
          </p:nvSpPr>
          <p:spPr>
            <a:xfrm>
              <a:off x="298945" y="3306707"/>
              <a:ext cx="42059" cy="186235"/>
            </a:xfrm>
            <a:prstGeom prst="rect">
              <a:avLst/>
            </a:prstGeom>
            <a:ln>
              <a:noFill/>
            </a:ln>
          </p:spPr>
          <p:txBody>
            <a:bodyPr lIns="0" tIns="0" rIns="0" bIns="0" rtlCol="0">
              <a:noAutofit/>
            </a:bodyPr>
            <a:lstStyle/>
            <a:p>
              <a:pPr marL="4445" indent="-6350" algn="l">
                <a:lnSpc>
                  <a:spcPct val="115000"/>
                </a:lnSpc>
                <a:spcAft>
                  <a:spcPts val="0"/>
                </a:spcAft>
              </a:pPr>
              <a:r>
                <a:rPr lang="es-PE" sz="1000">
                  <a:solidFill>
                    <a:srgbClr val="000000"/>
                  </a:solidFill>
                  <a:effectLst/>
                  <a:latin typeface="Times New Roman" panose="02020603050405020304" pitchFamily="18" charset="0"/>
                  <a:ea typeface="Times New Roman" panose="02020603050405020304" pitchFamily="18" charset="0"/>
                </a:rPr>
                <a:t> </a:t>
              </a:r>
              <a:endParaRPr lang="es-PE" sz="1200">
                <a:solidFill>
                  <a:srgbClr val="000000"/>
                </a:solidFill>
                <a:effectLst/>
                <a:latin typeface="Calibri" panose="020F0502020204030204" pitchFamily="34" charset="0"/>
                <a:ea typeface="Calibri" panose="020F0502020204030204" pitchFamily="34" charset="0"/>
              </a:endParaRPr>
            </a:p>
          </p:txBody>
        </p:sp>
        <p:pic>
          <p:nvPicPr>
            <p:cNvPr id="8" name="Picture 3345"/>
            <p:cNvPicPr/>
            <p:nvPr/>
          </p:nvPicPr>
          <p:blipFill>
            <a:blip r:embed="rId2"/>
            <a:stretch>
              <a:fillRect/>
            </a:stretch>
          </p:blipFill>
          <p:spPr>
            <a:xfrm>
              <a:off x="4763" y="4763"/>
              <a:ext cx="5732145" cy="3335655"/>
            </a:xfrm>
            <a:prstGeom prst="rect">
              <a:avLst/>
            </a:prstGeom>
          </p:spPr>
        </p:pic>
        <p:sp>
          <p:nvSpPr>
            <p:cNvPr id="9" name="Shape 3346"/>
            <p:cNvSpPr/>
            <p:nvPr/>
          </p:nvSpPr>
          <p:spPr>
            <a:xfrm>
              <a:off x="0" y="0"/>
              <a:ext cx="5741670" cy="3345180"/>
            </a:xfrm>
            <a:custGeom>
              <a:avLst/>
              <a:gdLst/>
              <a:ahLst/>
              <a:cxnLst/>
              <a:rect l="0" t="0" r="0" b="0"/>
              <a:pathLst>
                <a:path w="5741670" h="3345180">
                  <a:moveTo>
                    <a:pt x="0" y="3345180"/>
                  </a:moveTo>
                  <a:lnTo>
                    <a:pt x="5741670" y="3345180"/>
                  </a:lnTo>
                  <a:lnTo>
                    <a:pt x="5741670" y="0"/>
                  </a:lnTo>
                  <a:lnTo>
                    <a:pt x="0" y="0"/>
                  </a:lnTo>
                  <a:close/>
                </a:path>
              </a:pathLst>
            </a:custGeom>
            <a:ln w="9525" cap="flat">
              <a:round/>
            </a:ln>
          </p:spPr>
          <p:style>
            <a:lnRef idx="1">
              <a:srgbClr val="1F497D"/>
            </a:lnRef>
            <a:fillRef idx="0">
              <a:srgbClr val="000000">
                <a:alpha val="0"/>
              </a:srgbClr>
            </a:fillRef>
            <a:effectRef idx="0">
              <a:scrgbClr r="0" g="0" b="0"/>
            </a:effectRef>
            <a:fontRef idx="none"/>
          </p:style>
          <p:txBody>
            <a:bodyPr/>
            <a:lstStyle/>
            <a:p>
              <a:endParaRPr lang="es-PE"/>
            </a:p>
          </p:txBody>
        </p:sp>
        <p:sp>
          <p:nvSpPr>
            <p:cNvPr id="10" name="Rectangle 3415"/>
            <p:cNvSpPr/>
            <p:nvPr/>
          </p:nvSpPr>
          <p:spPr>
            <a:xfrm>
              <a:off x="1582484" y="3425126"/>
              <a:ext cx="469374" cy="171356"/>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Figura </a:t>
              </a:r>
              <a:endParaRPr lang="es-PE" sz="1200">
                <a:solidFill>
                  <a:srgbClr val="000000"/>
                </a:solidFill>
                <a:effectLst/>
                <a:latin typeface="Calibri" panose="020F0502020204030204" pitchFamily="34" charset="0"/>
                <a:ea typeface="Calibri" panose="020F0502020204030204" pitchFamily="34" charset="0"/>
              </a:endParaRPr>
            </a:p>
          </p:txBody>
        </p:sp>
        <p:sp>
          <p:nvSpPr>
            <p:cNvPr id="11" name="Rectangle 3416"/>
            <p:cNvSpPr/>
            <p:nvPr/>
          </p:nvSpPr>
          <p:spPr>
            <a:xfrm>
              <a:off x="1936052" y="3425126"/>
              <a:ext cx="170426" cy="171356"/>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15</a:t>
              </a:r>
              <a:endParaRPr lang="es-PE" sz="1200">
                <a:solidFill>
                  <a:srgbClr val="000000"/>
                </a:solidFill>
                <a:effectLst/>
                <a:latin typeface="Calibri" panose="020F0502020204030204" pitchFamily="34" charset="0"/>
                <a:ea typeface="Calibri" panose="020F0502020204030204" pitchFamily="34" charset="0"/>
              </a:endParaRPr>
            </a:p>
          </p:txBody>
        </p:sp>
        <p:sp>
          <p:nvSpPr>
            <p:cNvPr id="12" name="Rectangle 3417"/>
            <p:cNvSpPr/>
            <p:nvPr/>
          </p:nvSpPr>
          <p:spPr>
            <a:xfrm>
              <a:off x="2064067" y="3425126"/>
              <a:ext cx="1848223" cy="171356"/>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 Ejemplo documento XML</a:t>
              </a:r>
              <a:endParaRPr lang="es-PE" sz="1200">
                <a:solidFill>
                  <a:srgbClr val="000000"/>
                </a:solidFill>
                <a:effectLst/>
                <a:latin typeface="Calibri" panose="020F0502020204030204" pitchFamily="34" charset="0"/>
                <a:ea typeface="Calibri" panose="020F0502020204030204" pitchFamily="34" charset="0"/>
              </a:endParaRPr>
            </a:p>
          </p:txBody>
        </p:sp>
        <p:sp>
          <p:nvSpPr>
            <p:cNvPr id="13" name="Rectangle 3419"/>
            <p:cNvSpPr/>
            <p:nvPr/>
          </p:nvSpPr>
          <p:spPr>
            <a:xfrm>
              <a:off x="3949890" y="3425126"/>
              <a:ext cx="54676" cy="171356"/>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 </a:t>
              </a:r>
              <a:endParaRPr lang="es-PE" sz="1200">
                <a:solidFill>
                  <a:srgbClr val="000000"/>
                </a:solidFill>
                <a:effectLst/>
                <a:latin typeface="Calibri" panose="020F0502020204030204" pitchFamily="34" charset="0"/>
                <a:ea typeface="Calibri" panose="020F0502020204030204" pitchFamily="34" charset="0"/>
              </a:endParaRPr>
            </a:p>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4" name="Rectangle 3420"/>
            <p:cNvSpPr/>
            <p:nvPr/>
          </p:nvSpPr>
          <p:spPr>
            <a:xfrm>
              <a:off x="3991039" y="3425126"/>
              <a:ext cx="170426" cy="171356"/>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5" name="Rectangle 3421"/>
            <p:cNvSpPr/>
            <p:nvPr/>
          </p:nvSpPr>
          <p:spPr>
            <a:xfrm>
              <a:off x="4119055" y="3425126"/>
              <a:ext cx="54676" cy="171356"/>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6" name="Rectangle 3422"/>
            <p:cNvSpPr/>
            <p:nvPr/>
          </p:nvSpPr>
          <p:spPr>
            <a:xfrm>
              <a:off x="4160202" y="3405695"/>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grpSp>
    </p:spTree>
    <p:extLst>
      <p:ext uri="{BB962C8B-B14F-4D97-AF65-F5344CB8AC3E}">
        <p14:creationId xmlns:p14="http://schemas.microsoft.com/office/powerpoint/2010/main" val="2524664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9184"/>
          <p:cNvGrpSpPr/>
          <p:nvPr/>
        </p:nvGrpSpPr>
        <p:grpSpPr>
          <a:xfrm>
            <a:off x="1519707" y="637505"/>
            <a:ext cx="9066727" cy="6220495"/>
            <a:chOff x="0" y="0"/>
            <a:chExt cx="6548120" cy="4241370"/>
          </a:xfrm>
        </p:grpSpPr>
        <p:pic>
          <p:nvPicPr>
            <p:cNvPr id="5" name="Picture 3434"/>
            <p:cNvPicPr/>
            <p:nvPr/>
          </p:nvPicPr>
          <p:blipFill>
            <a:blip r:embed="rId2"/>
            <a:stretch>
              <a:fillRect/>
            </a:stretch>
          </p:blipFill>
          <p:spPr>
            <a:xfrm>
              <a:off x="4763" y="4826"/>
              <a:ext cx="6538595" cy="3784600"/>
            </a:xfrm>
            <a:prstGeom prst="rect">
              <a:avLst/>
            </a:prstGeom>
          </p:spPr>
        </p:pic>
        <p:sp>
          <p:nvSpPr>
            <p:cNvPr id="6" name="Shape 3435"/>
            <p:cNvSpPr/>
            <p:nvPr/>
          </p:nvSpPr>
          <p:spPr>
            <a:xfrm>
              <a:off x="0" y="0"/>
              <a:ext cx="6548120" cy="3794125"/>
            </a:xfrm>
            <a:custGeom>
              <a:avLst/>
              <a:gdLst/>
              <a:ahLst/>
              <a:cxnLst/>
              <a:rect l="0" t="0" r="0" b="0"/>
              <a:pathLst>
                <a:path w="6548120" h="3794125">
                  <a:moveTo>
                    <a:pt x="0" y="3794125"/>
                  </a:moveTo>
                  <a:lnTo>
                    <a:pt x="6548120" y="3794125"/>
                  </a:lnTo>
                  <a:lnTo>
                    <a:pt x="6548120" y="0"/>
                  </a:lnTo>
                  <a:lnTo>
                    <a:pt x="0" y="0"/>
                  </a:lnTo>
                  <a:close/>
                </a:path>
              </a:pathLst>
            </a:custGeom>
            <a:ln w="9525" cap="flat">
              <a:round/>
            </a:ln>
          </p:spPr>
          <p:style>
            <a:lnRef idx="1">
              <a:srgbClr val="1F497D"/>
            </a:lnRef>
            <a:fillRef idx="0">
              <a:srgbClr val="000000">
                <a:alpha val="0"/>
              </a:srgbClr>
            </a:fillRef>
            <a:effectRef idx="0">
              <a:scrgbClr r="0" g="0" b="0"/>
            </a:effectRef>
            <a:fontRef idx="none"/>
          </p:style>
          <p:txBody>
            <a:bodyPr/>
            <a:lstStyle/>
            <a:p>
              <a:endParaRPr lang="es-PE"/>
            </a:p>
          </p:txBody>
        </p:sp>
        <p:sp>
          <p:nvSpPr>
            <p:cNvPr id="7" name="Rectangle 3436"/>
            <p:cNvSpPr/>
            <p:nvPr/>
          </p:nvSpPr>
          <p:spPr>
            <a:xfrm>
              <a:off x="606285" y="4034917"/>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pic>
          <p:nvPicPr>
            <p:cNvPr id="8" name="Picture 3478"/>
            <p:cNvPicPr/>
            <p:nvPr/>
          </p:nvPicPr>
          <p:blipFill>
            <a:blip r:embed="rId3"/>
            <a:stretch>
              <a:fillRect/>
            </a:stretch>
          </p:blipFill>
          <p:spPr>
            <a:xfrm>
              <a:off x="5524" y="3846830"/>
              <a:ext cx="6537960" cy="155448"/>
            </a:xfrm>
            <a:prstGeom prst="rect">
              <a:avLst/>
            </a:prstGeom>
          </p:spPr>
        </p:pic>
        <p:sp>
          <p:nvSpPr>
            <p:cNvPr id="9" name="Rectangle 3479"/>
            <p:cNvSpPr/>
            <p:nvPr/>
          </p:nvSpPr>
          <p:spPr>
            <a:xfrm>
              <a:off x="2247964" y="3872992"/>
              <a:ext cx="469374" cy="171356"/>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Figura </a:t>
              </a:r>
              <a:endParaRPr lang="es-PE" sz="1200">
                <a:solidFill>
                  <a:srgbClr val="000000"/>
                </a:solidFill>
                <a:effectLst/>
                <a:latin typeface="Calibri" panose="020F0502020204030204" pitchFamily="34" charset="0"/>
                <a:ea typeface="Calibri" panose="020F0502020204030204" pitchFamily="34" charset="0"/>
              </a:endParaRPr>
            </a:p>
          </p:txBody>
        </p:sp>
        <p:sp>
          <p:nvSpPr>
            <p:cNvPr id="10" name="Rectangle 3480"/>
            <p:cNvSpPr/>
            <p:nvPr/>
          </p:nvSpPr>
          <p:spPr>
            <a:xfrm>
              <a:off x="2601532" y="3872992"/>
              <a:ext cx="170426" cy="171356"/>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16</a:t>
              </a:r>
              <a:endParaRPr lang="es-PE" sz="1200">
                <a:solidFill>
                  <a:srgbClr val="000000"/>
                </a:solidFill>
                <a:effectLst/>
                <a:latin typeface="Calibri" panose="020F0502020204030204" pitchFamily="34" charset="0"/>
                <a:ea typeface="Calibri" panose="020F0502020204030204" pitchFamily="34" charset="0"/>
              </a:endParaRPr>
            </a:p>
          </p:txBody>
        </p:sp>
        <p:sp>
          <p:nvSpPr>
            <p:cNvPr id="11" name="Rectangle 3481"/>
            <p:cNvSpPr/>
            <p:nvPr/>
          </p:nvSpPr>
          <p:spPr>
            <a:xfrm>
              <a:off x="2729802" y="3872992"/>
              <a:ext cx="1106814" cy="171356"/>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 Ejemplo XPath</a:t>
              </a:r>
              <a:endParaRPr lang="es-PE" sz="1200">
                <a:solidFill>
                  <a:srgbClr val="000000"/>
                </a:solidFill>
                <a:effectLst/>
                <a:latin typeface="Calibri" panose="020F0502020204030204" pitchFamily="34" charset="0"/>
                <a:ea typeface="Calibri" panose="020F0502020204030204" pitchFamily="34" charset="0"/>
              </a:endParaRPr>
            </a:p>
          </p:txBody>
        </p:sp>
        <p:sp>
          <p:nvSpPr>
            <p:cNvPr id="12" name="Rectangle 3484"/>
            <p:cNvSpPr/>
            <p:nvPr/>
          </p:nvSpPr>
          <p:spPr>
            <a:xfrm>
              <a:off x="4088067" y="3872992"/>
              <a:ext cx="54676" cy="171356"/>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3" name="Rectangle 3486"/>
            <p:cNvSpPr/>
            <p:nvPr/>
          </p:nvSpPr>
          <p:spPr>
            <a:xfrm>
              <a:off x="4257231" y="3872992"/>
              <a:ext cx="54676" cy="171356"/>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4" name="Rectangle 3487"/>
            <p:cNvSpPr/>
            <p:nvPr/>
          </p:nvSpPr>
          <p:spPr>
            <a:xfrm>
              <a:off x="4298379" y="3853561"/>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grpSp>
    </p:spTree>
    <p:extLst>
      <p:ext uri="{BB962C8B-B14F-4D97-AF65-F5344CB8AC3E}">
        <p14:creationId xmlns:p14="http://schemas.microsoft.com/office/powerpoint/2010/main" val="361507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403796" y="2417486"/>
            <a:ext cx="8384147" cy="1200329"/>
          </a:xfrm>
          <a:prstGeom prst="rect">
            <a:avLst/>
          </a:prstGeom>
        </p:spPr>
        <p:txBody>
          <a:bodyPr wrap="square">
            <a:spAutoFit/>
          </a:bodyPr>
          <a:lstStyle/>
          <a:p>
            <a:r>
              <a:rPr lang="es-PE" dirty="0" smtClean="0">
                <a:solidFill>
                  <a:srgbClr val="000000"/>
                </a:solidFill>
                <a:effectLst/>
                <a:latin typeface="Arial" panose="020B0604020202020204" pitchFamily="34" charset="0"/>
                <a:ea typeface="Calibri" panose="020F0502020204030204" pitchFamily="34" charset="0"/>
                <a:cs typeface="Arial" panose="020B0604020202020204" pitchFamily="34" charset="0"/>
              </a:rPr>
              <a:t>XML no es el único lenguaje de marcas, existen otros como HTML, pero XML permite la transformación a otros formatos de archivos, por eso, a partir de XML se puede conseguir un XHTML, ePUB, etc. </a:t>
            </a:r>
            <a:r>
              <a:rPr lang="es-PE" dirty="0">
                <a:solidFill>
                  <a:srgbClr val="000000"/>
                </a:solidFill>
                <a:latin typeface="Arial" panose="020B0604020202020204" pitchFamily="34" charset="0"/>
                <a:ea typeface="Calibri" panose="020F0502020204030204" pitchFamily="34" charset="0"/>
                <a:cs typeface="Arial" panose="020B0604020202020204" pitchFamily="34" charset="0"/>
              </a:rPr>
              <a:t>A</a:t>
            </a:r>
            <a:r>
              <a:rPr lang="es-PE" dirty="0" smtClean="0">
                <a:solidFill>
                  <a:srgbClr val="000000"/>
                </a:solidFill>
                <a:effectLst/>
                <a:latin typeface="Arial" panose="020B0604020202020204" pitchFamily="34" charset="0"/>
                <a:ea typeface="Calibri" panose="020F0502020204030204" pitchFamily="34" charset="0"/>
                <a:cs typeface="Arial" panose="020B0604020202020204" pitchFamily="34" charset="0"/>
              </a:rPr>
              <a:t> partir de un documento genérico se puede convertir a otros formatos. </a:t>
            </a:r>
            <a:endParaRPr lang="es-PE" dirty="0">
              <a:latin typeface="Arial" panose="020B0604020202020204" pitchFamily="34" charset="0"/>
              <a:cs typeface="Arial" panose="020B0604020202020204" pitchFamily="34" charset="0"/>
            </a:endParaRPr>
          </a:p>
        </p:txBody>
      </p:sp>
      <p:sp>
        <p:nvSpPr>
          <p:cNvPr id="5" name="CuadroTexto 4"/>
          <p:cNvSpPr txBox="1"/>
          <p:nvPr/>
        </p:nvSpPr>
        <p:spPr>
          <a:xfrm>
            <a:off x="1403797" y="940158"/>
            <a:ext cx="3775393" cy="1477328"/>
          </a:xfrm>
          <a:prstGeom prst="rect">
            <a:avLst/>
          </a:prstGeom>
          <a:noFill/>
        </p:spPr>
        <p:txBody>
          <a:bodyPr wrap="none" rtlCol="0">
            <a:spAutoFit/>
          </a:bodyPr>
          <a:lstStyle/>
          <a:p>
            <a:r>
              <a:rPr lang="es-PE" sz="3600" dirty="0" smtClean="0">
                <a:latin typeface="Arial" panose="020B0604020202020204" pitchFamily="34" charset="0"/>
                <a:cs typeface="Arial" panose="020B0604020202020204" pitchFamily="34" charset="0"/>
              </a:rPr>
              <a:t>INTRODUCCION</a:t>
            </a:r>
          </a:p>
          <a:p>
            <a:r>
              <a:rPr lang="es-PE" sz="3600" dirty="0" smtClean="0">
                <a:latin typeface="Arial" panose="020B0604020202020204" pitchFamily="34" charset="0"/>
                <a:cs typeface="Arial" panose="020B0604020202020204" pitchFamily="34" charset="0"/>
              </a:rPr>
              <a:t> </a:t>
            </a:r>
          </a:p>
          <a:p>
            <a:endParaRPr lang="es-PE" dirty="0"/>
          </a:p>
        </p:txBody>
      </p:sp>
      <p:sp>
        <p:nvSpPr>
          <p:cNvPr id="8" name="Rectángulo 7"/>
          <p:cNvSpPr/>
          <p:nvPr/>
        </p:nvSpPr>
        <p:spPr>
          <a:xfrm>
            <a:off x="1403795" y="3723814"/>
            <a:ext cx="8384147" cy="1200329"/>
          </a:xfrm>
          <a:prstGeom prst="rect">
            <a:avLst/>
          </a:prstGeom>
        </p:spPr>
        <p:txBody>
          <a:bodyPr wrap="square">
            <a:spAutoFit/>
          </a:bodyPr>
          <a:lstStyle/>
          <a:p>
            <a:r>
              <a:rPr lang="es-PE" dirty="0" smtClean="0">
                <a:latin typeface="Arial" panose="020B0604020202020204" pitchFamily="34" charset="0"/>
                <a:cs typeface="Arial" panose="020B0604020202020204" pitchFamily="34" charset="0"/>
              </a:rPr>
              <a:t>HTML y XML son los dos lenguajes de marcas con más importancia ahora mismo, por lo que, es totalmente necesario que los alumnos conozcan estas herramientas. Con este trabajo, serán capaces de saber qué es un XML, cómo analizarlo y procesarlo y cómo tener el acceso a la información contenida en él. </a:t>
            </a:r>
            <a:endParaRPr lang="es-P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08026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59288" y="767568"/>
            <a:ext cx="1704313" cy="461665"/>
          </a:xfrm>
          <a:prstGeom prst="rect">
            <a:avLst/>
          </a:prstGeom>
        </p:spPr>
        <p:txBody>
          <a:bodyPr wrap="none">
            <a:spAutoFit/>
          </a:bodyPr>
          <a:lstStyle/>
          <a:p>
            <a:pPr marL="342900" indent="-6350">
              <a:spcAft>
                <a:spcPts val="190"/>
              </a:spcAft>
            </a:pPr>
            <a:r>
              <a:rPr lang="es-PE" sz="2400" b="1" u="sng" dirty="0" err="1" smtClean="0">
                <a:solidFill>
                  <a:srgbClr val="000000"/>
                </a:solidFill>
                <a:effectLst/>
                <a:uFill>
                  <a:solidFill>
                    <a:srgbClr val="000000"/>
                  </a:solidFill>
                </a:uFill>
                <a:latin typeface="Arial" panose="020B0604020202020204" pitchFamily="34" charset="0"/>
                <a:ea typeface="Calibri" panose="020F0502020204030204" pitchFamily="34" charset="0"/>
                <a:cs typeface="Arial" panose="020B0604020202020204" pitchFamily="34" charset="0"/>
              </a:rPr>
              <a:t>XQuery</a:t>
            </a:r>
            <a:r>
              <a:rPr lang="es-PE" sz="2400" b="1" u="none" strike="noStrike" dirty="0" smtClean="0">
                <a:solidFill>
                  <a:srgbClr val="000000"/>
                </a:solidFill>
                <a:effectLst/>
                <a:uFill>
                  <a:solidFill>
                    <a:srgbClr val="000000"/>
                  </a:solidFill>
                </a:uFill>
                <a:latin typeface="Arial" panose="020B0604020202020204" pitchFamily="34" charset="0"/>
                <a:ea typeface="Calibri" panose="020F0502020204030204" pitchFamily="34" charset="0"/>
                <a:cs typeface="Arial" panose="020B0604020202020204" pitchFamily="34" charset="0"/>
              </a:rPr>
              <a:t> </a:t>
            </a:r>
            <a:endParaRPr lang="es-PE" sz="2400" b="1" u="sng" dirty="0">
              <a:solidFill>
                <a:srgbClr val="000000"/>
              </a:solidFill>
              <a:effectLst/>
              <a:uFill>
                <a:solidFill>
                  <a:srgbClr val="000000"/>
                </a:solidFill>
              </a:uFill>
              <a:latin typeface="Arial" panose="020B0604020202020204" pitchFamily="34" charset="0"/>
              <a:ea typeface="Calibri" panose="020F0502020204030204" pitchFamily="34" charset="0"/>
              <a:cs typeface="Arial" panose="020B0604020202020204" pitchFamily="34" charset="0"/>
            </a:endParaRPr>
          </a:p>
        </p:txBody>
      </p:sp>
      <p:sp>
        <p:nvSpPr>
          <p:cNvPr id="5" name="Rectángulo 4"/>
          <p:cNvSpPr/>
          <p:nvPr/>
        </p:nvSpPr>
        <p:spPr>
          <a:xfrm>
            <a:off x="871470" y="1854300"/>
            <a:ext cx="10461938" cy="923330"/>
          </a:xfrm>
          <a:prstGeom prst="rect">
            <a:avLst/>
          </a:prstGeom>
        </p:spPr>
        <p:txBody>
          <a:bodyPr wrap="square">
            <a:spAutoFit/>
          </a:bodyPr>
          <a:lstStyle/>
          <a:p>
            <a:r>
              <a:rPr lang="es-PE" dirty="0" smtClean="0">
                <a:solidFill>
                  <a:srgbClr val="000000"/>
                </a:solidFill>
                <a:effectLst/>
                <a:latin typeface="Calibri" panose="020F0502020204030204" pitchFamily="34" charset="0"/>
                <a:ea typeface="Calibri" panose="020F0502020204030204" pitchFamily="34" charset="0"/>
              </a:rPr>
              <a:t>Se puede decir que </a:t>
            </a:r>
            <a:r>
              <a:rPr lang="es-PE" dirty="0" err="1" smtClean="0">
                <a:solidFill>
                  <a:srgbClr val="000000"/>
                </a:solidFill>
                <a:effectLst/>
                <a:latin typeface="Calibri" panose="020F0502020204030204" pitchFamily="34" charset="0"/>
                <a:ea typeface="Calibri" panose="020F0502020204030204" pitchFamily="34" charset="0"/>
              </a:rPr>
              <a:t>XQuery</a:t>
            </a:r>
            <a:r>
              <a:rPr lang="es-PE" dirty="0" smtClean="0">
                <a:solidFill>
                  <a:srgbClr val="000000"/>
                </a:solidFill>
                <a:effectLst/>
                <a:latin typeface="Calibri" panose="020F0502020204030204" pitchFamily="34" charset="0"/>
                <a:ea typeface="Calibri" panose="020F0502020204030204" pitchFamily="34" charset="0"/>
              </a:rPr>
              <a:t> es a XML lo que SQL a las tablas de las bases de datos, está diseñado para hacer consultas de cualquier dato en XML, tanto documentos como bases de datos o cualquier tipo en lo que pueda estar XML</a:t>
            </a:r>
            <a:endParaRPr lang="es-PE" dirty="0"/>
          </a:p>
        </p:txBody>
      </p:sp>
      <p:sp>
        <p:nvSpPr>
          <p:cNvPr id="8" name="Rectángulo 7"/>
          <p:cNvSpPr/>
          <p:nvPr/>
        </p:nvSpPr>
        <p:spPr>
          <a:xfrm>
            <a:off x="871470" y="3566100"/>
            <a:ext cx="10461938" cy="923330"/>
          </a:xfrm>
          <a:prstGeom prst="rect">
            <a:avLst/>
          </a:prstGeom>
        </p:spPr>
        <p:txBody>
          <a:bodyPr wrap="square">
            <a:spAutoFit/>
          </a:bodyPr>
          <a:lstStyle/>
          <a:p>
            <a:r>
              <a:rPr lang="es-PE" dirty="0" smtClean="0">
                <a:latin typeface="Calibri" panose="020F0502020204030204" pitchFamily="34" charset="0"/>
                <a:cs typeface="Calibri" panose="020F0502020204030204" pitchFamily="34" charset="0"/>
              </a:rPr>
              <a:t>Trabajando sobre el documento XML de la Figura 17, en la Tabla 4 se puede ver un ejemplo de </a:t>
            </a:r>
            <a:r>
              <a:rPr lang="es-PE" dirty="0" err="1" smtClean="0">
                <a:latin typeface="Calibri" panose="020F0502020204030204" pitchFamily="34" charset="0"/>
                <a:cs typeface="Calibri" panose="020F0502020204030204" pitchFamily="34" charset="0"/>
              </a:rPr>
              <a:t>XQuery</a:t>
            </a:r>
            <a:r>
              <a:rPr lang="es-PE" dirty="0" smtClean="0">
                <a:latin typeface="Calibri" panose="020F0502020204030204" pitchFamily="34" charset="0"/>
                <a:cs typeface="Calibri" panose="020F0502020204030204" pitchFamily="34" charset="0"/>
              </a:rPr>
              <a:t> en la primera columna se muestra la entrada de </a:t>
            </a:r>
            <a:r>
              <a:rPr lang="es-PE" dirty="0" err="1" smtClean="0">
                <a:latin typeface="Calibri" panose="020F0502020204030204" pitchFamily="34" charset="0"/>
                <a:cs typeface="Calibri" panose="020F0502020204030204" pitchFamily="34" charset="0"/>
              </a:rPr>
              <a:t>XQuery</a:t>
            </a:r>
            <a:r>
              <a:rPr lang="es-PE" dirty="0" smtClean="0">
                <a:latin typeface="Calibri" panose="020F0502020204030204" pitchFamily="34" charset="0"/>
                <a:cs typeface="Calibri" panose="020F0502020204030204" pitchFamily="34" charset="0"/>
              </a:rPr>
              <a:t> y en la siguiente columna aparece cual sería la salida del documento. </a:t>
            </a:r>
            <a:endParaRPr lang="es-P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7894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9334"/>
          <p:cNvGrpSpPr/>
          <p:nvPr/>
        </p:nvGrpSpPr>
        <p:grpSpPr>
          <a:xfrm>
            <a:off x="1094704" y="701357"/>
            <a:ext cx="7547020" cy="5905505"/>
            <a:chOff x="0" y="0"/>
            <a:chExt cx="4224223" cy="5455744"/>
          </a:xfrm>
        </p:grpSpPr>
        <p:pic>
          <p:nvPicPr>
            <p:cNvPr id="5" name="Picture 3496"/>
            <p:cNvPicPr/>
            <p:nvPr/>
          </p:nvPicPr>
          <p:blipFill>
            <a:blip r:embed="rId2"/>
            <a:stretch>
              <a:fillRect/>
            </a:stretch>
          </p:blipFill>
          <p:spPr>
            <a:xfrm>
              <a:off x="785317" y="158114"/>
              <a:ext cx="3434080" cy="4848225"/>
            </a:xfrm>
            <a:prstGeom prst="rect">
              <a:avLst/>
            </a:prstGeom>
          </p:spPr>
        </p:pic>
        <p:sp>
          <p:nvSpPr>
            <p:cNvPr id="6" name="Shape 3497"/>
            <p:cNvSpPr/>
            <p:nvPr/>
          </p:nvSpPr>
          <p:spPr>
            <a:xfrm>
              <a:off x="780618" y="153288"/>
              <a:ext cx="3443605" cy="4857751"/>
            </a:xfrm>
            <a:custGeom>
              <a:avLst/>
              <a:gdLst/>
              <a:ahLst/>
              <a:cxnLst/>
              <a:rect l="0" t="0" r="0" b="0"/>
              <a:pathLst>
                <a:path w="3443605" h="4857751">
                  <a:moveTo>
                    <a:pt x="0" y="4857751"/>
                  </a:moveTo>
                  <a:lnTo>
                    <a:pt x="3443605" y="4857751"/>
                  </a:lnTo>
                  <a:lnTo>
                    <a:pt x="3443605" y="0"/>
                  </a:lnTo>
                  <a:lnTo>
                    <a:pt x="0" y="0"/>
                  </a:lnTo>
                  <a:close/>
                </a:path>
              </a:pathLst>
            </a:custGeom>
            <a:ln w="9525" cap="flat">
              <a:round/>
            </a:ln>
          </p:spPr>
          <p:style>
            <a:lnRef idx="1">
              <a:srgbClr val="1F497D"/>
            </a:lnRef>
            <a:fillRef idx="0">
              <a:srgbClr val="000000">
                <a:alpha val="0"/>
              </a:srgbClr>
            </a:fillRef>
            <a:effectRef idx="0">
              <a:scrgbClr r="0" g="0" b="0"/>
            </a:effectRef>
            <a:fontRef idx="none"/>
          </p:style>
          <p:txBody>
            <a:bodyPr/>
            <a:lstStyle/>
            <a:p>
              <a:endParaRPr lang="es-PE"/>
            </a:p>
          </p:txBody>
        </p:sp>
        <p:sp>
          <p:nvSpPr>
            <p:cNvPr id="7" name="Rectangle 3510"/>
            <p:cNvSpPr/>
            <p:nvPr/>
          </p:nvSpPr>
          <p:spPr>
            <a:xfrm>
              <a:off x="449529" y="0"/>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8" name="Rectangle 3511"/>
            <p:cNvSpPr/>
            <p:nvPr/>
          </p:nvSpPr>
          <p:spPr>
            <a:xfrm>
              <a:off x="449529" y="300228"/>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9" name="Rectangle 3512"/>
            <p:cNvSpPr/>
            <p:nvPr/>
          </p:nvSpPr>
          <p:spPr>
            <a:xfrm>
              <a:off x="449529" y="598932"/>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0" name="Rectangle 3513"/>
            <p:cNvSpPr/>
            <p:nvPr/>
          </p:nvSpPr>
          <p:spPr>
            <a:xfrm>
              <a:off x="449529" y="899159"/>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1" name="Rectangle 3514"/>
            <p:cNvSpPr/>
            <p:nvPr/>
          </p:nvSpPr>
          <p:spPr>
            <a:xfrm>
              <a:off x="449529" y="1197864"/>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2" name="Rectangle 3515"/>
            <p:cNvSpPr/>
            <p:nvPr/>
          </p:nvSpPr>
          <p:spPr>
            <a:xfrm>
              <a:off x="449529" y="1498092"/>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3" name="Rectangle 3516"/>
            <p:cNvSpPr/>
            <p:nvPr/>
          </p:nvSpPr>
          <p:spPr>
            <a:xfrm>
              <a:off x="449529" y="1797050"/>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4" name="Rectangle 3517"/>
            <p:cNvSpPr/>
            <p:nvPr/>
          </p:nvSpPr>
          <p:spPr>
            <a:xfrm>
              <a:off x="449529" y="2095754"/>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5" name="Rectangle 3518"/>
            <p:cNvSpPr/>
            <p:nvPr/>
          </p:nvSpPr>
          <p:spPr>
            <a:xfrm>
              <a:off x="449529" y="2395982"/>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6" name="Rectangle 3519"/>
            <p:cNvSpPr/>
            <p:nvPr/>
          </p:nvSpPr>
          <p:spPr>
            <a:xfrm>
              <a:off x="449529" y="2694686"/>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7" name="Rectangle 3520"/>
            <p:cNvSpPr/>
            <p:nvPr/>
          </p:nvSpPr>
          <p:spPr>
            <a:xfrm>
              <a:off x="449529" y="2994914"/>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8" name="Rectangle 3521"/>
            <p:cNvSpPr/>
            <p:nvPr/>
          </p:nvSpPr>
          <p:spPr>
            <a:xfrm>
              <a:off x="449529" y="3293618"/>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9" name="Rectangle 3522"/>
            <p:cNvSpPr/>
            <p:nvPr/>
          </p:nvSpPr>
          <p:spPr>
            <a:xfrm>
              <a:off x="449529" y="3593846"/>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20" name="Rectangle 3523"/>
            <p:cNvSpPr/>
            <p:nvPr/>
          </p:nvSpPr>
          <p:spPr>
            <a:xfrm>
              <a:off x="449529" y="3892931"/>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21" name="Rectangle 3524"/>
            <p:cNvSpPr/>
            <p:nvPr/>
          </p:nvSpPr>
          <p:spPr>
            <a:xfrm>
              <a:off x="0" y="4237426"/>
              <a:ext cx="42059" cy="186236"/>
            </a:xfrm>
            <a:prstGeom prst="rect">
              <a:avLst/>
            </a:prstGeom>
            <a:ln>
              <a:noFill/>
            </a:ln>
          </p:spPr>
          <p:txBody>
            <a:bodyPr lIns="0" tIns="0" rIns="0" bIns="0" rtlCol="0">
              <a:noAutofit/>
            </a:bodyPr>
            <a:lstStyle/>
            <a:p>
              <a:pPr marL="4445" indent="-6350" algn="l">
                <a:lnSpc>
                  <a:spcPct val="115000"/>
                </a:lnSpc>
                <a:spcAft>
                  <a:spcPts val="0"/>
                </a:spcAft>
              </a:pPr>
              <a:r>
                <a:rPr lang="es-PE" sz="1000">
                  <a:solidFill>
                    <a:srgbClr val="000000"/>
                  </a:solidFill>
                  <a:effectLst/>
                  <a:latin typeface="Times New Roman" panose="02020603050405020304" pitchFamily="18" charset="0"/>
                  <a:ea typeface="Times New Roman" panose="02020603050405020304" pitchFamily="18" charset="0"/>
                </a:rPr>
                <a:t> </a:t>
              </a:r>
              <a:endParaRPr lang="es-PE" sz="1200">
                <a:solidFill>
                  <a:srgbClr val="000000"/>
                </a:solidFill>
                <a:effectLst/>
                <a:latin typeface="Calibri" panose="020F0502020204030204" pitchFamily="34" charset="0"/>
                <a:ea typeface="Calibri" panose="020F0502020204030204" pitchFamily="34" charset="0"/>
              </a:endParaRPr>
            </a:p>
          </p:txBody>
        </p:sp>
        <p:sp>
          <p:nvSpPr>
            <p:cNvPr id="22" name="Rectangle 3525"/>
            <p:cNvSpPr/>
            <p:nvPr/>
          </p:nvSpPr>
          <p:spPr>
            <a:xfrm>
              <a:off x="1829130" y="4166695"/>
              <a:ext cx="74898" cy="300581"/>
            </a:xfrm>
            <a:prstGeom prst="rect">
              <a:avLst/>
            </a:prstGeom>
            <a:ln>
              <a:noFill/>
            </a:ln>
          </p:spPr>
          <p:txBody>
            <a:bodyPr lIns="0" tIns="0" rIns="0" bIns="0" rtlCol="0">
              <a:noAutofit/>
            </a:bodyPr>
            <a:lstStyle/>
            <a:p>
              <a:pPr marL="4445" indent="-6350" algn="l">
                <a:lnSpc>
                  <a:spcPct val="115000"/>
                </a:lnSpc>
                <a:spcAft>
                  <a:spcPts val="0"/>
                </a:spcAft>
              </a:pPr>
              <a:r>
                <a:rPr lang="es-PE" sz="1600" b="1">
                  <a:solidFill>
                    <a:srgbClr val="000000"/>
                  </a:solidFill>
                  <a:effectLst/>
                  <a:latin typeface="Arial" panose="020B0604020202020204" pitchFamily="34" charset="0"/>
                  <a:ea typeface="Arial" panose="020B0604020202020204" pitchFamily="34" charset="0"/>
                </a:rPr>
                <a:t> </a:t>
              </a:r>
              <a:endParaRPr lang="es-PE" sz="1200">
                <a:solidFill>
                  <a:srgbClr val="000000"/>
                </a:solidFill>
                <a:effectLst/>
                <a:latin typeface="Calibri" panose="020F0502020204030204" pitchFamily="34" charset="0"/>
                <a:ea typeface="Calibri" panose="020F0502020204030204" pitchFamily="34" charset="0"/>
              </a:endParaRPr>
            </a:p>
          </p:txBody>
        </p:sp>
        <p:pic>
          <p:nvPicPr>
            <p:cNvPr id="23" name="Picture 3659"/>
            <p:cNvPicPr/>
            <p:nvPr/>
          </p:nvPicPr>
          <p:blipFill>
            <a:blip r:embed="rId3"/>
            <a:stretch>
              <a:fillRect/>
            </a:stretch>
          </p:blipFill>
          <p:spPr>
            <a:xfrm>
              <a:off x="786079" y="5243449"/>
              <a:ext cx="3433572" cy="155448"/>
            </a:xfrm>
            <a:prstGeom prst="rect">
              <a:avLst/>
            </a:prstGeom>
          </p:spPr>
        </p:pic>
        <p:sp>
          <p:nvSpPr>
            <p:cNvPr id="24" name="Rectangle 3660"/>
            <p:cNvSpPr/>
            <p:nvPr/>
          </p:nvSpPr>
          <p:spPr>
            <a:xfrm>
              <a:off x="1437462" y="5268722"/>
              <a:ext cx="469374" cy="171355"/>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Figura </a:t>
              </a:r>
              <a:endParaRPr lang="es-PE" sz="1200">
                <a:solidFill>
                  <a:srgbClr val="000000"/>
                </a:solidFill>
                <a:effectLst/>
                <a:latin typeface="Calibri" panose="020F0502020204030204" pitchFamily="34" charset="0"/>
                <a:ea typeface="Calibri" panose="020F0502020204030204" pitchFamily="34" charset="0"/>
              </a:endParaRPr>
            </a:p>
          </p:txBody>
        </p:sp>
        <p:sp>
          <p:nvSpPr>
            <p:cNvPr id="25" name="Rectangle 3661"/>
            <p:cNvSpPr/>
            <p:nvPr/>
          </p:nvSpPr>
          <p:spPr>
            <a:xfrm>
              <a:off x="1791030" y="5268722"/>
              <a:ext cx="170426" cy="171355"/>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17</a:t>
              </a:r>
              <a:endParaRPr lang="es-PE" sz="1200">
                <a:solidFill>
                  <a:srgbClr val="000000"/>
                </a:solidFill>
                <a:effectLst/>
                <a:latin typeface="Calibri" panose="020F0502020204030204" pitchFamily="34" charset="0"/>
                <a:ea typeface="Calibri" panose="020F0502020204030204" pitchFamily="34" charset="0"/>
              </a:endParaRPr>
            </a:p>
          </p:txBody>
        </p:sp>
        <p:sp>
          <p:nvSpPr>
            <p:cNvPr id="26" name="Rectangle 3662"/>
            <p:cNvSpPr/>
            <p:nvPr/>
          </p:nvSpPr>
          <p:spPr>
            <a:xfrm>
              <a:off x="1919046" y="5268722"/>
              <a:ext cx="1257384" cy="171355"/>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 Documento XML</a:t>
              </a:r>
              <a:endParaRPr lang="es-PE" sz="1200">
                <a:solidFill>
                  <a:srgbClr val="000000"/>
                </a:solidFill>
                <a:effectLst/>
                <a:latin typeface="Calibri" panose="020F0502020204030204" pitchFamily="34" charset="0"/>
                <a:ea typeface="Calibri" panose="020F0502020204030204" pitchFamily="34" charset="0"/>
              </a:endParaRPr>
            </a:p>
          </p:txBody>
        </p:sp>
        <p:sp>
          <p:nvSpPr>
            <p:cNvPr id="27" name="Rectangle 3666"/>
            <p:cNvSpPr/>
            <p:nvPr/>
          </p:nvSpPr>
          <p:spPr>
            <a:xfrm>
              <a:off x="3527501" y="5268722"/>
              <a:ext cx="54676" cy="171355"/>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28" name="Rectangle 3667"/>
            <p:cNvSpPr/>
            <p:nvPr/>
          </p:nvSpPr>
          <p:spPr>
            <a:xfrm>
              <a:off x="3568649" y="5249291"/>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grpSp>
    </p:spTree>
    <p:extLst>
      <p:ext uri="{BB962C8B-B14F-4D97-AF65-F5344CB8AC3E}">
        <p14:creationId xmlns:p14="http://schemas.microsoft.com/office/powerpoint/2010/main" val="3679628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705627008"/>
              </p:ext>
            </p:extLst>
          </p:nvPr>
        </p:nvGraphicFramePr>
        <p:xfrm>
          <a:off x="1712891" y="1918953"/>
          <a:ext cx="7115906" cy="3794780"/>
        </p:xfrm>
        <a:graphic>
          <a:graphicData uri="http://schemas.openxmlformats.org/drawingml/2006/table">
            <a:tbl>
              <a:tblPr firstRow="1" firstCol="1" bandRow="1">
                <a:tableStyleId>{5C22544A-7EE6-4342-B048-85BDC9FD1C3A}</a:tableStyleId>
              </a:tblPr>
              <a:tblGrid>
                <a:gridCol w="2706546">
                  <a:extLst>
                    <a:ext uri="{9D8B030D-6E8A-4147-A177-3AD203B41FA5}">
                      <a16:colId xmlns:a16="http://schemas.microsoft.com/office/drawing/2014/main" val="20000"/>
                    </a:ext>
                  </a:extLst>
                </a:gridCol>
                <a:gridCol w="4409360">
                  <a:extLst>
                    <a:ext uri="{9D8B030D-6E8A-4147-A177-3AD203B41FA5}">
                      <a16:colId xmlns:a16="http://schemas.microsoft.com/office/drawing/2014/main" val="20001"/>
                    </a:ext>
                  </a:extLst>
                </a:gridCol>
              </a:tblGrid>
              <a:tr h="423949">
                <a:tc>
                  <a:txBody>
                    <a:bodyPr/>
                    <a:lstStyle/>
                    <a:p>
                      <a:pPr marL="4445" indent="-6350" algn="ctr">
                        <a:lnSpc>
                          <a:spcPct val="115000"/>
                        </a:lnSpc>
                        <a:spcAft>
                          <a:spcPts val="0"/>
                        </a:spcAft>
                      </a:pPr>
                      <a:r>
                        <a:rPr lang="es-PE" sz="1200">
                          <a:effectLst/>
                        </a:rPr>
                        <a:t>Entrada XQuery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33020" marB="0"/>
                </a:tc>
                <a:tc>
                  <a:txBody>
                    <a:bodyPr/>
                    <a:lstStyle/>
                    <a:p>
                      <a:pPr marL="4445" indent="-6350" algn="ctr">
                        <a:lnSpc>
                          <a:spcPct val="115000"/>
                        </a:lnSpc>
                        <a:spcAft>
                          <a:spcPts val="0"/>
                        </a:spcAft>
                      </a:pPr>
                      <a:r>
                        <a:rPr lang="es-PE" sz="1200">
                          <a:effectLst/>
                        </a:rPr>
                        <a:t>Salida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33020" marB="0"/>
                </a:tc>
                <a:extLst>
                  <a:ext uri="{0D108BD9-81ED-4DB2-BD59-A6C34878D82A}">
                    <a16:rowId xmlns:a16="http://schemas.microsoft.com/office/drawing/2014/main" val="10000"/>
                  </a:ext>
                </a:extLst>
              </a:tr>
              <a:tr h="1098429">
                <a:tc>
                  <a:txBody>
                    <a:bodyPr/>
                    <a:lstStyle/>
                    <a:p>
                      <a:pPr marL="4445" indent="-6350" algn="l">
                        <a:lnSpc>
                          <a:spcPct val="115000"/>
                        </a:lnSpc>
                        <a:spcAft>
                          <a:spcPts val="0"/>
                        </a:spcAft>
                      </a:pPr>
                      <a:r>
                        <a:rPr lang="es-PE" sz="1200">
                          <a:effectLst/>
                        </a:rPr>
                        <a:t>doc("books.xml")/bookstore/ book/title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33020" marB="0"/>
                </a:tc>
                <a:tc>
                  <a:txBody>
                    <a:bodyPr/>
                    <a:lstStyle/>
                    <a:p>
                      <a:pPr marL="4445" indent="-6350" algn="l">
                        <a:lnSpc>
                          <a:spcPct val="128000"/>
                        </a:lnSpc>
                        <a:spcAft>
                          <a:spcPts val="440"/>
                        </a:spcAft>
                      </a:pPr>
                      <a:r>
                        <a:rPr lang="es-PE" sz="1200">
                          <a:effectLst/>
                        </a:rPr>
                        <a:t>&lt;title lang="en"&gt;Everyday Italian&lt;/title&gt; </a:t>
                      </a:r>
                    </a:p>
                    <a:p>
                      <a:pPr marL="4445" indent="-6350" algn="l">
                        <a:lnSpc>
                          <a:spcPct val="128000"/>
                        </a:lnSpc>
                        <a:spcAft>
                          <a:spcPts val="430"/>
                        </a:spcAft>
                      </a:pPr>
                      <a:r>
                        <a:rPr lang="es-PE" sz="1200">
                          <a:effectLst/>
                        </a:rPr>
                        <a:t>&lt;title lang="en"&gt;Harry Potter&lt;/title&gt; </a:t>
                      </a:r>
                    </a:p>
                    <a:p>
                      <a:pPr marL="4445" indent="-6350" algn="l">
                        <a:lnSpc>
                          <a:spcPct val="115000"/>
                        </a:lnSpc>
                        <a:spcAft>
                          <a:spcPts val="0"/>
                        </a:spcAft>
                      </a:pPr>
                      <a:r>
                        <a:rPr lang="es-PE" sz="1200">
                          <a:effectLst/>
                        </a:rPr>
                        <a:t>&lt;title lang="en"&gt;XQuery Kick Start&lt;/title&gt;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33020" marB="0"/>
                </a:tc>
                <a:extLst>
                  <a:ext uri="{0D108BD9-81ED-4DB2-BD59-A6C34878D82A}">
                    <a16:rowId xmlns:a16="http://schemas.microsoft.com/office/drawing/2014/main" val="10001"/>
                  </a:ext>
                </a:extLst>
              </a:tr>
              <a:tr h="2272402">
                <a:tc>
                  <a:txBody>
                    <a:bodyPr/>
                    <a:lstStyle/>
                    <a:p>
                      <a:pPr marL="4445" indent="-6350" algn="l">
                        <a:lnSpc>
                          <a:spcPct val="115000"/>
                        </a:lnSpc>
                        <a:spcAft>
                          <a:spcPts val="0"/>
                        </a:spcAft>
                      </a:pPr>
                      <a:r>
                        <a:rPr lang="es-PE" sz="1200">
                          <a:effectLst/>
                        </a:rPr>
                        <a:t>doc("books.xml")/bookstore/ book[price&lt;30]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33020" marB="0"/>
                </a:tc>
                <a:tc>
                  <a:txBody>
                    <a:bodyPr/>
                    <a:lstStyle/>
                    <a:p>
                      <a:pPr marL="4445" indent="-6350" algn="l">
                        <a:lnSpc>
                          <a:spcPct val="128000"/>
                        </a:lnSpc>
                        <a:spcAft>
                          <a:spcPts val="430"/>
                        </a:spcAft>
                      </a:pPr>
                      <a:r>
                        <a:rPr lang="es-PE" sz="1200" dirty="0">
                          <a:effectLst/>
                        </a:rPr>
                        <a:t>&lt;</a:t>
                      </a:r>
                      <a:r>
                        <a:rPr lang="es-PE" sz="1200" dirty="0" err="1">
                          <a:effectLst/>
                        </a:rPr>
                        <a:t>book</a:t>
                      </a:r>
                      <a:r>
                        <a:rPr lang="es-PE" sz="1200" dirty="0">
                          <a:effectLst/>
                        </a:rPr>
                        <a:t> </a:t>
                      </a:r>
                      <a:r>
                        <a:rPr lang="es-PE" sz="1200" dirty="0" err="1">
                          <a:effectLst/>
                        </a:rPr>
                        <a:t>category</a:t>
                      </a:r>
                      <a:r>
                        <a:rPr lang="es-PE" sz="1200" dirty="0">
                          <a:effectLst/>
                        </a:rPr>
                        <a:t>="CHILDREN"&gt; </a:t>
                      </a:r>
                    </a:p>
                    <a:p>
                      <a:pPr marL="4445" indent="-6350" algn="l">
                        <a:lnSpc>
                          <a:spcPct val="128000"/>
                        </a:lnSpc>
                        <a:spcAft>
                          <a:spcPts val="440"/>
                        </a:spcAft>
                      </a:pPr>
                      <a:r>
                        <a:rPr lang="es-PE" sz="1200" dirty="0">
                          <a:effectLst/>
                        </a:rPr>
                        <a:t>  &lt;</a:t>
                      </a:r>
                      <a:r>
                        <a:rPr lang="es-PE" sz="1200" dirty="0" err="1">
                          <a:effectLst/>
                        </a:rPr>
                        <a:t>title</a:t>
                      </a:r>
                      <a:r>
                        <a:rPr lang="es-PE" sz="1200" dirty="0">
                          <a:effectLst/>
                        </a:rPr>
                        <a:t> </a:t>
                      </a:r>
                      <a:r>
                        <a:rPr lang="es-PE" sz="1200" dirty="0" err="1">
                          <a:effectLst/>
                        </a:rPr>
                        <a:t>lang</a:t>
                      </a:r>
                      <a:r>
                        <a:rPr lang="es-PE" sz="1200" dirty="0">
                          <a:effectLst/>
                        </a:rPr>
                        <a:t>="en"&gt;Harry Potter&lt;/</a:t>
                      </a:r>
                      <a:r>
                        <a:rPr lang="es-PE" sz="1200" dirty="0" err="1">
                          <a:effectLst/>
                        </a:rPr>
                        <a:t>title</a:t>
                      </a:r>
                      <a:r>
                        <a:rPr lang="es-PE" sz="1200" dirty="0">
                          <a:effectLst/>
                        </a:rPr>
                        <a:t>&gt; </a:t>
                      </a:r>
                    </a:p>
                    <a:p>
                      <a:pPr marL="4445" indent="-6350" algn="l">
                        <a:lnSpc>
                          <a:spcPct val="128000"/>
                        </a:lnSpc>
                        <a:spcAft>
                          <a:spcPts val="430"/>
                        </a:spcAft>
                      </a:pPr>
                      <a:r>
                        <a:rPr lang="es-PE" sz="1200" dirty="0">
                          <a:effectLst/>
                        </a:rPr>
                        <a:t>  &lt;</a:t>
                      </a:r>
                      <a:r>
                        <a:rPr lang="es-PE" sz="1200" dirty="0" err="1">
                          <a:effectLst/>
                        </a:rPr>
                        <a:t>author</a:t>
                      </a:r>
                      <a:r>
                        <a:rPr lang="es-PE" sz="1200" dirty="0">
                          <a:effectLst/>
                        </a:rPr>
                        <a:t>&gt;J K. </a:t>
                      </a:r>
                      <a:r>
                        <a:rPr lang="es-PE" sz="1200" dirty="0" err="1">
                          <a:effectLst/>
                        </a:rPr>
                        <a:t>Rowling</a:t>
                      </a:r>
                      <a:r>
                        <a:rPr lang="es-PE" sz="1200" dirty="0">
                          <a:effectLst/>
                        </a:rPr>
                        <a:t>&lt;/</a:t>
                      </a:r>
                      <a:r>
                        <a:rPr lang="es-PE" sz="1200" dirty="0" err="1">
                          <a:effectLst/>
                        </a:rPr>
                        <a:t>author</a:t>
                      </a:r>
                      <a:r>
                        <a:rPr lang="es-PE" sz="1200" dirty="0">
                          <a:effectLst/>
                        </a:rPr>
                        <a:t>&gt; </a:t>
                      </a:r>
                    </a:p>
                    <a:p>
                      <a:pPr marL="4445" indent="-6350" algn="l">
                        <a:lnSpc>
                          <a:spcPct val="128000"/>
                        </a:lnSpc>
                        <a:spcAft>
                          <a:spcPts val="445"/>
                        </a:spcAft>
                      </a:pPr>
                      <a:r>
                        <a:rPr lang="es-PE" sz="1200" dirty="0">
                          <a:effectLst/>
                        </a:rPr>
                        <a:t>  &lt;</a:t>
                      </a:r>
                      <a:r>
                        <a:rPr lang="es-PE" sz="1200" dirty="0" err="1">
                          <a:effectLst/>
                        </a:rPr>
                        <a:t>year</a:t>
                      </a:r>
                      <a:r>
                        <a:rPr lang="es-PE" sz="1200" dirty="0">
                          <a:effectLst/>
                        </a:rPr>
                        <a:t>&gt;2005&lt;/</a:t>
                      </a:r>
                      <a:r>
                        <a:rPr lang="es-PE" sz="1200" dirty="0" err="1">
                          <a:effectLst/>
                        </a:rPr>
                        <a:t>year</a:t>
                      </a:r>
                      <a:r>
                        <a:rPr lang="es-PE" sz="1200" dirty="0">
                          <a:effectLst/>
                        </a:rPr>
                        <a:t>&gt; </a:t>
                      </a:r>
                    </a:p>
                    <a:p>
                      <a:pPr marL="4445" indent="-6350" algn="l">
                        <a:lnSpc>
                          <a:spcPct val="128000"/>
                        </a:lnSpc>
                        <a:spcAft>
                          <a:spcPts val="425"/>
                        </a:spcAft>
                      </a:pPr>
                      <a:r>
                        <a:rPr lang="es-PE" sz="1200" dirty="0">
                          <a:effectLst/>
                        </a:rPr>
                        <a:t>  &lt;</a:t>
                      </a:r>
                      <a:r>
                        <a:rPr lang="es-PE" sz="1200" dirty="0" err="1">
                          <a:effectLst/>
                        </a:rPr>
                        <a:t>price</a:t>
                      </a:r>
                      <a:r>
                        <a:rPr lang="es-PE" sz="1200" dirty="0">
                          <a:effectLst/>
                        </a:rPr>
                        <a:t>&gt;29.99&lt;/</a:t>
                      </a:r>
                      <a:r>
                        <a:rPr lang="es-PE" sz="1200" dirty="0" err="1">
                          <a:effectLst/>
                        </a:rPr>
                        <a:t>price</a:t>
                      </a:r>
                      <a:r>
                        <a:rPr lang="es-PE" sz="1200" dirty="0">
                          <a:effectLst/>
                        </a:rPr>
                        <a:t>&gt; </a:t>
                      </a:r>
                    </a:p>
                    <a:p>
                      <a:pPr marL="4445" indent="-6350" algn="l">
                        <a:lnSpc>
                          <a:spcPct val="115000"/>
                        </a:lnSpc>
                        <a:spcAft>
                          <a:spcPts val="0"/>
                        </a:spcAft>
                      </a:pPr>
                      <a:r>
                        <a:rPr lang="es-PE" sz="1200" dirty="0">
                          <a:effectLst/>
                        </a:rPr>
                        <a:t>&lt;/</a:t>
                      </a:r>
                      <a:r>
                        <a:rPr lang="es-PE" sz="1200" dirty="0" err="1">
                          <a:effectLst/>
                        </a:rPr>
                        <a:t>book</a:t>
                      </a:r>
                      <a:r>
                        <a:rPr lang="es-PE" sz="1200" dirty="0">
                          <a:effectLst/>
                        </a:rPr>
                        <a:t>&gt; </a:t>
                      </a:r>
                      <a:endParaRPr lang="es-PE"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33020" marB="0"/>
                </a:tc>
                <a:extLst>
                  <a:ext uri="{0D108BD9-81ED-4DB2-BD59-A6C34878D82A}">
                    <a16:rowId xmlns:a16="http://schemas.microsoft.com/office/drawing/2014/main" val="10002"/>
                  </a:ext>
                </a:extLst>
              </a:tr>
            </a:tbl>
          </a:graphicData>
        </a:graphic>
      </p:graphicFrame>
      <p:sp>
        <p:nvSpPr>
          <p:cNvPr id="5" name="Rectángulo 4"/>
          <p:cNvSpPr/>
          <p:nvPr/>
        </p:nvSpPr>
        <p:spPr>
          <a:xfrm>
            <a:off x="1591866" y="1446275"/>
            <a:ext cx="4423390" cy="410882"/>
          </a:xfrm>
          <a:prstGeom prst="rect">
            <a:avLst/>
          </a:prstGeom>
        </p:spPr>
        <p:txBody>
          <a:bodyPr wrap="none">
            <a:spAutoFit/>
          </a:bodyPr>
          <a:lstStyle/>
          <a:p>
            <a:pPr marL="4445" marR="1691005" indent="-6350" algn="r">
              <a:lnSpc>
                <a:spcPct val="115000"/>
              </a:lnSpc>
              <a:spcAft>
                <a:spcPts val="940"/>
              </a:spcAft>
            </a:pPr>
            <a:r>
              <a:rPr lang="es-PE" b="1" dirty="0" smtClean="0">
                <a:solidFill>
                  <a:srgbClr val="000000"/>
                </a:solidFill>
                <a:effectLst/>
                <a:latin typeface="Calibri" panose="020F0502020204030204" pitchFamily="34" charset="0"/>
                <a:ea typeface="Calibri" panose="020F0502020204030204" pitchFamily="34" charset="0"/>
              </a:rPr>
              <a:t>Tabla 4. Ejemplo </a:t>
            </a:r>
            <a:r>
              <a:rPr lang="es-PE" b="1" dirty="0" err="1" smtClean="0">
                <a:solidFill>
                  <a:srgbClr val="000000"/>
                </a:solidFill>
                <a:effectLst/>
                <a:latin typeface="Calibri" panose="020F0502020204030204" pitchFamily="34" charset="0"/>
                <a:ea typeface="Calibri" panose="020F0502020204030204" pitchFamily="34" charset="0"/>
              </a:rPr>
              <a:t>XQuery</a:t>
            </a:r>
            <a:r>
              <a:rPr lang="es-PE" b="1" dirty="0" smtClean="0">
                <a:solidFill>
                  <a:srgbClr val="000000"/>
                </a:solidFill>
                <a:effectLst/>
                <a:latin typeface="Calibri" panose="020F0502020204030204" pitchFamily="34" charset="0"/>
                <a:ea typeface="Calibri" panose="020F0502020204030204" pitchFamily="34" charset="0"/>
              </a:rPr>
              <a:t>.   </a:t>
            </a:r>
            <a:endParaRPr lang="es-PE" sz="2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786774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53841" y="732954"/>
            <a:ext cx="1340047" cy="461665"/>
          </a:xfrm>
          <a:prstGeom prst="rect">
            <a:avLst/>
          </a:prstGeom>
        </p:spPr>
        <p:txBody>
          <a:bodyPr wrap="none">
            <a:spAutoFit/>
          </a:bodyPr>
          <a:lstStyle/>
          <a:p>
            <a:pPr marL="342900" indent="-6350">
              <a:spcAft>
                <a:spcPts val="190"/>
              </a:spcAft>
            </a:pPr>
            <a:r>
              <a:rPr lang="es-PE" sz="2400" b="1" u="sng" dirty="0" smtClean="0">
                <a:solidFill>
                  <a:srgbClr val="000000"/>
                </a:solidFill>
                <a:effectLst/>
                <a:uFill>
                  <a:solidFill>
                    <a:srgbClr val="000000"/>
                  </a:solidFill>
                </a:uFill>
                <a:latin typeface="Arial" panose="020B0604020202020204" pitchFamily="34" charset="0"/>
                <a:ea typeface="Calibri" panose="020F0502020204030204" pitchFamily="34" charset="0"/>
                <a:cs typeface="Arial" panose="020B0604020202020204" pitchFamily="34" charset="0"/>
              </a:rPr>
              <a:t>XSLT</a:t>
            </a:r>
            <a:r>
              <a:rPr lang="es-PE" b="1" u="none" strike="noStrike" dirty="0" smtClean="0">
                <a:solidFill>
                  <a:srgbClr val="000000"/>
                </a:solidFill>
                <a:effectLst/>
                <a:uFill>
                  <a:solidFill>
                    <a:srgbClr val="000000"/>
                  </a:solidFill>
                </a:uFill>
                <a:latin typeface="Calibri" panose="020F0502020204030204" pitchFamily="34" charset="0"/>
                <a:ea typeface="Calibri" panose="020F0502020204030204" pitchFamily="34" charset="0"/>
              </a:rPr>
              <a:t> </a:t>
            </a:r>
            <a:endParaRPr lang="es-PE" b="1" u="sng" dirty="0">
              <a:solidFill>
                <a:srgbClr val="000000"/>
              </a:solidFill>
              <a:effectLst/>
              <a:uFill>
                <a:solidFill>
                  <a:srgbClr val="000000"/>
                </a:solidFill>
              </a:uFill>
              <a:latin typeface="Calibri" panose="020F0502020204030204" pitchFamily="34" charset="0"/>
              <a:ea typeface="Calibri" panose="020F0502020204030204" pitchFamily="34" charset="0"/>
            </a:endParaRPr>
          </a:p>
        </p:txBody>
      </p:sp>
      <p:sp>
        <p:nvSpPr>
          <p:cNvPr id="5" name="Rectángulo 4"/>
          <p:cNvSpPr/>
          <p:nvPr/>
        </p:nvSpPr>
        <p:spPr>
          <a:xfrm>
            <a:off x="1154804" y="1643980"/>
            <a:ext cx="9611933" cy="923330"/>
          </a:xfrm>
          <a:prstGeom prst="rect">
            <a:avLst/>
          </a:prstGeom>
        </p:spPr>
        <p:txBody>
          <a:bodyPr wrap="square">
            <a:spAutoFit/>
          </a:bodyPr>
          <a:lstStyle/>
          <a:p>
            <a:r>
              <a:rPr lang="es-PE" dirty="0" smtClean="0">
                <a:solidFill>
                  <a:srgbClr val="000000"/>
                </a:solidFill>
                <a:effectLst/>
                <a:latin typeface="Calibri" panose="020F0502020204030204" pitchFamily="34" charset="0"/>
                <a:ea typeface="Calibri" panose="020F0502020204030204" pitchFamily="34" charset="0"/>
              </a:rPr>
              <a:t>XLST (</a:t>
            </a:r>
            <a:r>
              <a:rPr lang="es-PE" i="1" dirty="0" smtClean="0">
                <a:solidFill>
                  <a:srgbClr val="000000"/>
                </a:solidFill>
                <a:effectLst/>
                <a:latin typeface="Calibri" panose="020F0502020204030204" pitchFamily="34" charset="0"/>
                <a:ea typeface="Calibri" panose="020F0502020204030204" pitchFamily="34" charset="0"/>
              </a:rPr>
              <a:t>Extensible </a:t>
            </a:r>
            <a:r>
              <a:rPr lang="es-PE" i="1" dirty="0" err="1" smtClean="0">
                <a:solidFill>
                  <a:srgbClr val="000000"/>
                </a:solidFill>
                <a:effectLst/>
                <a:latin typeface="Calibri" panose="020F0502020204030204" pitchFamily="34" charset="0"/>
                <a:ea typeface="Calibri" panose="020F0502020204030204" pitchFamily="34" charset="0"/>
              </a:rPr>
              <a:t>Stylesheet</a:t>
            </a:r>
            <a:r>
              <a:rPr lang="es-PE" i="1" dirty="0" smtClean="0">
                <a:solidFill>
                  <a:srgbClr val="000000"/>
                </a:solidFill>
                <a:effectLst/>
                <a:latin typeface="Calibri" panose="020F0502020204030204" pitchFamily="34" charset="0"/>
                <a:ea typeface="Calibri" panose="020F0502020204030204" pitchFamily="34" charset="0"/>
              </a:rPr>
              <a:t> </a:t>
            </a:r>
            <a:r>
              <a:rPr lang="es-PE" i="1" dirty="0" err="1" smtClean="0">
                <a:solidFill>
                  <a:srgbClr val="000000"/>
                </a:solidFill>
                <a:effectLst/>
                <a:latin typeface="Calibri" panose="020F0502020204030204" pitchFamily="34" charset="0"/>
                <a:ea typeface="Calibri" panose="020F0502020204030204" pitchFamily="34" charset="0"/>
              </a:rPr>
              <a:t>Language</a:t>
            </a:r>
            <a:r>
              <a:rPr lang="es-PE" i="1" dirty="0" smtClean="0">
                <a:solidFill>
                  <a:srgbClr val="000000"/>
                </a:solidFill>
                <a:effectLst/>
                <a:latin typeface="Calibri" panose="020F0502020204030204" pitchFamily="34" charset="0"/>
                <a:ea typeface="Calibri" panose="020F0502020204030204" pitchFamily="34" charset="0"/>
              </a:rPr>
              <a:t> </a:t>
            </a:r>
            <a:r>
              <a:rPr lang="es-PE" i="1" dirty="0" err="1" smtClean="0">
                <a:solidFill>
                  <a:srgbClr val="000000"/>
                </a:solidFill>
                <a:effectLst/>
                <a:latin typeface="Calibri" panose="020F0502020204030204" pitchFamily="34" charset="0"/>
                <a:ea typeface="Calibri" panose="020F0502020204030204" pitchFamily="34" charset="0"/>
              </a:rPr>
              <a:t>Transformations</a:t>
            </a:r>
            <a:r>
              <a:rPr lang="es-PE" dirty="0" smtClean="0">
                <a:solidFill>
                  <a:srgbClr val="000000"/>
                </a:solidFill>
                <a:effectLst/>
                <a:latin typeface="Calibri" panose="020F0502020204030204" pitchFamily="34" charset="0"/>
                <a:ea typeface="Calibri" panose="020F0502020204030204" pitchFamily="34" charset="0"/>
              </a:rPr>
              <a:t>) como su nombre indica es una lenguaje para transformar documentos XML en otros documentos XML o con otros formatos como puede ser HTML o PDF</a:t>
            </a:r>
            <a:endParaRPr lang="es-PE" dirty="0"/>
          </a:p>
        </p:txBody>
      </p:sp>
      <p:sp>
        <p:nvSpPr>
          <p:cNvPr id="10" name="Rectángulo 9"/>
          <p:cNvSpPr/>
          <p:nvPr/>
        </p:nvSpPr>
        <p:spPr>
          <a:xfrm>
            <a:off x="1154804" y="3231248"/>
            <a:ext cx="9611933" cy="923330"/>
          </a:xfrm>
          <a:prstGeom prst="rect">
            <a:avLst/>
          </a:prstGeom>
        </p:spPr>
        <p:txBody>
          <a:bodyPr wrap="square">
            <a:spAutoFit/>
          </a:bodyPr>
          <a:lstStyle/>
          <a:p>
            <a:r>
              <a:rPr lang="es-PE" dirty="0" smtClean="0">
                <a:latin typeface="Calibri" panose="020F0502020204030204" pitchFamily="34" charset="0"/>
                <a:cs typeface="Calibri" panose="020F0502020204030204" pitchFamily="34" charset="0"/>
              </a:rPr>
              <a:t>El funcionamiento de XSLT es el que se puede ver en la Figura 18, un documento XML junto con una hoja de estilo o transformación XSLT son las entradas a un procesador XSLT, y éste, obtiene otro documento en el formato indicado en la hoja de transformación. </a:t>
            </a:r>
            <a:endParaRPr lang="es-P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1439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9368"/>
          <p:cNvGrpSpPr/>
          <p:nvPr/>
        </p:nvGrpSpPr>
        <p:grpSpPr>
          <a:xfrm>
            <a:off x="1596980" y="1996226"/>
            <a:ext cx="8952597" cy="3025448"/>
            <a:chOff x="0" y="0"/>
            <a:chExt cx="6666231" cy="1846531"/>
          </a:xfrm>
        </p:grpSpPr>
        <p:pic>
          <p:nvPicPr>
            <p:cNvPr id="5" name="Picture 3673"/>
            <p:cNvPicPr/>
            <p:nvPr/>
          </p:nvPicPr>
          <p:blipFill>
            <a:blip r:embed="rId2"/>
            <a:stretch>
              <a:fillRect/>
            </a:stretch>
          </p:blipFill>
          <p:spPr>
            <a:xfrm>
              <a:off x="4763" y="4826"/>
              <a:ext cx="6656706" cy="1360805"/>
            </a:xfrm>
            <a:prstGeom prst="rect">
              <a:avLst/>
            </a:prstGeom>
          </p:spPr>
        </p:pic>
        <p:sp>
          <p:nvSpPr>
            <p:cNvPr id="6" name="Shape 3674"/>
            <p:cNvSpPr/>
            <p:nvPr/>
          </p:nvSpPr>
          <p:spPr>
            <a:xfrm>
              <a:off x="0" y="0"/>
              <a:ext cx="6666231" cy="1370330"/>
            </a:xfrm>
            <a:custGeom>
              <a:avLst/>
              <a:gdLst/>
              <a:ahLst/>
              <a:cxnLst/>
              <a:rect l="0" t="0" r="0" b="0"/>
              <a:pathLst>
                <a:path w="6666231" h="1370330">
                  <a:moveTo>
                    <a:pt x="0" y="1370330"/>
                  </a:moveTo>
                  <a:lnTo>
                    <a:pt x="6666231" y="1370330"/>
                  </a:lnTo>
                  <a:lnTo>
                    <a:pt x="6666231" y="0"/>
                  </a:lnTo>
                  <a:lnTo>
                    <a:pt x="0" y="0"/>
                  </a:lnTo>
                  <a:close/>
                </a:path>
              </a:pathLst>
            </a:custGeom>
            <a:ln w="9525" cap="flat">
              <a:round/>
            </a:ln>
          </p:spPr>
          <p:style>
            <a:lnRef idx="1">
              <a:srgbClr val="1F497D"/>
            </a:lnRef>
            <a:fillRef idx="0">
              <a:srgbClr val="000000">
                <a:alpha val="0"/>
              </a:srgbClr>
            </a:fillRef>
            <a:effectRef idx="0">
              <a:scrgbClr r="0" g="0" b="0"/>
            </a:effectRef>
            <a:fontRef idx="none"/>
          </p:style>
          <p:txBody>
            <a:bodyPr/>
            <a:lstStyle/>
            <a:p>
              <a:endParaRPr lang="es-PE"/>
            </a:p>
          </p:txBody>
        </p:sp>
        <p:sp>
          <p:nvSpPr>
            <p:cNvPr id="7" name="Rectangle 3713"/>
            <p:cNvSpPr/>
            <p:nvPr/>
          </p:nvSpPr>
          <p:spPr>
            <a:xfrm>
              <a:off x="733920" y="1640078"/>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pic>
          <p:nvPicPr>
            <p:cNvPr id="8" name="Picture 3729"/>
            <p:cNvPicPr/>
            <p:nvPr/>
          </p:nvPicPr>
          <p:blipFill>
            <a:blip r:embed="rId3"/>
            <a:stretch>
              <a:fillRect/>
            </a:stretch>
          </p:blipFill>
          <p:spPr>
            <a:xfrm>
              <a:off x="5144" y="1422781"/>
              <a:ext cx="6656832" cy="155448"/>
            </a:xfrm>
            <a:prstGeom prst="rect">
              <a:avLst/>
            </a:prstGeom>
          </p:spPr>
        </p:pic>
        <p:sp>
          <p:nvSpPr>
            <p:cNvPr id="9" name="Rectangle 3730"/>
            <p:cNvSpPr/>
            <p:nvPr/>
          </p:nvSpPr>
          <p:spPr>
            <a:xfrm>
              <a:off x="2061654" y="1448943"/>
              <a:ext cx="469374" cy="171356"/>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Figura </a:t>
              </a:r>
              <a:endParaRPr lang="es-PE" sz="1200">
                <a:solidFill>
                  <a:srgbClr val="000000"/>
                </a:solidFill>
                <a:effectLst/>
                <a:latin typeface="Calibri" panose="020F0502020204030204" pitchFamily="34" charset="0"/>
                <a:ea typeface="Calibri" panose="020F0502020204030204" pitchFamily="34" charset="0"/>
              </a:endParaRPr>
            </a:p>
          </p:txBody>
        </p:sp>
        <p:sp>
          <p:nvSpPr>
            <p:cNvPr id="10" name="Rectangle 3731"/>
            <p:cNvSpPr/>
            <p:nvPr/>
          </p:nvSpPr>
          <p:spPr>
            <a:xfrm>
              <a:off x="2415222" y="1448943"/>
              <a:ext cx="170426" cy="171356"/>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18</a:t>
              </a:r>
              <a:endParaRPr lang="es-PE" sz="1200">
                <a:solidFill>
                  <a:srgbClr val="000000"/>
                </a:solidFill>
                <a:effectLst/>
                <a:latin typeface="Calibri" panose="020F0502020204030204" pitchFamily="34" charset="0"/>
                <a:ea typeface="Calibri" panose="020F0502020204030204" pitchFamily="34" charset="0"/>
              </a:endParaRPr>
            </a:p>
          </p:txBody>
        </p:sp>
        <p:sp>
          <p:nvSpPr>
            <p:cNvPr id="11" name="Rectangle 3732"/>
            <p:cNvSpPr/>
            <p:nvPr/>
          </p:nvSpPr>
          <p:spPr>
            <a:xfrm>
              <a:off x="2543239" y="1448943"/>
              <a:ext cx="1802295" cy="171356"/>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 Funcionamiento de XSLT</a:t>
              </a:r>
              <a:endParaRPr lang="es-PE" sz="1200">
                <a:solidFill>
                  <a:srgbClr val="000000"/>
                </a:solidFill>
                <a:effectLst/>
                <a:latin typeface="Calibri" panose="020F0502020204030204" pitchFamily="34" charset="0"/>
                <a:ea typeface="Calibri" panose="020F0502020204030204" pitchFamily="34" charset="0"/>
              </a:endParaRPr>
            </a:p>
          </p:txBody>
        </p:sp>
        <p:sp>
          <p:nvSpPr>
            <p:cNvPr id="12" name="Rectangle 3734"/>
            <p:cNvSpPr/>
            <p:nvPr/>
          </p:nvSpPr>
          <p:spPr>
            <a:xfrm>
              <a:off x="4394010" y="1448943"/>
              <a:ext cx="54676" cy="171356"/>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3" name="Rectangle 3736"/>
            <p:cNvSpPr/>
            <p:nvPr/>
          </p:nvSpPr>
          <p:spPr>
            <a:xfrm>
              <a:off x="4563174" y="1448943"/>
              <a:ext cx="54676" cy="171356"/>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4" name="Rectangle 3737"/>
            <p:cNvSpPr/>
            <p:nvPr/>
          </p:nvSpPr>
          <p:spPr>
            <a:xfrm>
              <a:off x="4605846" y="1429283"/>
              <a:ext cx="45900" cy="206866"/>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grpSp>
    </p:spTree>
    <p:extLst>
      <p:ext uri="{BB962C8B-B14F-4D97-AF65-F5344CB8AC3E}">
        <p14:creationId xmlns:p14="http://schemas.microsoft.com/office/powerpoint/2010/main" val="3831483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703811"/>
          </a:xfrm>
        </p:spPr>
        <p:txBody>
          <a:bodyPr/>
          <a:lstStyle/>
          <a:p>
            <a:r>
              <a:rPr lang="es-PE" dirty="0" smtClean="0">
                <a:solidFill>
                  <a:schemeClr val="tx1"/>
                </a:solidFill>
                <a:latin typeface="Arial" panose="020B0604020202020204" pitchFamily="34" charset="0"/>
                <a:cs typeface="Arial" panose="020B0604020202020204" pitchFamily="34" charset="0"/>
              </a:rPr>
              <a:t>CASO DESARROLLADO</a:t>
            </a:r>
            <a:endParaRPr lang="es-PE" dirty="0">
              <a:solidFill>
                <a:schemeClr val="tx1"/>
              </a:solidFill>
              <a:latin typeface="Arial" panose="020B0604020202020204" pitchFamily="34" charset="0"/>
              <a:cs typeface="Arial" panose="020B0604020202020204" pitchFamily="34" charset="0"/>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8596" y="1446213"/>
            <a:ext cx="7813963" cy="4829896"/>
          </a:xfrm>
        </p:spPr>
      </p:pic>
    </p:spTree>
    <p:extLst>
      <p:ext uri="{BB962C8B-B14F-4D97-AF65-F5344CB8AC3E}">
        <p14:creationId xmlns:p14="http://schemas.microsoft.com/office/powerpoint/2010/main" val="3815790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933230" y="629923"/>
            <a:ext cx="3262432" cy="646331"/>
          </a:xfrm>
          <a:prstGeom prst="rect">
            <a:avLst/>
          </a:prstGeom>
        </p:spPr>
        <p:txBody>
          <a:bodyPr wrap="none">
            <a:spAutoFit/>
          </a:bodyPr>
          <a:lstStyle/>
          <a:p>
            <a:pPr lvl="0" fontAlgn="base">
              <a:spcAft>
                <a:spcPts val="1505"/>
              </a:spcAft>
              <a:buClr>
                <a:srgbClr val="000000"/>
              </a:buClr>
              <a:buSzPts val="2800"/>
            </a:pPr>
            <a:r>
              <a:rPr lang="es-PE" sz="3600" b="1" u="none" strike="noStrike" kern="0" dirty="0" smtClean="0">
                <a:solidFill>
                  <a:srgbClr val="000000"/>
                </a:solidFill>
                <a:effectLst/>
                <a:uFill>
                  <a:solidFill>
                    <a:srgbClr val="000000"/>
                  </a:solidFill>
                </a:uFill>
                <a:latin typeface="Arial" panose="020B0604020202020204" pitchFamily="34" charset="0"/>
                <a:ea typeface="Cambria" panose="02040503050406030204" pitchFamily="18" charset="0"/>
                <a:cs typeface="Arial" panose="020B0604020202020204" pitchFamily="34" charset="0"/>
              </a:rPr>
              <a:t>Conclusiones</a:t>
            </a:r>
            <a:r>
              <a:rPr lang="es-PE" b="1" u="none" strike="noStrike" kern="0" dirty="0" smtClean="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a:t>
            </a:r>
            <a:endParaRPr lang="es-PE" b="1" u="none" strike="noStrike" kern="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p:txBody>
      </p:sp>
      <p:sp>
        <p:nvSpPr>
          <p:cNvPr id="6" name="Rectángulo 5"/>
          <p:cNvSpPr/>
          <p:nvPr/>
        </p:nvSpPr>
        <p:spPr>
          <a:xfrm>
            <a:off x="933230" y="1859340"/>
            <a:ext cx="9331232" cy="2031325"/>
          </a:xfrm>
          <a:prstGeom prst="rect">
            <a:avLst/>
          </a:prstGeom>
        </p:spPr>
        <p:txBody>
          <a:bodyPr wrap="square">
            <a:spAutoFit/>
          </a:bodyPr>
          <a:lstStyle/>
          <a:p>
            <a:r>
              <a:rPr lang="es-PE" dirty="0" smtClean="0">
                <a:latin typeface="Calibri" panose="020F0502020204030204" pitchFamily="34" charset="0"/>
                <a:cs typeface="Calibri" panose="020F0502020204030204" pitchFamily="34" charset="0"/>
              </a:rPr>
              <a:t>Se puede decir que XML ha sido vital para el avance de la informática tal como se conoce en la actualidad, y en vista de los próximos avances, como puede ser el Internet de las cosas seguirá teniendo un papel determinante.  </a:t>
            </a:r>
          </a:p>
          <a:p>
            <a:r>
              <a:rPr lang="es-PE" dirty="0" smtClean="0">
                <a:latin typeface="Calibri" panose="020F0502020204030204" pitchFamily="34" charset="0"/>
                <a:cs typeface="Calibri" panose="020F0502020204030204" pitchFamily="34" charset="0"/>
              </a:rPr>
              <a:t>Por todos estos motivos, debe tener un papel importante en el </a:t>
            </a:r>
            <a:r>
              <a:rPr lang="es-PE" dirty="0" err="1" smtClean="0">
                <a:latin typeface="Calibri" panose="020F0502020204030204" pitchFamily="34" charset="0"/>
                <a:cs typeface="Calibri" panose="020F0502020204030204" pitchFamily="34" charset="0"/>
              </a:rPr>
              <a:t>curriculum</a:t>
            </a:r>
            <a:r>
              <a:rPr lang="es-PE" dirty="0" smtClean="0">
                <a:latin typeface="Calibri" panose="020F0502020204030204" pitchFamily="34" charset="0"/>
                <a:cs typeface="Calibri" panose="020F0502020204030204" pitchFamily="34" charset="0"/>
              </a:rPr>
              <a:t> de los alumnos. En módulos como Lenguajes de marcas y sistemas gestores de información se debe enseñar XML por todas las posibilidades que ofrece, para estructurar información, enviar datos usando servicios web o almacenar información.</a:t>
            </a:r>
            <a:endParaRPr lang="es-P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0602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solidFill>
                  <a:schemeClr val="tx1"/>
                </a:solidFill>
              </a:rPr>
              <a:t>Recomendaciones</a:t>
            </a:r>
            <a:endParaRPr lang="es-PE" dirty="0">
              <a:solidFill>
                <a:schemeClr val="tx1"/>
              </a:solidFill>
            </a:endParaRPr>
          </a:p>
        </p:txBody>
      </p:sp>
      <p:sp>
        <p:nvSpPr>
          <p:cNvPr id="3" name="Marcador de contenido 2"/>
          <p:cNvSpPr>
            <a:spLocks noGrp="1"/>
          </p:cNvSpPr>
          <p:nvPr>
            <p:ph idx="1"/>
          </p:nvPr>
        </p:nvSpPr>
        <p:spPr/>
        <p:txBody>
          <a:bodyPr/>
          <a:lstStyle/>
          <a:p>
            <a:r>
              <a:rPr lang="es-PE" dirty="0"/>
              <a:t>Una de las mayores ventajas de XML es que tiene infinidad de utilidades, pero esto implica que sea en ocasiones demasiado compleja o pesada para lo que se desea hacer. Este es uno de los mayores problemas que tiene XML, es por este motivo que surgió JSON, otra herramienta para el intercambio de información. JSON tiene algunas ventajas sobre XML como que tiene una sintaxis más simple o es más rápido, y aunque no tiene tantas funciones como XML se usa más en determinados casos.</a:t>
            </a:r>
          </a:p>
          <a:p>
            <a:endParaRPr lang="es-PE" dirty="0"/>
          </a:p>
        </p:txBody>
      </p:sp>
    </p:spTree>
    <p:extLst>
      <p:ext uri="{BB962C8B-B14F-4D97-AF65-F5344CB8AC3E}">
        <p14:creationId xmlns:p14="http://schemas.microsoft.com/office/powerpoint/2010/main" val="42539688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7019" y="320510"/>
            <a:ext cx="7032396" cy="6127423"/>
          </a:xfrm>
          <a:prstGeom prst="rect">
            <a:avLst/>
          </a:prstGeom>
          <a:noFill/>
          <a:ln>
            <a:noFill/>
          </a:ln>
        </p:spPr>
      </p:pic>
    </p:spTree>
    <p:extLst>
      <p:ext uri="{BB962C8B-B14F-4D97-AF65-F5344CB8AC3E}">
        <p14:creationId xmlns:p14="http://schemas.microsoft.com/office/powerpoint/2010/main" val="42809474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989055" y="301658"/>
            <a:ext cx="7070104" cy="6353666"/>
          </a:xfrm>
          <a:prstGeom prst="rect">
            <a:avLst/>
          </a:prstGeom>
        </p:spPr>
      </p:pic>
    </p:spTree>
    <p:extLst>
      <p:ext uri="{BB962C8B-B14F-4D97-AF65-F5344CB8AC3E}">
        <p14:creationId xmlns:p14="http://schemas.microsoft.com/office/powerpoint/2010/main" val="2902191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249251" y="914400"/>
            <a:ext cx="5905031" cy="1477328"/>
          </a:xfrm>
          <a:prstGeom prst="rect">
            <a:avLst/>
          </a:prstGeom>
          <a:noFill/>
        </p:spPr>
        <p:txBody>
          <a:bodyPr wrap="square" rtlCol="0">
            <a:spAutoFit/>
          </a:bodyPr>
          <a:lstStyle/>
          <a:p>
            <a:r>
              <a:rPr lang="es-PE" sz="3600" dirty="0" smtClean="0">
                <a:latin typeface="Arial" panose="020B0604020202020204" pitchFamily="34" charset="0"/>
                <a:cs typeface="Arial" panose="020B0604020202020204" pitchFamily="34" charset="0"/>
              </a:rPr>
              <a:t>DESARROLLO DEL TEMA</a:t>
            </a:r>
          </a:p>
          <a:p>
            <a:r>
              <a:rPr lang="es-PE" sz="3600" dirty="0" smtClean="0">
                <a:latin typeface="Arial" panose="020B0604020202020204" pitchFamily="34" charset="0"/>
                <a:cs typeface="Arial" panose="020B0604020202020204" pitchFamily="34" charset="0"/>
              </a:rPr>
              <a:t> </a:t>
            </a:r>
          </a:p>
          <a:p>
            <a:endParaRPr lang="es-PE" dirty="0"/>
          </a:p>
        </p:txBody>
      </p:sp>
      <p:sp>
        <p:nvSpPr>
          <p:cNvPr id="5" name="CuadroTexto 4"/>
          <p:cNvSpPr txBox="1"/>
          <p:nvPr/>
        </p:nvSpPr>
        <p:spPr>
          <a:xfrm>
            <a:off x="1249251" y="2022396"/>
            <a:ext cx="2925801" cy="523220"/>
          </a:xfrm>
          <a:prstGeom prst="rect">
            <a:avLst/>
          </a:prstGeom>
          <a:noFill/>
        </p:spPr>
        <p:txBody>
          <a:bodyPr wrap="none" rtlCol="0">
            <a:spAutoFit/>
          </a:bodyPr>
          <a:lstStyle/>
          <a:p>
            <a:r>
              <a:rPr lang="es-PE" sz="2800" dirty="0" smtClean="0">
                <a:latin typeface="Arial" panose="020B0604020202020204" pitchFamily="34" charset="0"/>
                <a:cs typeface="Arial" panose="020B0604020202020204" pitchFamily="34" charset="0"/>
              </a:rPr>
              <a:t>ANTECEDENTE</a:t>
            </a:r>
            <a:r>
              <a:rPr lang="es-PE" dirty="0" smtClean="0"/>
              <a:t> </a:t>
            </a:r>
            <a:endParaRPr lang="es-PE" dirty="0"/>
          </a:p>
        </p:txBody>
      </p:sp>
      <p:sp>
        <p:nvSpPr>
          <p:cNvPr id="6" name="Rectángulo 5"/>
          <p:cNvSpPr/>
          <p:nvPr/>
        </p:nvSpPr>
        <p:spPr>
          <a:xfrm>
            <a:off x="1249251" y="2761060"/>
            <a:ext cx="9723549" cy="1477328"/>
          </a:xfrm>
          <a:prstGeom prst="rect">
            <a:avLst/>
          </a:prstGeom>
        </p:spPr>
        <p:txBody>
          <a:bodyPr wrap="square">
            <a:spAutoFit/>
          </a:bodyPr>
          <a:lstStyle/>
          <a:p>
            <a:r>
              <a:rPr lang="es-PE" dirty="0" smtClean="0">
                <a:solidFill>
                  <a:srgbClr val="000000"/>
                </a:solidFill>
                <a:effectLst/>
                <a:latin typeface="Arial" panose="020B0604020202020204" pitchFamily="34" charset="0"/>
                <a:ea typeface="Calibri" panose="020F0502020204030204" pitchFamily="34" charset="0"/>
                <a:cs typeface="Arial" panose="020B0604020202020204" pitchFamily="34" charset="0"/>
              </a:rPr>
              <a:t>El XML o </a:t>
            </a:r>
            <a:r>
              <a:rPr lang="es-PE" i="1" dirty="0" err="1" smtClean="0">
                <a:solidFill>
                  <a:srgbClr val="000000"/>
                </a:solidFill>
                <a:effectLst/>
                <a:latin typeface="Arial" panose="020B0604020202020204" pitchFamily="34" charset="0"/>
                <a:ea typeface="Calibri" panose="020F0502020204030204" pitchFamily="34" charset="0"/>
                <a:cs typeface="Arial" panose="020B0604020202020204" pitchFamily="34" charset="0"/>
              </a:rPr>
              <a:t>eXtensible</a:t>
            </a:r>
            <a:r>
              <a:rPr lang="es-PE" i="1" dirty="0" smtClean="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s-PE" i="1" dirty="0" err="1" smtClean="0">
                <a:solidFill>
                  <a:srgbClr val="000000"/>
                </a:solidFill>
                <a:effectLst/>
                <a:latin typeface="Arial" panose="020B0604020202020204" pitchFamily="34" charset="0"/>
                <a:ea typeface="Calibri" panose="020F0502020204030204" pitchFamily="34" charset="0"/>
                <a:cs typeface="Arial" panose="020B0604020202020204" pitchFamily="34" charset="0"/>
              </a:rPr>
              <a:t>Markup</a:t>
            </a:r>
            <a:r>
              <a:rPr lang="es-PE" i="1" dirty="0" smtClean="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s-PE" i="1" dirty="0" err="1" smtClean="0">
                <a:solidFill>
                  <a:srgbClr val="000000"/>
                </a:solidFill>
                <a:effectLst/>
                <a:latin typeface="Arial" panose="020B0604020202020204" pitchFamily="34" charset="0"/>
                <a:ea typeface="Calibri" panose="020F0502020204030204" pitchFamily="34" charset="0"/>
                <a:cs typeface="Arial" panose="020B0604020202020204" pitchFamily="34" charset="0"/>
              </a:rPr>
              <a:t>Language</a:t>
            </a:r>
            <a:r>
              <a:rPr lang="es-PE" dirty="0" smtClean="0">
                <a:solidFill>
                  <a:srgbClr val="000000"/>
                </a:solidFill>
                <a:effectLst/>
                <a:latin typeface="Arial" panose="020B0604020202020204" pitchFamily="34" charset="0"/>
                <a:ea typeface="Calibri" panose="020F0502020204030204" pitchFamily="34" charset="0"/>
                <a:cs typeface="Arial" panose="020B0604020202020204" pitchFamily="34" charset="0"/>
              </a:rPr>
              <a:t> (Lenguaje de Marcas Extensible) no es un lenguaje de marcas, sino que es un metalenguaje, esto quiere decir, que XML permite diseñar otros  lenguajes de marcas. Fue desarrollado en 1996, por un grupo de trabajo llamado “</a:t>
            </a:r>
            <a:r>
              <a:rPr lang="es-PE" i="1" dirty="0" smtClean="0">
                <a:solidFill>
                  <a:srgbClr val="000000"/>
                </a:solidFill>
                <a:effectLst/>
                <a:latin typeface="Arial" panose="020B0604020202020204" pitchFamily="34" charset="0"/>
                <a:ea typeface="Calibri" panose="020F0502020204030204" pitchFamily="34" charset="0"/>
                <a:cs typeface="Arial" panose="020B0604020202020204" pitchFamily="34" charset="0"/>
              </a:rPr>
              <a:t>SGML Editorial </a:t>
            </a:r>
            <a:r>
              <a:rPr lang="es-PE" i="1" dirty="0" err="1" smtClean="0">
                <a:solidFill>
                  <a:srgbClr val="000000"/>
                </a:solidFill>
                <a:effectLst/>
                <a:latin typeface="Arial" panose="020B0604020202020204" pitchFamily="34" charset="0"/>
                <a:ea typeface="Calibri" panose="020F0502020204030204" pitchFamily="34" charset="0"/>
                <a:cs typeface="Arial" panose="020B0604020202020204" pitchFamily="34" charset="0"/>
              </a:rPr>
              <a:t>Review</a:t>
            </a:r>
            <a:r>
              <a:rPr lang="es-PE" i="1" dirty="0" smtClean="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s-PE" i="1" dirty="0" err="1" smtClean="0">
                <a:solidFill>
                  <a:srgbClr val="000000"/>
                </a:solidFill>
                <a:effectLst/>
                <a:latin typeface="Arial" panose="020B0604020202020204" pitchFamily="34" charset="0"/>
                <a:ea typeface="Calibri" panose="020F0502020204030204" pitchFamily="34" charset="0"/>
                <a:cs typeface="Arial" panose="020B0604020202020204" pitchFamily="34" charset="0"/>
              </a:rPr>
              <a:t>Board</a:t>
            </a:r>
            <a:r>
              <a:rPr lang="es-PE" dirty="0" smtClean="0">
                <a:solidFill>
                  <a:srgbClr val="000000"/>
                </a:solidFill>
                <a:effectLst/>
                <a:latin typeface="Arial" panose="020B0604020202020204" pitchFamily="34" charset="0"/>
                <a:ea typeface="Calibri" panose="020F0502020204030204" pitchFamily="34" charset="0"/>
                <a:cs typeface="Arial" panose="020B0604020202020204" pitchFamily="34" charset="0"/>
              </a:rPr>
              <a:t>” que pertenecía a </a:t>
            </a:r>
            <a:r>
              <a:rPr lang="es-PE" i="1" dirty="0" err="1" smtClean="0">
                <a:solidFill>
                  <a:srgbClr val="000000"/>
                </a:solidFill>
                <a:effectLst/>
                <a:latin typeface="Arial" panose="020B0604020202020204" pitchFamily="34" charset="0"/>
                <a:ea typeface="Calibri" panose="020F0502020204030204" pitchFamily="34" charset="0"/>
                <a:cs typeface="Arial" panose="020B0604020202020204" pitchFamily="34" charset="0"/>
              </a:rPr>
              <a:t>World</a:t>
            </a:r>
            <a:r>
              <a:rPr lang="es-PE" i="1" dirty="0" smtClean="0">
                <a:solidFill>
                  <a:srgbClr val="000000"/>
                </a:solidFill>
                <a:effectLst/>
                <a:latin typeface="Arial" panose="020B0604020202020204" pitchFamily="34" charset="0"/>
                <a:ea typeface="Calibri" panose="020F0502020204030204" pitchFamily="34" charset="0"/>
                <a:cs typeface="Arial" panose="020B0604020202020204" pitchFamily="34" charset="0"/>
              </a:rPr>
              <a:t> Wide Web </a:t>
            </a:r>
            <a:r>
              <a:rPr lang="es-PE" i="1" dirty="0" err="1" smtClean="0">
                <a:solidFill>
                  <a:srgbClr val="000000"/>
                </a:solidFill>
                <a:effectLst/>
                <a:latin typeface="Arial" panose="020B0604020202020204" pitchFamily="34" charset="0"/>
                <a:ea typeface="Calibri" panose="020F0502020204030204" pitchFamily="34" charset="0"/>
                <a:cs typeface="Arial" panose="020B0604020202020204" pitchFamily="34" charset="0"/>
              </a:rPr>
              <a:t>Consortium</a:t>
            </a:r>
            <a:r>
              <a:rPr lang="es-PE" dirty="0" smtClean="0">
                <a:solidFill>
                  <a:srgbClr val="000000"/>
                </a:solidFill>
                <a:effectLst/>
                <a:latin typeface="Arial" panose="020B0604020202020204" pitchFamily="34" charset="0"/>
                <a:ea typeface="Calibri" panose="020F0502020204030204" pitchFamily="34" charset="0"/>
                <a:cs typeface="Arial" panose="020B0604020202020204" pitchFamily="34" charset="0"/>
              </a:rPr>
              <a:t> (W3C). La W3C es la encargada de la organización y crecimiento de la web. </a:t>
            </a:r>
            <a:endParaRPr lang="es-P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2367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91673" y="540913"/>
            <a:ext cx="4382738" cy="1477328"/>
          </a:xfrm>
          <a:prstGeom prst="rect">
            <a:avLst/>
          </a:prstGeom>
          <a:noFill/>
        </p:spPr>
        <p:txBody>
          <a:bodyPr wrap="none" rtlCol="0">
            <a:spAutoFit/>
          </a:bodyPr>
          <a:lstStyle/>
          <a:p>
            <a:r>
              <a:rPr lang="es-PE" sz="3600" dirty="0" smtClean="0">
                <a:latin typeface="Arial" panose="020B0604020202020204" pitchFamily="34" charset="0"/>
                <a:cs typeface="Arial" panose="020B0604020202020204" pitchFamily="34" charset="0"/>
              </a:rPr>
              <a:t>ESTADO DEL ARTE</a:t>
            </a:r>
          </a:p>
          <a:p>
            <a:endParaRPr lang="es-PE" sz="3600" dirty="0" smtClean="0">
              <a:latin typeface="Arial" panose="020B0604020202020204" pitchFamily="34" charset="0"/>
              <a:cs typeface="Arial" panose="020B0604020202020204" pitchFamily="34" charset="0"/>
            </a:endParaRPr>
          </a:p>
          <a:p>
            <a:endParaRPr lang="es-PE" dirty="0"/>
          </a:p>
        </p:txBody>
      </p:sp>
      <p:sp>
        <p:nvSpPr>
          <p:cNvPr id="5" name="Rectángulo 4"/>
          <p:cNvSpPr/>
          <p:nvPr/>
        </p:nvSpPr>
        <p:spPr>
          <a:xfrm>
            <a:off x="991673" y="1411535"/>
            <a:ext cx="10071279" cy="801501"/>
          </a:xfrm>
          <a:prstGeom prst="rect">
            <a:avLst/>
          </a:prstGeom>
        </p:spPr>
        <p:txBody>
          <a:bodyPr wrap="square">
            <a:spAutoFit/>
          </a:bodyPr>
          <a:lstStyle/>
          <a:p>
            <a:pPr marL="4445" indent="449580" algn="just">
              <a:lnSpc>
                <a:spcPct val="128000"/>
              </a:lnSpc>
              <a:spcAft>
                <a:spcPts val="1115"/>
              </a:spcAft>
            </a:pPr>
            <a:r>
              <a:rPr lang="es-PE" dirty="0" smtClean="0">
                <a:solidFill>
                  <a:srgbClr val="000000"/>
                </a:solidFill>
                <a:effectLst/>
                <a:latin typeface="Calibri" panose="020F0502020204030204" pitchFamily="34" charset="0"/>
                <a:ea typeface="Calibri" panose="020F0502020204030204" pitchFamily="34" charset="0"/>
              </a:rPr>
              <a:t>XML es una tecnología sencilla que se complementa con otras tecnologías que le añaden muchas más posibilidades. Un ejemplo de un documento XML puede ser el que se observa en la Figura 1. </a:t>
            </a:r>
            <a:endParaRPr lang="es-PE" dirty="0">
              <a:solidFill>
                <a:srgbClr val="000000"/>
              </a:solidFill>
              <a:effectLst/>
              <a:latin typeface="Calibri" panose="020F0502020204030204" pitchFamily="34" charset="0"/>
              <a:ea typeface="Calibri" panose="020F0502020204030204" pitchFamily="34" charset="0"/>
            </a:endParaRPr>
          </a:p>
        </p:txBody>
      </p:sp>
      <p:grpSp>
        <p:nvGrpSpPr>
          <p:cNvPr id="6" name="Group 37429"/>
          <p:cNvGrpSpPr/>
          <p:nvPr/>
        </p:nvGrpSpPr>
        <p:grpSpPr>
          <a:xfrm>
            <a:off x="1272967" y="2386587"/>
            <a:ext cx="7999821" cy="3408906"/>
            <a:chOff x="0" y="0"/>
            <a:chExt cx="4793056" cy="1933526"/>
          </a:xfrm>
        </p:grpSpPr>
        <p:pic>
          <p:nvPicPr>
            <p:cNvPr id="7" name="Picture 1286"/>
            <p:cNvPicPr/>
            <p:nvPr/>
          </p:nvPicPr>
          <p:blipFill>
            <a:blip r:embed="rId2"/>
            <a:stretch>
              <a:fillRect/>
            </a:stretch>
          </p:blipFill>
          <p:spPr>
            <a:xfrm>
              <a:off x="535127" y="121666"/>
              <a:ext cx="4253230" cy="1541780"/>
            </a:xfrm>
            <a:prstGeom prst="rect">
              <a:avLst/>
            </a:prstGeom>
          </p:spPr>
        </p:pic>
        <p:sp>
          <p:nvSpPr>
            <p:cNvPr id="8" name="Shape 1287"/>
            <p:cNvSpPr/>
            <p:nvPr/>
          </p:nvSpPr>
          <p:spPr>
            <a:xfrm>
              <a:off x="530301" y="116839"/>
              <a:ext cx="4262755" cy="1551305"/>
            </a:xfrm>
            <a:custGeom>
              <a:avLst/>
              <a:gdLst/>
              <a:ahLst/>
              <a:cxnLst/>
              <a:rect l="0" t="0" r="0" b="0"/>
              <a:pathLst>
                <a:path w="4262755" h="1551305">
                  <a:moveTo>
                    <a:pt x="0" y="1551305"/>
                  </a:moveTo>
                  <a:lnTo>
                    <a:pt x="4262755" y="1551305"/>
                  </a:lnTo>
                  <a:lnTo>
                    <a:pt x="4262755" y="0"/>
                  </a:lnTo>
                  <a:lnTo>
                    <a:pt x="0" y="0"/>
                  </a:lnTo>
                  <a:close/>
                </a:path>
              </a:pathLst>
            </a:custGeom>
            <a:ln w="9525" cap="flat">
              <a:round/>
            </a:ln>
          </p:spPr>
          <p:style>
            <a:lnRef idx="1">
              <a:srgbClr val="4F81BD"/>
            </a:lnRef>
            <a:fillRef idx="0">
              <a:srgbClr val="000000">
                <a:alpha val="0"/>
              </a:srgbClr>
            </a:fillRef>
            <a:effectRef idx="0">
              <a:scrgbClr r="0" g="0" b="0"/>
            </a:effectRef>
            <a:fontRef idx="none"/>
          </p:style>
          <p:txBody>
            <a:bodyPr/>
            <a:lstStyle/>
            <a:p>
              <a:endParaRPr lang="es-PE"/>
            </a:p>
          </p:txBody>
        </p:sp>
        <p:sp>
          <p:nvSpPr>
            <p:cNvPr id="9" name="Rectangle 1303"/>
            <p:cNvSpPr/>
            <p:nvPr/>
          </p:nvSpPr>
          <p:spPr>
            <a:xfrm>
              <a:off x="449529" y="0"/>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0" name="Rectangle 1304"/>
            <p:cNvSpPr/>
            <p:nvPr/>
          </p:nvSpPr>
          <p:spPr>
            <a:xfrm>
              <a:off x="449529" y="298703"/>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1" name="Rectangle 1305"/>
            <p:cNvSpPr/>
            <p:nvPr/>
          </p:nvSpPr>
          <p:spPr>
            <a:xfrm>
              <a:off x="449529" y="598932"/>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2" name="Rectangle 1306"/>
            <p:cNvSpPr/>
            <p:nvPr/>
          </p:nvSpPr>
          <p:spPr>
            <a:xfrm>
              <a:off x="0" y="907542"/>
              <a:ext cx="60925" cy="274582"/>
            </a:xfrm>
            <a:prstGeom prst="rect">
              <a:avLst/>
            </a:prstGeom>
            <a:ln>
              <a:noFill/>
            </a:ln>
          </p:spPr>
          <p:txBody>
            <a:bodyPr lIns="0" tIns="0" rIns="0" bIns="0" rtlCol="0">
              <a:noAutofit/>
            </a:bodyPr>
            <a:lstStyle/>
            <a:p>
              <a:pPr marL="4445" indent="-6350" algn="l">
                <a:lnSpc>
                  <a:spcPct val="115000"/>
                </a:lnSpc>
                <a:spcAft>
                  <a:spcPts val="0"/>
                </a:spcAft>
              </a:pPr>
              <a:r>
                <a:rPr lang="es-PE" sz="1600" b="1">
                  <a:solidFill>
                    <a:srgbClr val="000000"/>
                  </a:solidFill>
                  <a:effectLst/>
                  <a:latin typeface="Calibri" panose="020F0502020204030204" pitchFamily="34" charset="0"/>
                  <a:ea typeface="Calibri" panose="020F0502020204030204" pitchFamily="34" charset="0"/>
                </a:rPr>
                <a:t> </a:t>
              </a:r>
              <a:endParaRPr lang="es-PE" sz="1200">
                <a:solidFill>
                  <a:srgbClr val="000000"/>
                </a:solidFill>
                <a:effectLst/>
                <a:latin typeface="Calibri" panose="020F0502020204030204" pitchFamily="34" charset="0"/>
                <a:ea typeface="Calibri" panose="020F0502020204030204" pitchFamily="34" charset="0"/>
              </a:endParaRPr>
            </a:p>
          </p:txBody>
        </p:sp>
        <p:sp>
          <p:nvSpPr>
            <p:cNvPr id="13" name="Rectangle 1307"/>
            <p:cNvSpPr/>
            <p:nvPr/>
          </p:nvSpPr>
          <p:spPr>
            <a:xfrm>
              <a:off x="0" y="1280923"/>
              <a:ext cx="60925" cy="274582"/>
            </a:xfrm>
            <a:prstGeom prst="rect">
              <a:avLst/>
            </a:prstGeom>
            <a:ln>
              <a:noFill/>
            </a:ln>
          </p:spPr>
          <p:txBody>
            <a:bodyPr lIns="0" tIns="0" rIns="0" bIns="0" rtlCol="0">
              <a:noAutofit/>
            </a:bodyPr>
            <a:lstStyle/>
            <a:p>
              <a:pPr marL="4445" indent="-6350" algn="l">
                <a:lnSpc>
                  <a:spcPct val="115000"/>
                </a:lnSpc>
                <a:spcAft>
                  <a:spcPts val="0"/>
                </a:spcAft>
              </a:pPr>
              <a:r>
                <a:rPr lang="es-PE" sz="1600" b="1">
                  <a:solidFill>
                    <a:srgbClr val="000000"/>
                  </a:solidFill>
                  <a:effectLst/>
                  <a:latin typeface="Calibri" panose="020F0502020204030204" pitchFamily="34" charset="0"/>
                  <a:ea typeface="Calibri" panose="020F0502020204030204" pitchFamily="34" charset="0"/>
                </a:rPr>
                <a:t> </a:t>
              </a:r>
              <a:endParaRPr lang="es-PE" sz="1200">
                <a:solidFill>
                  <a:srgbClr val="000000"/>
                </a:solidFill>
                <a:effectLst/>
                <a:latin typeface="Calibri" panose="020F0502020204030204" pitchFamily="34" charset="0"/>
                <a:ea typeface="Calibri" panose="020F0502020204030204" pitchFamily="34" charset="0"/>
              </a:endParaRPr>
            </a:p>
          </p:txBody>
        </p:sp>
        <p:pic>
          <p:nvPicPr>
            <p:cNvPr id="14" name="Picture 1383"/>
            <p:cNvPicPr/>
            <p:nvPr/>
          </p:nvPicPr>
          <p:blipFill>
            <a:blip r:embed="rId3"/>
            <a:stretch>
              <a:fillRect/>
            </a:stretch>
          </p:blipFill>
          <p:spPr>
            <a:xfrm>
              <a:off x="534619" y="1720342"/>
              <a:ext cx="4253485" cy="155448"/>
            </a:xfrm>
            <a:prstGeom prst="rect">
              <a:avLst/>
            </a:prstGeom>
          </p:spPr>
        </p:pic>
        <p:sp>
          <p:nvSpPr>
            <p:cNvPr id="15" name="Rectangle 1384"/>
            <p:cNvSpPr/>
            <p:nvPr/>
          </p:nvSpPr>
          <p:spPr>
            <a:xfrm>
              <a:off x="1676730" y="1746504"/>
              <a:ext cx="469374" cy="171356"/>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Figura </a:t>
              </a:r>
              <a:endParaRPr lang="es-PE" sz="1200">
                <a:solidFill>
                  <a:srgbClr val="000000"/>
                </a:solidFill>
                <a:effectLst/>
                <a:latin typeface="Calibri" panose="020F0502020204030204" pitchFamily="34" charset="0"/>
                <a:ea typeface="Calibri" panose="020F0502020204030204" pitchFamily="34" charset="0"/>
              </a:endParaRPr>
            </a:p>
          </p:txBody>
        </p:sp>
        <p:sp>
          <p:nvSpPr>
            <p:cNvPr id="16" name="Rectangle 1385"/>
            <p:cNvSpPr/>
            <p:nvPr/>
          </p:nvSpPr>
          <p:spPr>
            <a:xfrm>
              <a:off x="2030298" y="1746504"/>
              <a:ext cx="85295" cy="171356"/>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1</a:t>
              </a:r>
              <a:endParaRPr lang="es-PE" sz="1200">
                <a:solidFill>
                  <a:srgbClr val="000000"/>
                </a:solidFill>
                <a:effectLst/>
                <a:latin typeface="Calibri" panose="020F0502020204030204" pitchFamily="34" charset="0"/>
                <a:ea typeface="Calibri" panose="020F0502020204030204" pitchFamily="34" charset="0"/>
              </a:endParaRPr>
            </a:p>
          </p:txBody>
        </p:sp>
        <p:sp>
          <p:nvSpPr>
            <p:cNvPr id="17" name="Rectangle 1386"/>
            <p:cNvSpPr/>
            <p:nvPr/>
          </p:nvSpPr>
          <p:spPr>
            <a:xfrm>
              <a:off x="2094306" y="1746504"/>
              <a:ext cx="2064404" cy="171356"/>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 Ejemplo de documento XML</a:t>
              </a:r>
              <a:endParaRPr lang="es-PE" sz="1200">
                <a:solidFill>
                  <a:srgbClr val="000000"/>
                </a:solidFill>
                <a:effectLst/>
                <a:latin typeface="Calibri" panose="020F0502020204030204" pitchFamily="34" charset="0"/>
                <a:ea typeface="Calibri" panose="020F0502020204030204" pitchFamily="34" charset="0"/>
              </a:endParaRPr>
            </a:p>
          </p:txBody>
        </p:sp>
        <p:sp>
          <p:nvSpPr>
            <p:cNvPr id="18" name="Rectangle 1387"/>
            <p:cNvSpPr/>
            <p:nvPr/>
          </p:nvSpPr>
          <p:spPr>
            <a:xfrm>
              <a:off x="3646373" y="1727073"/>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grpSp>
    </p:spTree>
    <p:extLst>
      <p:ext uri="{BB962C8B-B14F-4D97-AF65-F5344CB8AC3E}">
        <p14:creationId xmlns:p14="http://schemas.microsoft.com/office/powerpoint/2010/main" val="1105089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92428" y="873655"/>
            <a:ext cx="10753860" cy="3010376"/>
          </a:xfrm>
          <a:prstGeom prst="rect">
            <a:avLst/>
          </a:prstGeom>
        </p:spPr>
        <p:txBody>
          <a:bodyPr wrap="square">
            <a:spAutoFit/>
          </a:bodyPr>
          <a:lstStyle/>
          <a:p>
            <a:pPr marL="4445" indent="-6350">
              <a:lnSpc>
                <a:spcPct val="128000"/>
              </a:lnSpc>
              <a:spcAft>
                <a:spcPts val="1185"/>
              </a:spcAft>
            </a:pPr>
            <a:r>
              <a:rPr lang="es-PE" sz="3600" b="1" dirty="0" smtClean="0">
                <a:solidFill>
                  <a:srgbClr val="000000"/>
                </a:solidFill>
                <a:effectLst/>
                <a:latin typeface="Calibri" panose="020F0502020204030204" pitchFamily="34" charset="0"/>
                <a:ea typeface="Calibri" panose="020F0502020204030204" pitchFamily="34" charset="0"/>
              </a:rPr>
              <a:t>Estructura de un documento XML </a:t>
            </a:r>
            <a:endParaRPr lang="es-PE" sz="3600" dirty="0" smtClean="0">
              <a:solidFill>
                <a:srgbClr val="000000"/>
              </a:solidFill>
              <a:effectLst/>
              <a:latin typeface="Calibri" panose="020F0502020204030204" pitchFamily="34" charset="0"/>
              <a:ea typeface="Calibri" panose="020F0502020204030204" pitchFamily="34" charset="0"/>
            </a:endParaRPr>
          </a:p>
          <a:p>
            <a:pPr marL="4445" indent="-6350" algn="just">
              <a:lnSpc>
                <a:spcPct val="128000"/>
              </a:lnSpc>
              <a:spcAft>
                <a:spcPts val="1115"/>
              </a:spcAft>
            </a:pPr>
            <a:r>
              <a:rPr lang="es-PE" dirty="0" smtClean="0">
                <a:solidFill>
                  <a:srgbClr val="000000"/>
                </a:solidFill>
                <a:effectLst/>
                <a:latin typeface="Calibri" panose="020F0502020204030204" pitchFamily="34" charset="0"/>
                <a:ea typeface="Calibri" panose="020F0502020204030204" pitchFamily="34" charset="0"/>
              </a:rPr>
              <a:t> 	</a:t>
            </a:r>
          </a:p>
          <a:p>
            <a:pPr marL="342900" lvl="0" indent="-342900" algn="just" fontAlgn="base">
              <a:lnSpc>
                <a:spcPct val="128000"/>
              </a:lnSpc>
              <a:spcAft>
                <a:spcPts val="1115"/>
              </a:spcAft>
              <a:buClr>
                <a:srgbClr val="000000"/>
              </a:buClr>
              <a:buSzPts val="1200"/>
              <a:buFont typeface="Arial" panose="020B0604020202020204" pitchFamily="34" charset="0"/>
              <a:buChar char="•"/>
            </a:pPr>
            <a:r>
              <a:rPr lang="es-PE" b="1"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Prólogo</a:t>
            </a:r>
            <a:r>
              <a:rPr lang="es-PE"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Con esto empieza un documento XML, en esta parte se declara qué tipo de documento XML es (versión XML, codificación de caracteres).</a:t>
            </a:r>
          </a:p>
          <a:p>
            <a:pPr marL="342900" lvl="0" indent="-342900" algn="just" fontAlgn="base">
              <a:lnSpc>
                <a:spcPct val="128000"/>
              </a:lnSpc>
              <a:spcAft>
                <a:spcPts val="1115"/>
              </a:spcAft>
              <a:buClr>
                <a:srgbClr val="000000"/>
              </a:buClr>
              <a:buSzPts val="1200"/>
              <a:buFont typeface="Arial" panose="020B0604020202020204" pitchFamily="34" charset="0"/>
              <a:buChar char="•"/>
            </a:pPr>
            <a:r>
              <a:rPr lang="es-PE" b="1"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Elemento raíz: </a:t>
            </a:r>
            <a:r>
              <a:rPr lang="es-PE"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Todos los componentes del contenido del documento deben pertenecer a este elemento raíz. Se abre después del prólogo y se cierra al final. </a:t>
            </a:r>
            <a:endParaRPr lang="es-PE"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2190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87050" y="732799"/>
            <a:ext cx="7578228" cy="801438"/>
          </a:xfrm>
          <a:prstGeom prst="rect">
            <a:avLst/>
          </a:prstGeom>
        </p:spPr>
        <p:txBody>
          <a:bodyPr wrap="none">
            <a:spAutoFit/>
          </a:bodyPr>
          <a:lstStyle/>
          <a:p>
            <a:pPr marL="4445" indent="-6350">
              <a:lnSpc>
                <a:spcPct val="128000"/>
              </a:lnSpc>
              <a:spcAft>
                <a:spcPts val="1185"/>
              </a:spcAft>
            </a:pPr>
            <a:r>
              <a:rPr lang="es-PE" sz="3600" b="1" dirty="0" smtClean="0">
                <a:solidFill>
                  <a:srgbClr val="000000"/>
                </a:solidFill>
                <a:latin typeface="Calibri" panose="020F0502020204030204" pitchFamily="34" charset="0"/>
                <a:ea typeface="Calibri" panose="020F0502020204030204" pitchFamily="34" charset="0"/>
              </a:rPr>
              <a:t>Componentes</a:t>
            </a:r>
            <a:r>
              <a:rPr lang="es-PE" sz="3600" b="1" dirty="0" smtClean="0">
                <a:solidFill>
                  <a:srgbClr val="000000"/>
                </a:solidFill>
                <a:effectLst/>
                <a:latin typeface="Calibri" panose="020F0502020204030204" pitchFamily="34" charset="0"/>
                <a:ea typeface="Calibri" panose="020F0502020204030204" pitchFamily="34" charset="0"/>
              </a:rPr>
              <a:t> de un documento XML </a:t>
            </a:r>
            <a:endParaRPr lang="es-PE" sz="3600" dirty="0" smtClean="0">
              <a:solidFill>
                <a:srgbClr val="000000"/>
              </a:solidFill>
              <a:effectLst/>
              <a:latin typeface="Calibri" panose="020F0502020204030204" pitchFamily="34" charset="0"/>
              <a:ea typeface="Calibri" panose="020F0502020204030204" pitchFamily="34" charset="0"/>
            </a:endParaRPr>
          </a:p>
        </p:txBody>
      </p:sp>
      <p:sp>
        <p:nvSpPr>
          <p:cNvPr id="5" name="Rectángulo 4"/>
          <p:cNvSpPr/>
          <p:nvPr/>
        </p:nvSpPr>
        <p:spPr>
          <a:xfrm>
            <a:off x="1058261" y="1534237"/>
            <a:ext cx="9695598" cy="446917"/>
          </a:xfrm>
          <a:prstGeom prst="rect">
            <a:avLst/>
          </a:prstGeom>
        </p:spPr>
        <p:txBody>
          <a:bodyPr wrap="square">
            <a:spAutoFit/>
          </a:bodyPr>
          <a:lstStyle/>
          <a:p>
            <a:pPr marL="342900" lvl="0" indent="-342900" algn="just" fontAlgn="base">
              <a:lnSpc>
                <a:spcPct val="128000"/>
              </a:lnSpc>
              <a:spcAft>
                <a:spcPts val="1115"/>
              </a:spcAft>
              <a:buClr>
                <a:srgbClr val="000000"/>
              </a:buClr>
              <a:buSzPts val="1200"/>
              <a:buFont typeface="Arial" panose="020B0604020202020204" pitchFamily="34" charset="0"/>
              <a:buChar char="•"/>
            </a:pPr>
            <a:r>
              <a:rPr lang="es-PE" b="1"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Elementos: </a:t>
            </a:r>
            <a:r>
              <a:rPr lang="es-PE"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En la Tabla 1, se ven las partes de un elemento con un ejemplo. </a:t>
            </a:r>
            <a:endParaRPr lang="es-PE"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graphicFrame>
        <p:nvGraphicFramePr>
          <p:cNvPr id="6" name="Tabla 5"/>
          <p:cNvGraphicFramePr>
            <a:graphicFrameLocks noGrp="1"/>
          </p:cNvGraphicFramePr>
          <p:nvPr>
            <p:extLst>
              <p:ext uri="{D42A27DB-BD31-4B8C-83A1-F6EECF244321}">
                <p14:modId xmlns:p14="http://schemas.microsoft.com/office/powerpoint/2010/main" val="4244302099"/>
              </p:ext>
            </p:extLst>
          </p:nvPr>
        </p:nvGraphicFramePr>
        <p:xfrm>
          <a:off x="2382838" y="2894088"/>
          <a:ext cx="6058797" cy="2300764"/>
        </p:xfrm>
        <a:graphic>
          <a:graphicData uri="http://schemas.openxmlformats.org/drawingml/2006/table">
            <a:tbl>
              <a:tblPr firstRow="1" firstCol="1" bandRow="1">
                <a:tableStyleId>{5C22544A-7EE6-4342-B048-85BDC9FD1C3A}</a:tableStyleId>
              </a:tblPr>
              <a:tblGrid>
                <a:gridCol w="3204703">
                  <a:extLst>
                    <a:ext uri="{9D8B030D-6E8A-4147-A177-3AD203B41FA5}">
                      <a16:colId xmlns:a16="http://schemas.microsoft.com/office/drawing/2014/main" val="20000"/>
                    </a:ext>
                  </a:extLst>
                </a:gridCol>
                <a:gridCol w="2854094">
                  <a:extLst>
                    <a:ext uri="{9D8B030D-6E8A-4147-A177-3AD203B41FA5}">
                      <a16:colId xmlns:a16="http://schemas.microsoft.com/office/drawing/2014/main" val="20001"/>
                    </a:ext>
                  </a:extLst>
                </a:gridCol>
              </a:tblGrid>
              <a:tr h="573995">
                <a:tc>
                  <a:txBody>
                    <a:bodyPr/>
                    <a:lstStyle/>
                    <a:p>
                      <a:pPr marL="4445" indent="-6350" algn="ctr">
                        <a:lnSpc>
                          <a:spcPct val="115000"/>
                        </a:lnSpc>
                        <a:spcAft>
                          <a:spcPts val="0"/>
                        </a:spcAft>
                      </a:pPr>
                      <a:r>
                        <a:rPr lang="es-PE" sz="1200" dirty="0">
                          <a:effectLst/>
                        </a:rPr>
                        <a:t>&lt;titulo&gt;Cicatriz&lt;/titulo&gt; </a:t>
                      </a:r>
                      <a:endParaRPr lang="es-PE"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4445" indent="-6350" algn="ctr">
                        <a:lnSpc>
                          <a:spcPct val="115000"/>
                        </a:lnSpc>
                        <a:spcAft>
                          <a:spcPts val="0"/>
                        </a:spcAft>
                      </a:pPr>
                      <a:r>
                        <a:rPr lang="es-PE" sz="1200">
                          <a:effectLst/>
                        </a:rPr>
                        <a:t>Elemento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extLst>
                  <a:ext uri="{0D108BD9-81ED-4DB2-BD59-A6C34878D82A}">
                    <a16:rowId xmlns:a16="http://schemas.microsoft.com/office/drawing/2014/main" val="10000"/>
                  </a:ext>
                </a:extLst>
              </a:tr>
              <a:tr h="576387">
                <a:tc>
                  <a:txBody>
                    <a:bodyPr/>
                    <a:lstStyle/>
                    <a:p>
                      <a:pPr marL="4445" indent="-6350" algn="ctr">
                        <a:lnSpc>
                          <a:spcPct val="115000"/>
                        </a:lnSpc>
                        <a:spcAft>
                          <a:spcPts val="0"/>
                        </a:spcAft>
                      </a:pPr>
                      <a:r>
                        <a:rPr lang="es-PE" sz="1200">
                          <a:effectLst/>
                        </a:rPr>
                        <a:t>&lt;titulo&gt;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4445" indent="-6350" algn="ctr">
                        <a:lnSpc>
                          <a:spcPct val="115000"/>
                        </a:lnSpc>
                        <a:spcAft>
                          <a:spcPts val="0"/>
                        </a:spcAft>
                      </a:pPr>
                      <a:r>
                        <a:rPr lang="es-PE" sz="1200">
                          <a:effectLst/>
                        </a:rPr>
                        <a:t>Etiqueta de apertura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extLst>
                  <a:ext uri="{0D108BD9-81ED-4DB2-BD59-A6C34878D82A}">
                    <a16:rowId xmlns:a16="http://schemas.microsoft.com/office/drawing/2014/main" val="10001"/>
                  </a:ext>
                </a:extLst>
              </a:tr>
              <a:tr h="576387">
                <a:tc>
                  <a:txBody>
                    <a:bodyPr/>
                    <a:lstStyle/>
                    <a:p>
                      <a:pPr marL="4445" indent="-6350" algn="ctr">
                        <a:lnSpc>
                          <a:spcPct val="115000"/>
                        </a:lnSpc>
                        <a:spcAft>
                          <a:spcPts val="0"/>
                        </a:spcAft>
                      </a:pPr>
                      <a:r>
                        <a:rPr lang="es-PE" sz="1200">
                          <a:effectLst/>
                        </a:rPr>
                        <a:t>&lt;/titulo&gt;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4445" indent="-6350" algn="ctr">
                        <a:lnSpc>
                          <a:spcPct val="115000"/>
                        </a:lnSpc>
                        <a:spcAft>
                          <a:spcPts val="0"/>
                        </a:spcAft>
                      </a:pPr>
                      <a:r>
                        <a:rPr lang="es-PE" sz="1200">
                          <a:effectLst/>
                        </a:rPr>
                        <a:t>Etiqueta de cierre </a:t>
                      </a:r>
                      <a:endParaRPr lang="es-PE"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extLst>
                  <a:ext uri="{0D108BD9-81ED-4DB2-BD59-A6C34878D82A}">
                    <a16:rowId xmlns:a16="http://schemas.microsoft.com/office/drawing/2014/main" val="10002"/>
                  </a:ext>
                </a:extLst>
              </a:tr>
              <a:tr h="573995">
                <a:tc>
                  <a:txBody>
                    <a:bodyPr/>
                    <a:lstStyle/>
                    <a:p>
                      <a:pPr marL="4445" indent="-6350" algn="ctr">
                        <a:lnSpc>
                          <a:spcPct val="115000"/>
                        </a:lnSpc>
                        <a:spcAft>
                          <a:spcPts val="0"/>
                        </a:spcAft>
                      </a:pPr>
                      <a:r>
                        <a:rPr lang="es-PE" sz="1200" dirty="0">
                          <a:effectLst/>
                        </a:rPr>
                        <a:t>Cicatriz </a:t>
                      </a:r>
                      <a:endParaRPr lang="es-PE"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tc>
                  <a:txBody>
                    <a:bodyPr/>
                    <a:lstStyle/>
                    <a:p>
                      <a:pPr marL="4445" indent="-6350" algn="ctr">
                        <a:lnSpc>
                          <a:spcPct val="115000"/>
                        </a:lnSpc>
                        <a:spcAft>
                          <a:spcPts val="0"/>
                        </a:spcAft>
                      </a:pPr>
                      <a:r>
                        <a:rPr lang="es-PE" sz="1200" dirty="0">
                          <a:effectLst/>
                        </a:rPr>
                        <a:t>Contenido del elemento </a:t>
                      </a:r>
                      <a:endParaRPr lang="es-PE"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33655" marB="0"/>
                </a:tc>
                <a:extLst>
                  <a:ext uri="{0D108BD9-81ED-4DB2-BD59-A6C34878D82A}">
                    <a16:rowId xmlns:a16="http://schemas.microsoft.com/office/drawing/2014/main" val="10003"/>
                  </a:ext>
                </a:extLst>
              </a:tr>
            </a:tbl>
          </a:graphicData>
        </a:graphic>
      </p:graphicFrame>
      <p:sp>
        <p:nvSpPr>
          <p:cNvPr id="7" name="Rectangle 1"/>
          <p:cNvSpPr>
            <a:spLocks noChangeArrowheads="1"/>
          </p:cNvSpPr>
          <p:nvPr/>
        </p:nvSpPr>
        <p:spPr bwMode="auto">
          <a:xfrm rot="10800000" flipV="1">
            <a:off x="2382360" y="2443761"/>
            <a:ext cx="322330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sz="1400" b="1"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Tabla 1. Partes de un elemento </a:t>
            </a:r>
            <a:endParaRPr kumimoji="0" lang="es-PE"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sz="12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 </a:t>
            </a:r>
            <a:endParaRPr kumimoji="0" lang="es-PE"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2944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69252" y="2578993"/>
            <a:ext cx="11025809" cy="1651734"/>
          </a:xfrm>
          <a:prstGeom prst="rect">
            <a:avLst/>
          </a:prstGeom>
        </p:spPr>
        <p:txBody>
          <a:bodyPr wrap="square">
            <a:spAutoFit/>
          </a:bodyPr>
          <a:lstStyle/>
          <a:p>
            <a:pPr marL="342900" lvl="0" indent="-342900" algn="just" fontAlgn="base">
              <a:lnSpc>
                <a:spcPct val="128000"/>
              </a:lnSpc>
              <a:spcAft>
                <a:spcPts val="1115"/>
              </a:spcAft>
              <a:buClr>
                <a:srgbClr val="000000"/>
              </a:buClr>
              <a:buSzPts val="1200"/>
              <a:buFont typeface="Arial" panose="020B0604020202020204" pitchFamily="34" charset="0"/>
              <a:buChar char="•"/>
            </a:pPr>
            <a:r>
              <a:rPr lang="es-PE" b="1"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Etiquetas y atributos: </a:t>
            </a:r>
            <a:r>
              <a:rPr lang="es-PE"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Las etiquetas son identificadores que empiezan por ‘&lt;’ y terminan por ‘&gt;’ y delimitan a los elementos. Además, las etiquetas puede contener atributos, que es una manera de añadir una propiedad al elemento. Un ejemplo de un atributo puede ser: </a:t>
            </a:r>
          </a:p>
          <a:p>
            <a:pPr marL="4445" indent="-6350" algn="ctr">
              <a:lnSpc>
                <a:spcPct val="128000"/>
              </a:lnSpc>
              <a:spcAft>
                <a:spcPts val="1130"/>
              </a:spcAft>
            </a:pPr>
            <a:r>
              <a:rPr lang="es-PE" dirty="0" smtClean="0">
                <a:solidFill>
                  <a:srgbClr val="0000FF"/>
                </a:solidFill>
                <a:effectLst/>
                <a:latin typeface="Courier New" panose="02070309020205020404" pitchFamily="49" charset="0"/>
                <a:ea typeface="Courier New" panose="02070309020205020404" pitchFamily="49" charset="0"/>
              </a:rPr>
              <a:t>&lt;libro</a:t>
            </a:r>
            <a:r>
              <a:rPr lang="es-PE" dirty="0" smtClean="0">
                <a:solidFill>
                  <a:srgbClr val="000000"/>
                </a:solidFill>
                <a:effectLst/>
                <a:latin typeface="Courier New" panose="02070309020205020404" pitchFamily="49" charset="0"/>
                <a:ea typeface="Courier New" panose="02070309020205020404" pitchFamily="49" charset="0"/>
              </a:rPr>
              <a:t> </a:t>
            </a:r>
            <a:r>
              <a:rPr lang="es-PE" dirty="0" smtClean="0">
                <a:solidFill>
                  <a:srgbClr val="FF0000"/>
                </a:solidFill>
                <a:effectLst/>
                <a:latin typeface="Courier New" panose="02070309020205020404" pitchFamily="49" charset="0"/>
                <a:ea typeface="Courier New" panose="02070309020205020404" pitchFamily="49" charset="0"/>
              </a:rPr>
              <a:t>id</a:t>
            </a:r>
            <a:r>
              <a:rPr lang="es-PE" dirty="0" smtClean="0">
                <a:solidFill>
                  <a:srgbClr val="000000"/>
                </a:solidFill>
                <a:effectLst/>
                <a:latin typeface="Courier New" panose="02070309020205020404" pitchFamily="49" charset="0"/>
                <a:ea typeface="Courier New" panose="02070309020205020404" pitchFamily="49" charset="0"/>
              </a:rPr>
              <a:t>=</a:t>
            </a:r>
            <a:r>
              <a:rPr lang="es-PE" b="1" dirty="0" smtClean="0">
                <a:solidFill>
                  <a:srgbClr val="8000FF"/>
                </a:solidFill>
                <a:effectLst/>
                <a:latin typeface="Courier New" panose="02070309020205020404" pitchFamily="49" charset="0"/>
                <a:ea typeface="Courier New" panose="02070309020205020404" pitchFamily="49" charset="0"/>
              </a:rPr>
              <a:t>"lb101"</a:t>
            </a:r>
            <a:r>
              <a:rPr lang="es-PE" dirty="0" smtClean="0">
                <a:solidFill>
                  <a:srgbClr val="0000FF"/>
                </a:solidFill>
                <a:effectLst/>
                <a:latin typeface="Courier New" panose="02070309020205020404" pitchFamily="49" charset="0"/>
                <a:ea typeface="Courier New" panose="02070309020205020404" pitchFamily="49" charset="0"/>
              </a:rPr>
              <a:t>&gt;</a:t>
            </a:r>
            <a:r>
              <a:rPr lang="es-PE" dirty="0" smtClean="0">
                <a:solidFill>
                  <a:srgbClr val="000000"/>
                </a:solidFill>
                <a:effectLst/>
                <a:latin typeface="Calibri" panose="020F0502020204030204" pitchFamily="34" charset="0"/>
                <a:ea typeface="Calibri" panose="020F0502020204030204" pitchFamily="34" charset="0"/>
              </a:rPr>
              <a:t> </a:t>
            </a:r>
          </a:p>
        </p:txBody>
      </p:sp>
    </p:spTree>
    <p:extLst>
      <p:ext uri="{BB962C8B-B14F-4D97-AF65-F5344CB8AC3E}">
        <p14:creationId xmlns:p14="http://schemas.microsoft.com/office/powerpoint/2010/main" val="7578534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02364" y="1153084"/>
            <a:ext cx="10561983" cy="923330"/>
          </a:xfrm>
          <a:prstGeom prst="rect">
            <a:avLst/>
          </a:prstGeom>
        </p:spPr>
        <p:txBody>
          <a:bodyPr wrap="square">
            <a:spAutoFit/>
          </a:bodyPr>
          <a:lstStyle/>
          <a:p>
            <a:r>
              <a:rPr lang="es-PE" b="1" dirty="0" smtClean="0">
                <a:solidFill>
                  <a:srgbClr val="000000"/>
                </a:solidFill>
                <a:effectLst/>
                <a:latin typeface="Calibri" panose="020F0502020204030204" pitchFamily="34" charset="0"/>
                <a:ea typeface="Calibri" panose="020F0502020204030204" pitchFamily="34" charset="0"/>
              </a:rPr>
              <a:t>Secciones CDATA: </a:t>
            </a:r>
            <a:r>
              <a:rPr lang="es-PE" dirty="0" smtClean="0">
                <a:solidFill>
                  <a:srgbClr val="000000"/>
                </a:solidFill>
                <a:effectLst/>
                <a:latin typeface="Calibri" panose="020F0502020204030204" pitchFamily="34" charset="0"/>
                <a:ea typeface="Calibri" panose="020F0502020204030204" pitchFamily="34" charset="0"/>
              </a:rPr>
              <a:t>Sirven para introducir trozos de texto sin que sea procesado como código en XML, es decir, se puede poner texto con caracteres como ‘&lt;’ sin que se identifique como una etiqueta. Normalmente, se usa para colocar código de otros lenguajes.</a:t>
            </a:r>
            <a:endParaRPr lang="es-PE" dirty="0"/>
          </a:p>
        </p:txBody>
      </p:sp>
      <p:grpSp>
        <p:nvGrpSpPr>
          <p:cNvPr id="5" name="Group 37583"/>
          <p:cNvGrpSpPr/>
          <p:nvPr/>
        </p:nvGrpSpPr>
        <p:grpSpPr>
          <a:xfrm>
            <a:off x="1391479" y="2487232"/>
            <a:ext cx="7141272" cy="3060292"/>
            <a:chOff x="0" y="0"/>
            <a:chExt cx="4493754" cy="1668350"/>
          </a:xfrm>
        </p:grpSpPr>
        <p:pic>
          <p:nvPicPr>
            <p:cNvPr id="6" name="Picture 1397"/>
            <p:cNvPicPr/>
            <p:nvPr/>
          </p:nvPicPr>
          <p:blipFill>
            <a:blip r:embed="rId2"/>
            <a:stretch>
              <a:fillRect/>
            </a:stretch>
          </p:blipFill>
          <p:spPr>
            <a:xfrm>
              <a:off x="982167" y="142494"/>
              <a:ext cx="3338830" cy="1254760"/>
            </a:xfrm>
            <a:prstGeom prst="rect">
              <a:avLst/>
            </a:prstGeom>
          </p:spPr>
        </p:pic>
        <p:sp>
          <p:nvSpPr>
            <p:cNvPr id="7" name="Shape 1398"/>
            <p:cNvSpPr/>
            <p:nvPr/>
          </p:nvSpPr>
          <p:spPr>
            <a:xfrm>
              <a:off x="977468" y="137668"/>
              <a:ext cx="3348355" cy="1264285"/>
            </a:xfrm>
            <a:custGeom>
              <a:avLst/>
              <a:gdLst/>
              <a:ahLst/>
              <a:cxnLst/>
              <a:rect l="0" t="0" r="0" b="0"/>
              <a:pathLst>
                <a:path w="3348355" h="1264285">
                  <a:moveTo>
                    <a:pt x="0" y="1264285"/>
                  </a:moveTo>
                  <a:lnTo>
                    <a:pt x="3348355" y="1264285"/>
                  </a:lnTo>
                  <a:lnTo>
                    <a:pt x="3348355" y="0"/>
                  </a:lnTo>
                  <a:lnTo>
                    <a:pt x="0" y="0"/>
                  </a:lnTo>
                  <a:close/>
                </a:path>
              </a:pathLst>
            </a:custGeom>
            <a:ln w="9525" cap="flat">
              <a:round/>
            </a:ln>
          </p:spPr>
          <p:style>
            <a:lnRef idx="1">
              <a:srgbClr val="4F81BD"/>
            </a:lnRef>
            <a:fillRef idx="0">
              <a:srgbClr val="000000">
                <a:alpha val="0"/>
              </a:srgbClr>
            </a:fillRef>
            <a:effectRef idx="0">
              <a:scrgbClr r="0" g="0" b="0"/>
            </a:effectRef>
            <a:fontRef idx="none"/>
          </p:style>
          <p:txBody>
            <a:bodyPr/>
            <a:lstStyle/>
            <a:p>
              <a:endParaRPr lang="es-PE"/>
            </a:p>
          </p:txBody>
        </p:sp>
        <p:sp>
          <p:nvSpPr>
            <p:cNvPr id="8" name="Rectangle 1527"/>
            <p:cNvSpPr/>
            <p:nvPr/>
          </p:nvSpPr>
          <p:spPr>
            <a:xfrm>
              <a:off x="0" y="0"/>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9" name="Rectangle 1528"/>
            <p:cNvSpPr/>
            <p:nvPr/>
          </p:nvSpPr>
          <p:spPr>
            <a:xfrm>
              <a:off x="0" y="300228"/>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0" name="Rectangle 1529"/>
            <p:cNvSpPr/>
            <p:nvPr/>
          </p:nvSpPr>
          <p:spPr>
            <a:xfrm>
              <a:off x="0" y="598932"/>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1" name="Rectangle 1530"/>
            <p:cNvSpPr/>
            <p:nvPr/>
          </p:nvSpPr>
          <p:spPr>
            <a:xfrm>
              <a:off x="0" y="899160"/>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sp>
          <p:nvSpPr>
            <p:cNvPr id="12" name="Rectangle 1531"/>
            <p:cNvSpPr/>
            <p:nvPr/>
          </p:nvSpPr>
          <p:spPr>
            <a:xfrm>
              <a:off x="0" y="1450848"/>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pic>
          <p:nvPicPr>
            <p:cNvPr id="13" name="Picture 1550"/>
            <p:cNvPicPr/>
            <p:nvPr/>
          </p:nvPicPr>
          <p:blipFill>
            <a:blip r:embed="rId3"/>
            <a:stretch>
              <a:fillRect/>
            </a:stretch>
          </p:blipFill>
          <p:spPr>
            <a:xfrm>
              <a:off x="982675" y="1454531"/>
              <a:ext cx="3339084" cy="155448"/>
            </a:xfrm>
            <a:prstGeom prst="rect">
              <a:avLst/>
            </a:prstGeom>
          </p:spPr>
        </p:pic>
        <p:sp>
          <p:nvSpPr>
            <p:cNvPr id="14" name="Rectangle 1551"/>
            <p:cNvSpPr/>
            <p:nvPr/>
          </p:nvSpPr>
          <p:spPr>
            <a:xfrm>
              <a:off x="1457274" y="1481328"/>
              <a:ext cx="469374" cy="171355"/>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Figura </a:t>
              </a:r>
              <a:endParaRPr lang="es-PE" sz="1200">
                <a:solidFill>
                  <a:srgbClr val="000000"/>
                </a:solidFill>
                <a:effectLst/>
                <a:latin typeface="Calibri" panose="020F0502020204030204" pitchFamily="34" charset="0"/>
                <a:ea typeface="Calibri" panose="020F0502020204030204" pitchFamily="34" charset="0"/>
              </a:endParaRPr>
            </a:p>
          </p:txBody>
        </p:sp>
        <p:sp>
          <p:nvSpPr>
            <p:cNvPr id="15" name="Rectangle 1552"/>
            <p:cNvSpPr/>
            <p:nvPr/>
          </p:nvSpPr>
          <p:spPr>
            <a:xfrm>
              <a:off x="1810842" y="1481328"/>
              <a:ext cx="85295" cy="171355"/>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2</a:t>
              </a:r>
              <a:endParaRPr lang="es-PE" sz="1200">
                <a:solidFill>
                  <a:srgbClr val="000000"/>
                </a:solidFill>
                <a:effectLst/>
                <a:latin typeface="Calibri" panose="020F0502020204030204" pitchFamily="34" charset="0"/>
                <a:ea typeface="Calibri" panose="020F0502020204030204" pitchFamily="34" charset="0"/>
              </a:endParaRPr>
            </a:p>
          </p:txBody>
        </p:sp>
        <p:sp>
          <p:nvSpPr>
            <p:cNvPr id="16" name="Rectangle 1553"/>
            <p:cNvSpPr/>
            <p:nvPr/>
          </p:nvSpPr>
          <p:spPr>
            <a:xfrm>
              <a:off x="1874850" y="1481328"/>
              <a:ext cx="2618904" cy="171355"/>
            </a:xfrm>
            <a:prstGeom prst="rect">
              <a:avLst/>
            </a:prstGeom>
            <a:ln>
              <a:noFill/>
            </a:ln>
          </p:spPr>
          <p:txBody>
            <a:bodyPr lIns="0" tIns="0" rIns="0" bIns="0" rtlCol="0">
              <a:noAutofit/>
            </a:bodyPr>
            <a:lstStyle/>
            <a:p>
              <a:pPr marL="4445" indent="-6350" algn="l">
                <a:lnSpc>
                  <a:spcPct val="115000"/>
                </a:lnSpc>
                <a:spcAft>
                  <a:spcPts val="0"/>
                </a:spcAft>
              </a:pPr>
              <a:r>
                <a:rPr lang="es-PE" sz="1000" b="1">
                  <a:solidFill>
                    <a:srgbClr val="000000"/>
                  </a:solidFill>
                  <a:effectLst/>
                  <a:latin typeface="Calibri" panose="020F0502020204030204" pitchFamily="34" charset="0"/>
                  <a:ea typeface="Calibri" panose="020F0502020204030204" pitchFamily="34" charset="0"/>
                </a:rPr>
                <a:t>. Documento XML con sección CDATA</a:t>
              </a:r>
              <a:endParaRPr lang="es-PE" sz="1200">
                <a:solidFill>
                  <a:srgbClr val="000000"/>
                </a:solidFill>
                <a:effectLst/>
                <a:latin typeface="Calibri" panose="020F0502020204030204" pitchFamily="34" charset="0"/>
                <a:ea typeface="Calibri" panose="020F0502020204030204" pitchFamily="34" charset="0"/>
              </a:endParaRPr>
            </a:p>
          </p:txBody>
        </p:sp>
        <p:sp>
          <p:nvSpPr>
            <p:cNvPr id="17" name="Rectangle 1554"/>
            <p:cNvSpPr/>
            <p:nvPr/>
          </p:nvSpPr>
          <p:spPr>
            <a:xfrm>
              <a:off x="3847541" y="1461897"/>
              <a:ext cx="45808" cy="206453"/>
            </a:xfrm>
            <a:prstGeom prst="rect">
              <a:avLst/>
            </a:prstGeom>
            <a:ln>
              <a:noFill/>
            </a:ln>
          </p:spPr>
          <p:txBody>
            <a:bodyPr lIns="0" tIns="0" rIns="0" bIns="0" rtlCol="0">
              <a:noAutofit/>
            </a:bodyPr>
            <a:lstStyle/>
            <a:p>
              <a:pPr marL="4445" indent="-6350" algn="l">
                <a:lnSpc>
                  <a:spcPct val="115000"/>
                </a:lnSpc>
                <a:spcAft>
                  <a:spcPts val="0"/>
                </a:spcAft>
              </a:pPr>
              <a:r>
                <a:rPr lang="es-PE" sz="1200">
                  <a:solidFill>
                    <a:srgbClr val="000000"/>
                  </a:solidFill>
                  <a:effectLst/>
                  <a:latin typeface="Calibri" panose="020F0502020204030204" pitchFamily="34" charset="0"/>
                  <a:ea typeface="Calibri" panose="020F0502020204030204" pitchFamily="34" charset="0"/>
                </a:rPr>
                <a:t> </a:t>
              </a:r>
            </a:p>
          </p:txBody>
        </p:sp>
      </p:grpSp>
    </p:spTree>
    <p:extLst>
      <p:ext uri="{BB962C8B-B14F-4D97-AF65-F5344CB8AC3E}">
        <p14:creationId xmlns:p14="http://schemas.microsoft.com/office/powerpoint/2010/main" val="75211311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332</TotalTime>
  <Words>2152</Words>
  <Application>Microsoft Office PowerPoint</Application>
  <PresentationFormat>Panorámica</PresentationFormat>
  <Paragraphs>265</Paragraphs>
  <Slides>39</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39</vt:i4>
      </vt:variant>
    </vt:vector>
  </HeadingPairs>
  <TitlesOfParts>
    <vt:vector size="48" baseType="lpstr">
      <vt:lpstr>Arial</vt:lpstr>
      <vt:lpstr>Arial Black</vt:lpstr>
      <vt:lpstr>Calibri</vt:lpstr>
      <vt:lpstr>Cambria</vt:lpstr>
      <vt:lpstr>Courier New</vt:lpstr>
      <vt:lpstr>Times New Roman</vt:lpstr>
      <vt:lpstr>Trebuchet MS</vt:lpstr>
      <vt:lpstr>Wingdings 3</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CASO DESARROLLADO</vt:lpstr>
      <vt:lpstr>Presentación de PowerPoint</vt:lpstr>
      <vt:lpstr>Recomendaciones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rivera</dc:creator>
  <cp:lastModifiedBy>Yender</cp:lastModifiedBy>
  <cp:revision>29</cp:revision>
  <dcterms:created xsi:type="dcterms:W3CDTF">2020-02-19T03:11:06Z</dcterms:created>
  <dcterms:modified xsi:type="dcterms:W3CDTF">2020-02-20T05:30:25Z</dcterms:modified>
</cp:coreProperties>
</file>