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A3C2624-B18B-43E6-9D04-CA594E44939B}" type="datetimeFigureOut">
              <a:rPr lang="es-PE" smtClean="0"/>
              <a:t>19/02/2020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F552E6D-548A-489E-AF00-2D2B366A1D28}"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423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A3C2624-B18B-43E6-9D04-CA594E44939B}" type="datetimeFigureOut">
              <a:rPr lang="es-PE" smtClean="0"/>
              <a:t>19/02/2020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F552E6D-548A-489E-AF00-2D2B366A1D28}" type="slidenum">
              <a:rPr lang="es-PE" smtClean="0"/>
              <a:t>‹Nº›</a:t>
            </a:fld>
            <a:endParaRPr lang="es-PE"/>
          </a:p>
        </p:txBody>
      </p:sp>
    </p:spTree>
    <p:extLst>
      <p:ext uri="{BB962C8B-B14F-4D97-AF65-F5344CB8AC3E}">
        <p14:creationId xmlns:p14="http://schemas.microsoft.com/office/powerpoint/2010/main" val="554059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A3C2624-B18B-43E6-9D04-CA594E44939B}" type="datetimeFigureOut">
              <a:rPr lang="es-PE" smtClean="0"/>
              <a:t>19/02/2020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F552E6D-548A-489E-AF00-2D2B366A1D28}" type="slidenum">
              <a:rPr lang="es-PE" smtClean="0"/>
              <a:t>‹Nº›</a:t>
            </a:fld>
            <a:endParaRPr lang="es-PE"/>
          </a:p>
        </p:txBody>
      </p:sp>
    </p:spTree>
    <p:extLst>
      <p:ext uri="{BB962C8B-B14F-4D97-AF65-F5344CB8AC3E}">
        <p14:creationId xmlns:p14="http://schemas.microsoft.com/office/powerpoint/2010/main" val="1011127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A3C2624-B18B-43E6-9D04-CA594E44939B}" type="datetimeFigureOut">
              <a:rPr lang="es-PE" smtClean="0"/>
              <a:t>19/02/2020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F552E6D-548A-489E-AF00-2D2B366A1D28}" type="slidenum">
              <a:rPr lang="es-PE" smtClean="0"/>
              <a:t>‹Nº›</a:t>
            </a:fld>
            <a:endParaRPr lang="es-PE"/>
          </a:p>
        </p:txBody>
      </p:sp>
    </p:spTree>
    <p:extLst>
      <p:ext uri="{BB962C8B-B14F-4D97-AF65-F5344CB8AC3E}">
        <p14:creationId xmlns:p14="http://schemas.microsoft.com/office/powerpoint/2010/main" val="712455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A3C2624-B18B-43E6-9D04-CA594E44939B}" type="datetimeFigureOut">
              <a:rPr lang="es-PE" smtClean="0"/>
              <a:t>19/02/2020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F552E6D-548A-489E-AF00-2D2B366A1D28}"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223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A3C2624-B18B-43E6-9D04-CA594E44939B}" type="datetimeFigureOut">
              <a:rPr lang="es-PE" smtClean="0"/>
              <a:t>19/02/2020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AF552E6D-548A-489E-AF00-2D2B366A1D28}" type="slidenum">
              <a:rPr lang="es-PE" smtClean="0"/>
              <a:t>‹Nº›</a:t>
            </a:fld>
            <a:endParaRPr lang="es-PE"/>
          </a:p>
        </p:txBody>
      </p:sp>
    </p:spTree>
    <p:extLst>
      <p:ext uri="{BB962C8B-B14F-4D97-AF65-F5344CB8AC3E}">
        <p14:creationId xmlns:p14="http://schemas.microsoft.com/office/powerpoint/2010/main" val="3174415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A3C2624-B18B-43E6-9D04-CA594E44939B}" type="datetimeFigureOut">
              <a:rPr lang="es-PE" smtClean="0"/>
              <a:t>19/02/2020</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AF552E6D-548A-489E-AF00-2D2B366A1D28}" type="slidenum">
              <a:rPr lang="es-PE" smtClean="0"/>
              <a:t>‹Nº›</a:t>
            </a:fld>
            <a:endParaRPr lang="es-PE"/>
          </a:p>
        </p:txBody>
      </p:sp>
    </p:spTree>
    <p:extLst>
      <p:ext uri="{BB962C8B-B14F-4D97-AF65-F5344CB8AC3E}">
        <p14:creationId xmlns:p14="http://schemas.microsoft.com/office/powerpoint/2010/main" val="155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A3C2624-B18B-43E6-9D04-CA594E44939B}" type="datetimeFigureOut">
              <a:rPr lang="es-PE" smtClean="0"/>
              <a:t>19/02/2020</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AF552E6D-548A-489E-AF00-2D2B366A1D28}" type="slidenum">
              <a:rPr lang="es-PE" smtClean="0"/>
              <a:t>‹Nº›</a:t>
            </a:fld>
            <a:endParaRPr lang="es-PE"/>
          </a:p>
        </p:txBody>
      </p:sp>
    </p:spTree>
    <p:extLst>
      <p:ext uri="{BB962C8B-B14F-4D97-AF65-F5344CB8AC3E}">
        <p14:creationId xmlns:p14="http://schemas.microsoft.com/office/powerpoint/2010/main" val="2695222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A3C2624-B18B-43E6-9D04-CA594E44939B}" type="datetimeFigureOut">
              <a:rPr lang="es-PE" smtClean="0"/>
              <a:t>19/02/2020</a:t>
            </a:fld>
            <a:endParaRPr lang="es-P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PE"/>
          </a:p>
        </p:txBody>
      </p:sp>
      <p:sp>
        <p:nvSpPr>
          <p:cNvPr id="9" name="Slide Number Placeholder 8"/>
          <p:cNvSpPr>
            <a:spLocks noGrp="1"/>
          </p:cNvSpPr>
          <p:nvPr>
            <p:ph type="sldNum" sz="quarter" idx="12"/>
          </p:nvPr>
        </p:nvSpPr>
        <p:spPr/>
        <p:txBody>
          <a:bodyPr/>
          <a:lstStyle/>
          <a:p>
            <a:fld id="{AF552E6D-548A-489E-AF00-2D2B366A1D28}" type="slidenum">
              <a:rPr lang="es-PE" smtClean="0"/>
              <a:t>‹Nº›</a:t>
            </a:fld>
            <a:endParaRPr lang="es-PE"/>
          </a:p>
        </p:txBody>
      </p:sp>
    </p:spTree>
    <p:extLst>
      <p:ext uri="{BB962C8B-B14F-4D97-AF65-F5344CB8AC3E}">
        <p14:creationId xmlns:p14="http://schemas.microsoft.com/office/powerpoint/2010/main" val="132556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A3C2624-B18B-43E6-9D04-CA594E44939B}" type="datetimeFigureOut">
              <a:rPr lang="es-PE" smtClean="0"/>
              <a:t>19/02/2020</a:t>
            </a:fld>
            <a:endParaRPr lang="es-P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P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552E6D-548A-489E-AF00-2D2B366A1D28}" type="slidenum">
              <a:rPr lang="es-PE" smtClean="0"/>
              <a:t>‹Nº›</a:t>
            </a:fld>
            <a:endParaRPr lang="es-PE"/>
          </a:p>
        </p:txBody>
      </p:sp>
    </p:spTree>
    <p:extLst>
      <p:ext uri="{BB962C8B-B14F-4D97-AF65-F5344CB8AC3E}">
        <p14:creationId xmlns:p14="http://schemas.microsoft.com/office/powerpoint/2010/main" val="3532920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A3C2624-B18B-43E6-9D04-CA594E44939B}" type="datetimeFigureOut">
              <a:rPr lang="es-PE" smtClean="0"/>
              <a:t>19/02/2020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AF552E6D-548A-489E-AF00-2D2B366A1D28}" type="slidenum">
              <a:rPr lang="es-PE" smtClean="0"/>
              <a:t>‹Nº›</a:t>
            </a:fld>
            <a:endParaRPr lang="es-PE"/>
          </a:p>
        </p:txBody>
      </p:sp>
    </p:spTree>
    <p:extLst>
      <p:ext uri="{BB962C8B-B14F-4D97-AF65-F5344CB8AC3E}">
        <p14:creationId xmlns:p14="http://schemas.microsoft.com/office/powerpoint/2010/main" val="327231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3C2624-B18B-43E6-9D04-CA594E44939B}" type="datetimeFigureOut">
              <a:rPr lang="es-PE" smtClean="0"/>
              <a:t>19/02/2020</a:t>
            </a:fld>
            <a:endParaRPr lang="es-P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P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F552E6D-548A-489E-AF00-2D2B366A1D28}" type="slidenum">
              <a:rPr lang="es-PE" smtClean="0"/>
              <a:t>‹Nº›</a:t>
            </a:fld>
            <a:endParaRPr lang="es-P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90642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PE" dirty="0">
                <a:solidFill>
                  <a:schemeClr val="accent2">
                    <a:lumMod val="75000"/>
                  </a:schemeClr>
                </a:solidFill>
              </a:rPr>
              <a:t>Aplicación para simular el cálculo de Impuestos a la Renta 2019</a:t>
            </a:r>
            <a:endParaRPr lang="es-PE" dirty="0">
              <a:solidFill>
                <a:schemeClr val="accent2">
                  <a:lumMod val="75000"/>
                </a:schemeClr>
              </a:solidFill>
            </a:endParaRPr>
          </a:p>
        </p:txBody>
      </p:sp>
      <p:sp>
        <p:nvSpPr>
          <p:cNvPr id="3" name="Subtítulo 2"/>
          <p:cNvSpPr>
            <a:spLocks noGrp="1"/>
          </p:cNvSpPr>
          <p:nvPr>
            <p:ph type="subTitle" idx="1"/>
          </p:nvPr>
        </p:nvSpPr>
        <p:spPr/>
        <p:txBody>
          <a:bodyPr>
            <a:normAutofit fontScale="85000" lnSpcReduction="20000"/>
          </a:bodyPr>
          <a:lstStyle/>
          <a:p>
            <a:r>
              <a:rPr lang="es-PE" b="1" dirty="0"/>
              <a:t>Integrantes</a:t>
            </a:r>
            <a:r>
              <a:rPr lang="es-PE" dirty="0"/>
              <a:t>:</a:t>
            </a:r>
          </a:p>
          <a:p>
            <a:pPr lvl="0"/>
            <a:r>
              <a:rPr lang="es-PE" dirty="0"/>
              <a:t>PEREZ AQUISE, GIANFRANCO</a:t>
            </a:r>
          </a:p>
          <a:p>
            <a:pPr lvl="0"/>
            <a:r>
              <a:rPr lang="es-PE" dirty="0"/>
              <a:t>ARCE CHAMORRO, JONATAN JAVIER</a:t>
            </a:r>
          </a:p>
          <a:p>
            <a:endParaRPr lang="es-PE" dirty="0"/>
          </a:p>
        </p:txBody>
      </p:sp>
    </p:spTree>
    <p:extLst>
      <p:ext uri="{BB962C8B-B14F-4D97-AF65-F5344CB8AC3E}">
        <p14:creationId xmlns:p14="http://schemas.microsoft.com/office/powerpoint/2010/main" val="3426799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S" dirty="0"/>
              <a:t>Resumen</a:t>
            </a:r>
            <a:r>
              <a:rPr lang="es-PE" dirty="0"/>
              <a:t/>
            </a:r>
            <a:br>
              <a:rPr lang="es-PE" dirty="0"/>
            </a:br>
            <a:endParaRPr lang="es-PE" dirty="0"/>
          </a:p>
        </p:txBody>
      </p:sp>
      <p:sp>
        <p:nvSpPr>
          <p:cNvPr id="3" name="Marcador de contenido 2"/>
          <p:cNvSpPr>
            <a:spLocks noGrp="1"/>
          </p:cNvSpPr>
          <p:nvPr>
            <p:ph idx="1"/>
          </p:nvPr>
        </p:nvSpPr>
        <p:spPr/>
        <p:txBody>
          <a:bodyPr>
            <a:normAutofit lnSpcReduction="10000"/>
          </a:bodyPr>
          <a:lstStyle/>
          <a:p>
            <a:r>
              <a:rPr lang="es-PE" dirty="0"/>
              <a:t>En el presente proyecto abarcaremos la implementación de un aplicativo que nos permita simular el cálculo del impuesto a la Renta anual ante la Superintendencia Nacional de Aduanas y de Administración Tributaria (</a:t>
            </a:r>
            <a:r>
              <a:rPr lang="es-PE" dirty="0" err="1"/>
              <a:t>Sunat</a:t>
            </a:r>
            <a:r>
              <a:rPr lang="es-PE" dirty="0"/>
              <a:t>), a través de la renta de cuarta y quinta categoría de los contribuyentes con un saldo a favor.</a:t>
            </a:r>
          </a:p>
          <a:p>
            <a:r>
              <a:rPr lang="es-PE" dirty="0"/>
              <a:t> </a:t>
            </a:r>
          </a:p>
          <a:p>
            <a:pPr lvl="0"/>
            <a:r>
              <a:rPr lang="es-PE" dirty="0"/>
              <a:t>Para el desarrollo y construcción del siguiente aplicativo, este se  realizó en el entorno de desarrollo para Java con el programa de </a:t>
            </a:r>
            <a:r>
              <a:rPr lang="es-PE" dirty="0" err="1"/>
              <a:t>Netbeans</a:t>
            </a:r>
            <a:r>
              <a:rPr lang="es-PE" dirty="0"/>
              <a:t>.</a:t>
            </a:r>
          </a:p>
          <a:p>
            <a:pPr lvl="0"/>
            <a:r>
              <a:rPr lang="es-PE" dirty="0"/>
              <a:t>La elaboración de este aplicativo, se recopilo los temas expuestos y aprendidos en el curso de Java así como también se identificó las buenas practicas, métodos y recursos que fue compartido y enseñado por el profesor.</a:t>
            </a:r>
          </a:p>
          <a:p>
            <a:pPr lvl="0"/>
            <a:r>
              <a:rPr lang="es-PE" dirty="0"/>
              <a:t>Además se recopilo información de las formulas y conceptos expuestas por la SUNAT para calcular el impuesto a la renta.</a:t>
            </a:r>
          </a:p>
        </p:txBody>
      </p:sp>
    </p:spTree>
    <p:extLst>
      <p:ext uri="{BB962C8B-B14F-4D97-AF65-F5344CB8AC3E}">
        <p14:creationId xmlns:p14="http://schemas.microsoft.com/office/powerpoint/2010/main" val="4147551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PE" dirty="0" smtClean="0"/>
              <a:t>Impuesto </a:t>
            </a:r>
            <a:r>
              <a:rPr lang="es-PE" dirty="0"/>
              <a:t>a la Renta – Personas</a:t>
            </a:r>
          </a:p>
        </p:txBody>
      </p:sp>
      <p:sp>
        <p:nvSpPr>
          <p:cNvPr id="5" name="Marcador de contenido 4"/>
          <p:cNvSpPr>
            <a:spLocks noGrp="1"/>
          </p:cNvSpPr>
          <p:nvPr>
            <p:ph sz="half" idx="1"/>
          </p:nvPr>
        </p:nvSpPr>
        <p:spPr/>
        <p:txBody>
          <a:bodyPr/>
          <a:lstStyle/>
          <a:p>
            <a:pPr marL="91440" lvl="2" indent="-91440">
              <a:spcBef>
                <a:spcPts val="1200"/>
              </a:spcBef>
              <a:spcAft>
                <a:spcPts val="200"/>
              </a:spcAft>
              <a:buSzPct val="100000"/>
              <a:buFont typeface="Calibri" panose="020F0502020204030204" pitchFamily="34" charset="0"/>
              <a:buChar char=" "/>
            </a:pPr>
            <a:r>
              <a:rPr lang="es-PE" sz="1800" b="1" dirty="0"/>
              <a:t>Conceptos Rentas de Cuarta Categoría</a:t>
            </a:r>
          </a:p>
          <a:p>
            <a:r>
              <a:rPr lang="es-PE" dirty="0"/>
              <a:t>Es el ingreso personal por el desarrollo de una profesión, arte, ciencia u oficio cuyo cobro se realiza sin tener relación de dependencia.</a:t>
            </a:r>
          </a:p>
          <a:p>
            <a:r>
              <a:rPr lang="es-PE" dirty="0"/>
              <a:t>Las rentas de Cuarta categoría corresponden a servicios prestados sin relación de dependencia, es decir, a trabajos prestados en forma independiente</a:t>
            </a:r>
          </a:p>
          <a:p>
            <a:endParaRPr lang="es-PE" dirty="0"/>
          </a:p>
        </p:txBody>
      </p:sp>
      <p:sp>
        <p:nvSpPr>
          <p:cNvPr id="6" name="Marcador de contenido 5"/>
          <p:cNvSpPr>
            <a:spLocks noGrp="1"/>
          </p:cNvSpPr>
          <p:nvPr>
            <p:ph sz="half" idx="2"/>
          </p:nvPr>
        </p:nvSpPr>
        <p:spPr/>
        <p:txBody>
          <a:bodyPr/>
          <a:lstStyle/>
          <a:p>
            <a:pPr marL="384048" lvl="2" indent="0" hangingPunct="0">
              <a:buNone/>
            </a:pPr>
            <a:r>
              <a:rPr lang="es-PE" sz="1800" b="1" dirty="0"/>
              <a:t>Conceptos Rentas de Quinta </a:t>
            </a:r>
            <a:r>
              <a:rPr lang="es-PE" sz="1800" b="1" dirty="0" smtClean="0"/>
              <a:t>Categoría</a:t>
            </a:r>
            <a:endParaRPr lang="es-PE" dirty="0"/>
          </a:p>
          <a:p>
            <a:r>
              <a:rPr lang="es-PE" dirty="0"/>
              <a:t>Los ingresos obtenidos por el trabajo personal prestado en relación de dependencia, incluidos cargos públicos, tales como sueldos, salarios, asignaciones, gratificaciones, bonificaciones, aguinaldos, comisiones, compensaciones en dinero o en especie, gastos de representación y, en general, toda retribución por servicios personales.</a:t>
            </a:r>
            <a:endParaRPr lang="es-PE" sz="1200" dirty="0"/>
          </a:p>
          <a:p>
            <a:endParaRPr lang="es-PE" dirty="0"/>
          </a:p>
        </p:txBody>
      </p:sp>
    </p:spTree>
    <p:extLst>
      <p:ext uri="{BB962C8B-B14F-4D97-AF65-F5344CB8AC3E}">
        <p14:creationId xmlns:p14="http://schemas.microsoft.com/office/powerpoint/2010/main" val="1312838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PE" dirty="0" smtClean="0"/>
              <a:t>UIT</a:t>
            </a:r>
            <a:endParaRPr lang="es-PE" dirty="0"/>
          </a:p>
        </p:txBody>
      </p:sp>
      <p:sp>
        <p:nvSpPr>
          <p:cNvPr id="6" name="Marcador de contenido 5"/>
          <p:cNvSpPr>
            <a:spLocks noGrp="1"/>
          </p:cNvSpPr>
          <p:nvPr>
            <p:ph idx="1"/>
          </p:nvPr>
        </p:nvSpPr>
        <p:spPr>
          <a:xfrm>
            <a:off x="1097280" y="1863151"/>
            <a:ext cx="10058400" cy="4023360"/>
          </a:xfrm>
        </p:spPr>
        <p:txBody>
          <a:bodyPr/>
          <a:lstStyle/>
          <a:p>
            <a:r>
              <a:rPr lang="es-PE" dirty="0"/>
              <a:t>La Unidad Impositiva Tributaria (UIT) es el valor de referencia en soles que se utiliza en el país para las normas tributarias, esto incluye, determinar impuestos, infracciones, multas, entre otros aspectos tributarios. Dicho valor lo establece el Estado cada año a través del Ministerio de Economía y Finanzas (MEF). </a:t>
            </a:r>
          </a:p>
        </p:txBody>
      </p:sp>
      <p:sp>
        <p:nvSpPr>
          <p:cNvPr id="7" name="AutoShape 2" descr="Resultado de imagen para dinero ui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8" name="AutoShape 4" descr="Resultado de imagen para dinero ui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9" name="Imagen 8"/>
          <p:cNvPicPr>
            <a:picLocks noChangeAspect="1"/>
          </p:cNvPicPr>
          <p:nvPr/>
        </p:nvPicPr>
        <p:blipFill>
          <a:blip r:embed="rId2"/>
          <a:stretch>
            <a:fillRect/>
          </a:stretch>
        </p:blipFill>
        <p:spPr>
          <a:xfrm>
            <a:off x="3916271" y="3129758"/>
            <a:ext cx="4420417" cy="2652250"/>
          </a:xfrm>
          <a:prstGeom prst="rect">
            <a:avLst/>
          </a:prstGeom>
        </p:spPr>
      </p:pic>
      <p:sp>
        <p:nvSpPr>
          <p:cNvPr id="10" name="CuadroTexto 9"/>
          <p:cNvSpPr txBox="1"/>
          <p:nvPr/>
        </p:nvSpPr>
        <p:spPr>
          <a:xfrm>
            <a:off x="8743406" y="3675018"/>
            <a:ext cx="2412273" cy="646331"/>
          </a:xfrm>
          <a:prstGeom prst="rect">
            <a:avLst/>
          </a:prstGeom>
          <a:noFill/>
        </p:spPr>
        <p:txBody>
          <a:bodyPr wrap="square" rtlCol="0">
            <a:spAutoFit/>
          </a:bodyPr>
          <a:lstStyle/>
          <a:p>
            <a:r>
              <a:rPr lang="es-PE" dirty="0" smtClean="0"/>
              <a:t>La UIT para el 2020 es S/ 4300 </a:t>
            </a:r>
            <a:endParaRPr lang="es-PE" dirty="0"/>
          </a:p>
        </p:txBody>
      </p:sp>
    </p:spTree>
    <p:extLst>
      <p:ext uri="{BB962C8B-B14F-4D97-AF65-F5344CB8AC3E}">
        <p14:creationId xmlns:p14="http://schemas.microsoft.com/office/powerpoint/2010/main" val="2017472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https://peru21.pe/resizer/Boqq2iTrvaTsQo8OVkdcHxcdQsA=/980x0/smart/arc-anglerfish-arc2-prod-elcomercio.s3.amazonaws.com/public/GXK23BZUMVHQLKOR7ZSZ3PGYWU.png"/>
          <p:cNvPicPr/>
          <p:nvPr/>
        </p:nvPicPr>
        <p:blipFill rotWithShape="1">
          <a:blip r:embed="rId2">
            <a:extLst>
              <a:ext uri="{28A0092B-C50C-407E-A947-70E740481C1C}">
                <a14:useLocalDpi xmlns:a14="http://schemas.microsoft.com/office/drawing/2010/main" val="0"/>
              </a:ext>
            </a:extLst>
          </a:blip>
          <a:srcRect r="30977"/>
          <a:stretch/>
        </p:blipFill>
        <p:spPr bwMode="auto">
          <a:xfrm>
            <a:off x="3751488" y="261258"/>
            <a:ext cx="4338775" cy="597507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90121535"/>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TotalTime>
  <Words>265</Words>
  <Application>Microsoft Office PowerPoint</Application>
  <PresentationFormat>Panorámica</PresentationFormat>
  <Paragraphs>19</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Retrospección</vt:lpstr>
      <vt:lpstr>Aplicación para simular el cálculo de Impuestos a la Renta 2019</vt:lpstr>
      <vt:lpstr>Resumen </vt:lpstr>
      <vt:lpstr>Impuesto a la Renta – Personas</vt:lpstr>
      <vt:lpstr>UIT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Aplicación para simular el cálculo de Impuestos a la Renta 2019</dc:title>
  <dc:creator>alumno</dc:creator>
  <cp:lastModifiedBy>alumno</cp:lastModifiedBy>
  <cp:revision>2</cp:revision>
  <dcterms:created xsi:type="dcterms:W3CDTF">2020-02-19T15:29:54Z</dcterms:created>
  <dcterms:modified xsi:type="dcterms:W3CDTF">2020-02-19T15:38:52Z</dcterms:modified>
</cp:coreProperties>
</file>