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0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CE9B581-10DD-4E09-B5B1-BE9D8091BEB2}" type="datetimeFigureOut">
              <a:rPr lang="es-PE" smtClean="0"/>
              <a:t>05/02/2020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3193291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E9B581-10DD-4E09-B5B1-BE9D8091BEB2}" type="datetimeFigureOut">
              <a:rPr lang="es-PE" smtClean="0"/>
              <a:t>05/02/2020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393641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E9B581-10DD-4E09-B5B1-BE9D8091BEB2}" type="datetimeFigureOut">
              <a:rPr lang="es-PE" smtClean="0"/>
              <a:t>05/02/2020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8DF1B83-C8CD-4F9C-8009-785251052147}"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448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E9B581-10DD-4E09-B5B1-BE9D8091BEB2}" type="datetimeFigureOut">
              <a:rPr lang="es-PE" smtClean="0"/>
              <a:t>05/02/2020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3812790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E9B581-10DD-4E09-B5B1-BE9D8091BEB2}" type="datetimeFigureOut">
              <a:rPr lang="es-PE" smtClean="0"/>
              <a:t>05/02/2020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8DF1B83-C8CD-4F9C-8009-785251052147}"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1051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E9B581-10DD-4E09-B5B1-BE9D8091BEB2}" type="datetimeFigureOut">
              <a:rPr lang="es-PE" smtClean="0"/>
              <a:t>05/02/2020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3319293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E9B581-10DD-4E09-B5B1-BE9D8091BEB2}" type="datetimeFigureOut">
              <a:rPr lang="es-PE" smtClean="0"/>
              <a:t>05/02/2020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157106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E9B581-10DD-4E09-B5B1-BE9D8091BEB2}" type="datetimeFigureOut">
              <a:rPr lang="es-PE" smtClean="0"/>
              <a:t>05/02/2020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148194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E9B581-10DD-4E09-B5B1-BE9D8091BEB2}" type="datetimeFigureOut">
              <a:rPr lang="es-PE" smtClean="0"/>
              <a:t>05/02/2020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168845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E9B581-10DD-4E09-B5B1-BE9D8091BEB2}" type="datetimeFigureOut">
              <a:rPr lang="es-PE" smtClean="0"/>
              <a:t>05/02/2020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1456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E9B581-10DD-4E09-B5B1-BE9D8091BEB2}" type="datetimeFigureOut">
              <a:rPr lang="es-PE" smtClean="0"/>
              <a:t>05/02/2020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270508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CE9B581-10DD-4E09-B5B1-BE9D8091BEB2}" type="datetimeFigureOut">
              <a:rPr lang="es-PE" smtClean="0"/>
              <a:t>05/02/2020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366469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CE9B581-10DD-4E09-B5B1-BE9D8091BEB2}" type="datetimeFigureOut">
              <a:rPr lang="es-PE" smtClean="0"/>
              <a:t>05/02/2020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3461589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E9B581-10DD-4E09-B5B1-BE9D8091BEB2}" type="datetimeFigureOut">
              <a:rPr lang="es-PE" smtClean="0"/>
              <a:t>05/02/2020</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19367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CE9B581-10DD-4E09-B5B1-BE9D8091BEB2}" type="datetimeFigureOut">
              <a:rPr lang="es-PE" smtClean="0"/>
              <a:t>05/02/2020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47446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CE9B581-10DD-4E09-B5B1-BE9D8091BEB2}" type="datetimeFigureOut">
              <a:rPr lang="es-PE" smtClean="0"/>
              <a:t>05/02/2020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8DF1B83-C8CD-4F9C-8009-785251052147}" type="slidenum">
              <a:rPr lang="es-PE" smtClean="0"/>
              <a:t>‹Nº›</a:t>
            </a:fld>
            <a:endParaRPr lang="es-PE"/>
          </a:p>
        </p:txBody>
      </p:sp>
    </p:spTree>
    <p:extLst>
      <p:ext uri="{BB962C8B-B14F-4D97-AF65-F5344CB8AC3E}">
        <p14:creationId xmlns:p14="http://schemas.microsoft.com/office/powerpoint/2010/main" val="2616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E9B581-10DD-4E09-B5B1-BE9D8091BEB2}" type="datetimeFigureOut">
              <a:rPr lang="es-PE" smtClean="0"/>
              <a:t>05/02/2020</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DF1B83-C8CD-4F9C-8009-785251052147}" type="slidenum">
              <a:rPr lang="es-PE" smtClean="0"/>
              <a:t>‹Nº›</a:t>
            </a:fld>
            <a:endParaRPr lang="es-PE"/>
          </a:p>
        </p:txBody>
      </p:sp>
    </p:spTree>
    <p:extLst>
      <p:ext uri="{BB962C8B-B14F-4D97-AF65-F5344CB8AC3E}">
        <p14:creationId xmlns:p14="http://schemas.microsoft.com/office/powerpoint/2010/main" val="340177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wikipedia.org/wiki/C%C3%B3digo_abierto" TargetMode="External"/><Relationship Id="rId7" Type="http://schemas.openxmlformats.org/officeDocument/2006/relationships/hyperlink" Target="https://es.wikipedia.org/wiki/JSON" TargetMode="External"/><Relationship Id="rId2" Type="http://schemas.openxmlformats.org/officeDocument/2006/relationships/hyperlink" Target="https://es.wikipedia.org/wiki/Biblioteca_(inform%C3%A1tica)" TargetMode="External"/><Relationship Id="rId1" Type="http://schemas.openxmlformats.org/officeDocument/2006/relationships/slideLayout" Target="../slideLayouts/slideLayout2.xml"/><Relationship Id="rId6" Type="http://schemas.openxmlformats.org/officeDocument/2006/relationships/hyperlink" Target="https://es.wikipedia.org/wiki/Objeto_(programaci%C3%B3n)" TargetMode="External"/><Relationship Id="rId5" Type="http://schemas.openxmlformats.org/officeDocument/2006/relationships/hyperlink" Target="https://es.wikipedia.org/wiki/Serializaci%C3%B3n" TargetMode="External"/><Relationship Id="rId4" Type="http://schemas.openxmlformats.org/officeDocument/2006/relationships/hyperlink" Target="https://es.wikipedia.org/wiki/Lenguaje_de_programaci%C3%B3n_Jav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earch.maven.org/artifact/com.google.code.gson/gson/2.8.0/ja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iego.com.es/xml-principios-basico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dictosaltrabajo.com/tutoriales/tutoriales.php?pagina=WebSocketsJavaTomcat" TargetMode="External"/><Relationship Id="rId2" Type="http://schemas.openxmlformats.org/officeDocument/2006/relationships/hyperlink" Target="https://www.adictosaltrabajo.com/tutoriales/tutoriales.php?pagina=client_axis_androi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32896" y="2761585"/>
            <a:ext cx="7766936" cy="1646302"/>
          </a:xfrm>
        </p:spPr>
        <p:txBody>
          <a:bodyPr/>
          <a:lstStyle/>
          <a:p>
            <a:pPr algn="ctr"/>
            <a:r>
              <a:rPr lang="es-PE" dirty="0"/>
              <a:t>Manejo de Datos en Formato JSON </a:t>
            </a:r>
          </a:p>
        </p:txBody>
      </p:sp>
    </p:spTree>
    <p:extLst>
      <p:ext uri="{BB962C8B-B14F-4D97-AF65-F5344CB8AC3E}">
        <p14:creationId xmlns:p14="http://schemas.microsoft.com/office/powerpoint/2010/main" val="306392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29288" y="2648269"/>
            <a:ext cx="8596668" cy="3880773"/>
          </a:xfrm>
        </p:spPr>
        <p:txBody>
          <a:bodyPr/>
          <a:lstStyle/>
          <a:p>
            <a:r>
              <a:rPr lang="es-PE" dirty="0"/>
              <a:t>Gson (también conocido como Google Gson) es una </a:t>
            </a:r>
            <a:r>
              <a:rPr lang="es-PE" u="sng" dirty="0">
                <a:hlinkClick r:id="rId2" tooltip="Biblioteca (informática)"/>
              </a:rPr>
              <a:t>biblioteca</a:t>
            </a:r>
            <a:r>
              <a:rPr lang="es-PE" dirty="0"/>
              <a:t> de </a:t>
            </a:r>
            <a:r>
              <a:rPr lang="es-PE" u="sng" dirty="0">
                <a:hlinkClick r:id="rId3" tooltip="Código abierto"/>
              </a:rPr>
              <a:t>código abierto</a:t>
            </a:r>
            <a:r>
              <a:rPr lang="es-PE" dirty="0"/>
              <a:t> para el </a:t>
            </a:r>
            <a:r>
              <a:rPr lang="es-PE" u="sng" dirty="0">
                <a:hlinkClick r:id="rId4" tooltip="Lenguaje de programación Java"/>
              </a:rPr>
              <a:t>lenguaje de programación Java</a:t>
            </a:r>
            <a:r>
              <a:rPr lang="es-PE" dirty="0"/>
              <a:t> que permite la </a:t>
            </a:r>
            <a:r>
              <a:rPr lang="es-PE" u="sng" dirty="0" err="1">
                <a:hlinkClick r:id="rId5" tooltip="Serialización"/>
              </a:rPr>
              <a:t>serialización</a:t>
            </a:r>
            <a:r>
              <a:rPr lang="es-PE" dirty="0"/>
              <a:t> y deserialización entre </a:t>
            </a:r>
            <a:r>
              <a:rPr lang="es-PE" u="sng" dirty="0">
                <a:hlinkClick r:id="rId6" tooltip="Objeto (programación)"/>
              </a:rPr>
              <a:t>objetos</a:t>
            </a:r>
            <a:r>
              <a:rPr lang="es-PE" dirty="0"/>
              <a:t> Java y su representación en notación </a:t>
            </a:r>
            <a:r>
              <a:rPr lang="es-PE" u="sng" dirty="0">
                <a:hlinkClick r:id="rId7" tooltip="JSON"/>
              </a:rPr>
              <a:t>JSON</a:t>
            </a:r>
            <a:r>
              <a:rPr lang="es-PE" dirty="0"/>
              <a:t>.</a:t>
            </a:r>
          </a:p>
          <a:p>
            <a:endParaRPr lang="es-PE" dirty="0"/>
          </a:p>
        </p:txBody>
      </p:sp>
    </p:spTree>
    <p:extLst>
      <p:ext uri="{BB962C8B-B14F-4D97-AF65-F5344CB8AC3E}">
        <p14:creationId xmlns:p14="http://schemas.microsoft.com/office/powerpoint/2010/main" val="441732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836022"/>
            <a:ext cx="8596668" cy="1097280"/>
          </a:xfrm>
        </p:spPr>
        <p:txBody>
          <a:bodyPr>
            <a:normAutofit fontScale="90000"/>
          </a:bodyPr>
          <a:lstStyle/>
          <a:p>
            <a:r>
              <a:rPr lang="es-PE" dirty="0"/>
              <a:t>Características</a:t>
            </a:r>
            <a:br>
              <a:rPr lang="es-PE" dirty="0"/>
            </a:br>
            <a:endParaRPr lang="es-PE" dirty="0"/>
          </a:p>
        </p:txBody>
      </p:sp>
      <p:sp>
        <p:nvSpPr>
          <p:cNvPr id="3" name="Marcador de contenido 2"/>
          <p:cNvSpPr>
            <a:spLocks noGrp="1"/>
          </p:cNvSpPr>
          <p:nvPr>
            <p:ph idx="1"/>
          </p:nvPr>
        </p:nvSpPr>
        <p:spPr/>
        <p:txBody>
          <a:bodyPr/>
          <a:lstStyle/>
          <a:p>
            <a:pPr lvl="0"/>
            <a:r>
              <a:rPr lang="es-PE" dirty="0"/>
              <a:t>Permite la conversión entre objetos Java y JSON de una manera sencilla, simplemente invocando los métodos toJson () o fromJson ().</a:t>
            </a:r>
          </a:p>
          <a:p>
            <a:pPr lvl="0"/>
            <a:r>
              <a:rPr lang="es-PE" dirty="0"/>
              <a:t>Permite la conversión de objetos inmutables ya existentes.</a:t>
            </a:r>
          </a:p>
          <a:p>
            <a:pPr lvl="0"/>
            <a:r>
              <a:rPr lang="es-PE" dirty="0"/>
              <a:t>Soporte para tipos genéricos de Java.</a:t>
            </a:r>
          </a:p>
          <a:p>
            <a:pPr lvl="0"/>
            <a:r>
              <a:rPr lang="es-PE" dirty="0"/>
              <a:t>Permite la representación personalizada de objetos.</a:t>
            </a:r>
          </a:p>
          <a:p>
            <a:pPr lvl="0"/>
            <a:r>
              <a:rPr lang="es-PE" dirty="0"/>
              <a:t>Soporte para "Objetos arbitrariamente complejos".</a:t>
            </a:r>
          </a:p>
          <a:p>
            <a:endParaRPr lang="es-PE" dirty="0"/>
          </a:p>
        </p:txBody>
      </p:sp>
    </p:spTree>
    <p:extLst>
      <p:ext uri="{BB962C8B-B14F-4D97-AF65-F5344CB8AC3E}">
        <p14:creationId xmlns:p14="http://schemas.microsoft.com/office/powerpoint/2010/main" val="335445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8957" y="879565"/>
            <a:ext cx="8596668" cy="1010194"/>
          </a:xfrm>
        </p:spPr>
        <p:txBody>
          <a:bodyPr>
            <a:normAutofit fontScale="90000"/>
          </a:bodyPr>
          <a:lstStyle/>
          <a:p>
            <a:r>
              <a:rPr lang="es-PE" b="1" dirty="0" smtClean="0"/>
              <a:t>Utilizando </a:t>
            </a:r>
            <a:r>
              <a:rPr lang="es-PE" b="1" dirty="0"/>
              <a:t>la librería Gson en JAVA</a:t>
            </a:r>
            <a:r>
              <a:rPr lang="es-PE" dirty="0"/>
              <a:t/>
            </a:r>
            <a:br>
              <a:rPr lang="es-PE" dirty="0"/>
            </a:br>
            <a:endParaRPr lang="es-PE" dirty="0"/>
          </a:p>
        </p:txBody>
      </p:sp>
      <p:sp>
        <p:nvSpPr>
          <p:cNvPr id="3" name="Marcador de contenido 2"/>
          <p:cNvSpPr>
            <a:spLocks noGrp="1"/>
          </p:cNvSpPr>
          <p:nvPr>
            <p:ph idx="1"/>
          </p:nvPr>
        </p:nvSpPr>
        <p:spPr/>
        <p:txBody>
          <a:bodyPr/>
          <a:lstStyle/>
          <a:p>
            <a:r>
              <a:rPr lang="es-PE" dirty="0" smtClean="0"/>
              <a:t>Antes </a:t>
            </a:r>
            <a:r>
              <a:rPr lang="es-PE" dirty="0"/>
              <a:t>de comenzar a usar la librería es necesario descargarla y añadir el JAR en la carpeta Libraries de tu proyecto en NetBeans.</a:t>
            </a:r>
          </a:p>
          <a:p>
            <a:r>
              <a:rPr lang="es-PE" dirty="0"/>
              <a:t>Dejare el link de descarga a continuación:</a:t>
            </a:r>
          </a:p>
          <a:p>
            <a:r>
              <a:rPr lang="es-PE" u="sng" dirty="0">
                <a:hlinkClick r:id="rId2"/>
              </a:rPr>
              <a:t>https://search.maven.org/artifact/com.google.code.gson/gson/2.8.0/jar</a:t>
            </a:r>
            <a:endParaRPr lang="es-PE" dirty="0"/>
          </a:p>
          <a:p>
            <a:r>
              <a:rPr lang="es-PE" dirty="0"/>
              <a:t>Bueno una vez realizado el paso anterior podemos comenzar a jugar con esta librería.</a:t>
            </a:r>
          </a:p>
          <a:p>
            <a:endParaRPr lang="es-PE" dirty="0"/>
          </a:p>
        </p:txBody>
      </p:sp>
    </p:spTree>
    <p:extLst>
      <p:ext uri="{BB962C8B-B14F-4D97-AF65-F5344CB8AC3E}">
        <p14:creationId xmlns:p14="http://schemas.microsoft.com/office/powerpoint/2010/main" val="203820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2763" y="2734492"/>
            <a:ext cx="8596668" cy="1320800"/>
          </a:xfrm>
        </p:spPr>
        <p:txBody>
          <a:bodyPr/>
          <a:lstStyle/>
          <a:p>
            <a:pPr algn="ctr"/>
            <a:r>
              <a:rPr lang="es-PE" dirty="0"/>
              <a:t>Serializando un objeto a JSON</a:t>
            </a:r>
            <a:br>
              <a:rPr lang="es-PE" dirty="0"/>
            </a:br>
            <a:endParaRPr lang="es-PE" dirty="0"/>
          </a:p>
        </p:txBody>
      </p:sp>
    </p:spTree>
    <p:extLst>
      <p:ext uri="{BB962C8B-B14F-4D97-AF65-F5344CB8AC3E}">
        <p14:creationId xmlns:p14="http://schemas.microsoft.com/office/powerpoint/2010/main" val="3768136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84068" y="1724297"/>
            <a:ext cx="7550331" cy="3866606"/>
          </a:xfrm>
          <a:prstGeom prst="rect">
            <a:avLst/>
          </a:prstGeom>
        </p:spPr>
      </p:pic>
    </p:spTree>
    <p:extLst>
      <p:ext uri="{BB962C8B-B14F-4D97-AF65-F5344CB8AC3E}">
        <p14:creationId xmlns:p14="http://schemas.microsoft.com/office/powerpoint/2010/main" val="2752789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31520" y="1201783"/>
            <a:ext cx="8525691" cy="4693919"/>
          </a:xfrm>
          <a:prstGeom prst="rect">
            <a:avLst/>
          </a:prstGeom>
        </p:spPr>
      </p:pic>
    </p:spTree>
    <p:extLst>
      <p:ext uri="{BB962C8B-B14F-4D97-AF65-F5344CB8AC3E}">
        <p14:creationId xmlns:p14="http://schemas.microsoft.com/office/powerpoint/2010/main" val="2770142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1341119" y="287383"/>
            <a:ext cx="6200504" cy="6209211"/>
          </a:xfrm>
          <a:prstGeom prst="rect">
            <a:avLst/>
          </a:prstGeom>
        </p:spPr>
      </p:pic>
    </p:spTree>
    <p:extLst>
      <p:ext uri="{BB962C8B-B14F-4D97-AF65-F5344CB8AC3E}">
        <p14:creationId xmlns:p14="http://schemas.microsoft.com/office/powerpoint/2010/main" val="566000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01783" y="1114697"/>
            <a:ext cx="7106194" cy="5199017"/>
          </a:xfrm>
          <a:prstGeom prst="rect">
            <a:avLst/>
          </a:prstGeom>
        </p:spPr>
      </p:pic>
    </p:spTree>
    <p:extLst>
      <p:ext uri="{BB962C8B-B14F-4D97-AF65-F5344CB8AC3E}">
        <p14:creationId xmlns:p14="http://schemas.microsoft.com/office/powerpoint/2010/main" val="2585108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6022" y="2029099"/>
            <a:ext cx="7724503" cy="2551610"/>
          </a:xfrm>
          <a:prstGeom prst="rect">
            <a:avLst/>
          </a:prstGeom>
        </p:spPr>
      </p:pic>
    </p:spTree>
    <p:extLst>
      <p:ext uri="{BB962C8B-B14F-4D97-AF65-F5344CB8AC3E}">
        <p14:creationId xmlns:p14="http://schemas.microsoft.com/office/powerpoint/2010/main" val="3845862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2168" y="2656114"/>
            <a:ext cx="8596668" cy="1320800"/>
          </a:xfrm>
        </p:spPr>
        <p:txBody>
          <a:bodyPr/>
          <a:lstStyle/>
          <a:p>
            <a:r>
              <a:rPr lang="es-PE" dirty="0"/>
              <a:t>Deserializando JSON a un objeto propio</a:t>
            </a:r>
            <a:br>
              <a:rPr lang="es-PE" dirty="0"/>
            </a:br>
            <a:endParaRPr lang="es-PE" dirty="0"/>
          </a:p>
        </p:txBody>
      </p:sp>
    </p:spTree>
    <p:extLst>
      <p:ext uri="{BB962C8B-B14F-4D97-AF65-F5344CB8AC3E}">
        <p14:creationId xmlns:p14="http://schemas.microsoft.com/office/powerpoint/2010/main" val="355508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6008" y="2621280"/>
            <a:ext cx="8596668" cy="1320800"/>
          </a:xfrm>
        </p:spPr>
        <p:txBody>
          <a:bodyPr>
            <a:normAutofit fontScale="90000"/>
          </a:bodyPr>
          <a:lstStyle/>
          <a:p>
            <a:pPr algn="ctr"/>
            <a:r>
              <a:rPr lang="es-PE" b="1" dirty="0" smtClean="0"/>
              <a:t>                  </a:t>
            </a:r>
            <a:br>
              <a:rPr lang="es-PE" b="1" dirty="0" smtClean="0"/>
            </a:br>
            <a:r>
              <a:rPr lang="es-PE" b="1" dirty="0" smtClean="0"/>
              <a:t>¿</a:t>
            </a:r>
            <a:r>
              <a:rPr lang="es-PE" b="1" dirty="0"/>
              <a:t>Qué es JSON?</a:t>
            </a:r>
            <a:r>
              <a:rPr lang="es-PE" dirty="0"/>
              <a:t/>
            </a:r>
            <a:br>
              <a:rPr lang="es-PE" dirty="0"/>
            </a:br>
            <a:endParaRPr lang="es-PE" dirty="0"/>
          </a:p>
        </p:txBody>
      </p:sp>
    </p:spTree>
    <p:extLst>
      <p:ext uri="{BB962C8B-B14F-4D97-AF65-F5344CB8AC3E}">
        <p14:creationId xmlns:p14="http://schemas.microsoft.com/office/powerpoint/2010/main" val="2667609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65684" y="1101068"/>
            <a:ext cx="8408647" cy="719023"/>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665683" y="2260055"/>
            <a:ext cx="8182225" cy="1467213"/>
          </a:xfrm>
          <a:prstGeom prst="rect">
            <a:avLst/>
          </a:prstGeom>
        </p:spPr>
      </p:pic>
    </p:spTree>
    <p:extLst>
      <p:ext uri="{BB962C8B-B14F-4D97-AF65-F5344CB8AC3E}">
        <p14:creationId xmlns:p14="http://schemas.microsoft.com/office/powerpoint/2010/main" val="134673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09899" y="2342605"/>
            <a:ext cx="8564630" cy="2533491"/>
          </a:xfrm>
          <a:prstGeom prst="rect">
            <a:avLst/>
          </a:prstGeom>
        </p:spPr>
      </p:pic>
      <p:sp>
        <p:nvSpPr>
          <p:cNvPr id="5" name="CuadroTexto 4"/>
          <p:cNvSpPr txBox="1"/>
          <p:nvPr/>
        </p:nvSpPr>
        <p:spPr>
          <a:xfrm>
            <a:off x="809899" y="1314994"/>
            <a:ext cx="8482148" cy="369332"/>
          </a:xfrm>
          <a:prstGeom prst="rect">
            <a:avLst/>
          </a:prstGeom>
          <a:noFill/>
        </p:spPr>
        <p:txBody>
          <a:bodyPr wrap="square" rtlCol="0">
            <a:spAutoFit/>
          </a:bodyPr>
          <a:lstStyle/>
          <a:p>
            <a:r>
              <a:rPr lang="es-PE"/>
              <a:t>Ahora ya tenemos nuestro JSON pero, ¿cómo usamos sus datos?</a:t>
            </a:r>
          </a:p>
        </p:txBody>
      </p:sp>
    </p:spTree>
    <p:extLst>
      <p:ext uri="{BB962C8B-B14F-4D97-AF65-F5344CB8AC3E}">
        <p14:creationId xmlns:p14="http://schemas.microsoft.com/office/powerpoint/2010/main" val="4269350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11977" y="2037806"/>
            <a:ext cx="5189107" cy="2734060"/>
          </a:xfrm>
          <a:prstGeom prst="rect">
            <a:avLst/>
          </a:prstGeom>
        </p:spPr>
      </p:pic>
    </p:spTree>
    <p:extLst>
      <p:ext uri="{BB962C8B-B14F-4D97-AF65-F5344CB8AC3E}">
        <p14:creationId xmlns:p14="http://schemas.microsoft.com/office/powerpoint/2010/main" val="4232693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6340" y="2438400"/>
            <a:ext cx="8596668" cy="1320800"/>
          </a:xfrm>
        </p:spPr>
        <p:txBody>
          <a:bodyPr>
            <a:normAutofit fontScale="90000"/>
          </a:bodyPr>
          <a:lstStyle/>
          <a:p>
            <a:pPr algn="ctr"/>
            <a:r>
              <a:rPr lang="es-PE" dirty="0"/>
              <a:t>Serializando nuestro objeto propio en JSON “bonito”.</a:t>
            </a:r>
            <a:br>
              <a:rPr lang="es-PE" dirty="0"/>
            </a:br>
            <a:endParaRPr lang="es-PE" dirty="0"/>
          </a:p>
        </p:txBody>
      </p:sp>
    </p:spTree>
    <p:extLst>
      <p:ext uri="{BB962C8B-B14F-4D97-AF65-F5344CB8AC3E}">
        <p14:creationId xmlns:p14="http://schemas.microsoft.com/office/powerpoint/2010/main" val="3364108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17714" y="15675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pic>
        <p:nvPicPr>
          <p:cNvPr id="3073" name="Imagen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71" y="2481907"/>
            <a:ext cx="6635750" cy="1549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17714" y="1503755"/>
            <a:ext cx="907433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Si nos fijamos bien en la siguiente imagen, la representaci</a:t>
            </a:r>
            <a:r>
              <a:rPr kumimoji="0" lang="es-PE" altLang="es-PE" sz="1600" b="0" i="0" u="none" strike="noStrike" cap="none" normalizeH="0" baseline="0" dirty="0" smtClean="0">
                <a:ln>
                  <a:noFill/>
                </a:ln>
                <a:solidFill>
                  <a:srgbClr val="444444"/>
                </a:solidFill>
                <a:effectLst/>
                <a:latin typeface="Calibri" panose="020F0502020204030204" pitchFamily="34" charset="0"/>
                <a:ea typeface="Times New Roman" panose="02020603050405020304" pitchFamily="18" charset="0"/>
                <a:cs typeface="Arial" panose="020B0604020202020204" pitchFamily="34" charset="0"/>
              </a:rPr>
              <a:t>ó</a:t>
            </a: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n JSON de nuestra </a:t>
            </a:r>
            <a:r>
              <a:rPr kumimoji="0" lang="es-PE" altLang="es-PE" sz="1600" b="0" i="0" u="none" strike="noStrike" cap="none" normalizeH="0" baseline="0" dirty="0" smtClean="0">
                <a:ln>
                  <a:noFill/>
                </a:ln>
                <a:solidFill>
                  <a:srgbClr val="444444"/>
                </a:solidFill>
                <a:effectLst/>
                <a:latin typeface="Calibri" panose="020F0502020204030204" pitchFamily="34" charset="0"/>
                <a:ea typeface="Times New Roman" panose="02020603050405020304" pitchFamily="18" charset="0"/>
                <a:cs typeface="Arial" panose="020B0604020202020204" pitchFamily="34" charset="0"/>
              </a:rPr>
              <a:t>“</a:t>
            </a: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Persona</a:t>
            </a:r>
            <a:r>
              <a:rPr kumimoji="0" lang="es-PE" altLang="es-PE" sz="1600" b="0" i="0" u="none" strike="noStrike" cap="none" normalizeH="0" baseline="0" dirty="0" smtClean="0">
                <a:ln>
                  <a:noFill/>
                </a:ln>
                <a:solidFill>
                  <a:srgbClr val="444444"/>
                </a:solidFill>
                <a:effectLst/>
                <a:latin typeface="Calibri" panose="020F0502020204030204" pitchFamily="34" charset="0"/>
                <a:ea typeface="Times New Roman" panose="02020603050405020304" pitchFamily="18" charset="0"/>
                <a:cs typeface="Arial" panose="020B0604020202020204" pitchFamily="34" charset="0"/>
              </a:rPr>
              <a:t>”</a:t>
            </a: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 viene bastante comprimida. </a:t>
            </a: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6" name="Rectángulo 5"/>
          <p:cNvSpPr/>
          <p:nvPr/>
        </p:nvSpPr>
        <p:spPr>
          <a:xfrm>
            <a:off x="330924" y="4614159"/>
            <a:ext cx="8847909" cy="1272143"/>
          </a:xfrm>
          <a:prstGeom prst="rect">
            <a:avLst/>
          </a:prstGeom>
        </p:spPr>
        <p:txBody>
          <a:bodyPr wrap="square">
            <a:spAutoFit/>
          </a:bodyPr>
          <a:lstStyle/>
          <a:p>
            <a:pPr>
              <a:lnSpc>
                <a:spcPts val="2325"/>
              </a:lnSpc>
              <a:spcAft>
                <a:spcPts val="1950"/>
              </a:spcAft>
            </a:pPr>
            <a:r>
              <a:rPr lang="es-PE" dirty="0">
                <a:solidFill>
                  <a:srgbClr val="444444"/>
                </a:solidFill>
                <a:latin typeface="Arial" panose="020B0604020202020204" pitchFamily="34" charset="0"/>
                <a:ea typeface="Times New Roman" panose="02020603050405020304" pitchFamily="18" charset="0"/>
                <a:cs typeface="Times New Roman" panose="02020603050405020304" pitchFamily="18" charset="0"/>
              </a:rPr>
              <a:t>Todo en una línea y sin espacios o tabulaciones. Es posible que en algunos casos queramos mostrar la representación JSON de una forma más clara, por ejemplo en un fichero de log. Si lo hiciésemos de la forma del ejemplo anterior y si el objeto fuese más complejo es muy probable que nos costase interpretar la información.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6852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pic>
        <p:nvPicPr>
          <p:cNvPr id="4097" name="Imagen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73" y="2936008"/>
            <a:ext cx="6324600" cy="18002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44137" y="1564890"/>
            <a:ext cx="837764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Gson nos permite crear representaciones JSON un poco m</a:t>
            </a:r>
            <a:r>
              <a:rPr kumimoji="0" lang="es-PE" altLang="es-PE" sz="1600" b="0" i="0" u="none" strike="noStrike" cap="none" normalizeH="0" baseline="0" dirty="0" smtClean="0">
                <a:ln>
                  <a:noFill/>
                </a:ln>
                <a:solidFill>
                  <a:srgbClr val="444444"/>
                </a:solidFill>
                <a:effectLst/>
                <a:latin typeface="Calibri" panose="020F0502020204030204" pitchFamily="34" charset="0"/>
                <a:ea typeface="Times New Roman" panose="02020603050405020304" pitchFamily="18" charset="0"/>
                <a:cs typeface="Arial" panose="020B0604020202020204" pitchFamily="34" charset="0"/>
              </a:rPr>
              <a:t>á</a:t>
            </a: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s vistosas. Para ello debemos crear una instancia de Gson con</a:t>
            </a:r>
            <a:r>
              <a:rPr kumimoji="0" lang="es-PE" altLang="es-PE" sz="1600" b="0" i="0" u="none" strike="noStrike" cap="none" normalizeH="0" baseline="0" dirty="0" smtClean="0">
                <a:ln>
                  <a:noFill/>
                </a:ln>
                <a:solidFill>
                  <a:srgbClr val="444444"/>
                </a:solidFill>
                <a:effectLst/>
                <a:latin typeface="Calibri" panose="020F0502020204030204" pitchFamily="34" charset="0"/>
                <a:ea typeface="Times New Roman" panose="02020603050405020304" pitchFamily="18" charset="0"/>
                <a:cs typeface="Arial" panose="020B0604020202020204" pitchFamily="34" charset="0"/>
              </a:rPr>
              <a:t> </a:t>
            </a:r>
            <a:r>
              <a:rPr kumimoji="0" lang="es-PE" altLang="es-PE" sz="16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GsonBuilder</a:t>
            </a: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 Activamos el modo </a:t>
            </a:r>
            <a:r>
              <a:rPr kumimoji="0" lang="es-PE" altLang="es-PE"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PrettyPrinting</a:t>
            </a: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 invocando al m</a:t>
            </a:r>
            <a:r>
              <a:rPr kumimoji="0" lang="es-PE" altLang="es-PE" sz="1600" b="0" i="0" u="none" strike="noStrike" cap="none" normalizeH="0" baseline="0" dirty="0" smtClean="0">
                <a:ln>
                  <a:noFill/>
                </a:ln>
                <a:solidFill>
                  <a:srgbClr val="444444"/>
                </a:solidFill>
                <a:effectLst/>
                <a:latin typeface="Calibri" panose="020F0502020204030204" pitchFamily="34" charset="0"/>
                <a:ea typeface="Times New Roman" panose="02020603050405020304" pitchFamily="18" charset="0"/>
                <a:cs typeface="Arial" panose="020B0604020202020204" pitchFamily="34" charset="0"/>
              </a:rPr>
              <a:t>é</a:t>
            </a: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todo</a:t>
            </a:r>
            <a:r>
              <a:rPr kumimoji="0" lang="es-PE" altLang="es-PE" sz="1600" b="0" i="0" u="none" strike="noStrike" cap="none" normalizeH="0" baseline="0" dirty="0" smtClean="0">
                <a:ln>
                  <a:noFill/>
                </a:ln>
                <a:solidFill>
                  <a:srgbClr val="444444"/>
                </a:solidFill>
                <a:effectLst/>
                <a:latin typeface="Calibri" panose="020F0502020204030204" pitchFamily="34" charset="0"/>
                <a:ea typeface="Times New Roman" panose="02020603050405020304" pitchFamily="18" charset="0"/>
                <a:cs typeface="Arial" panose="020B0604020202020204" pitchFamily="34" charset="0"/>
              </a:rPr>
              <a:t> </a:t>
            </a:r>
            <a:r>
              <a:rPr kumimoji="0" lang="es-PE" altLang="es-PE" sz="16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setPrettyPrinting</a:t>
            </a:r>
            <a:r>
              <a:rPr kumimoji="0" lang="es-PE" altLang="es-PE" sz="1600" b="0" i="0" u="none" strike="noStrike" cap="none" normalizeH="0" baseline="0" dirty="0" smtClean="0">
                <a:ln>
                  <a:noFill/>
                </a:ln>
                <a:solidFill>
                  <a:srgbClr val="444444"/>
                </a:solidFill>
                <a:effectLst/>
                <a:latin typeface="Calibri" panose="020F0502020204030204" pitchFamily="34" charset="0"/>
                <a:ea typeface="Times New Roman" panose="02020603050405020304" pitchFamily="18" charset="0"/>
                <a:cs typeface="Arial" panose="020B0604020202020204" pitchFamily="34" charset="0"/>
              </a:rPr>
              <a:t> </a:t>
            </a: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y creamos la instancia con el m</a:t>
            </a:r>
            <a:r>
              <a:rPr kumimoji="0" lang="es-PE" altLang="es-PE" sz="1600" b="0" i="0" u="none" strike="noStrike" cap="none" normalizeH="0" baseline="0" dirty="0" smtClean="0">
                <a:ln>
                  <a:noFill/>
                </a:ln>
                <a:solidFill>
                  <a:srgbClr val="444444"/>
                </a:solidFill>
                <a:effectLst/>
                <a:latin typeface="Calibri" panose="020F0502020204030204" pitchFamily="34" charset="0"/>
                <a:ea typeface="Times New Roman" panose="02020603050405020304" pitchFamily="18" charset="0"/>
                <a:cs typeface="Arial" panose="020B0604020202020204" pitchFamily="34" charset="0"/>
              </a:rPr>
              <a:t>é</a:t>
            </a: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todo</a:t>
            </a:r>
            <a:r>
              <a:rPr kumimoji="0" lang="es-PE" altLang="es-PE" sz="1600" b="0" i="0" u="none" strike="noStrike" cap="none" normalizeH="0" baseline="0" dirty="0" smtClean="0">
                <a:ln>
                  <a:noFill/>
                </a:ln>
                <a:solidFill>
                  <a:srgbClr val="444444"/>
                </a:solidFill>
                <a:effectLst/>
                <a:latin typeface="Calibri" panose="020F0502020204030204" pitchFamily="34" charset="0"/>
                <a:ea typeface="Times New Roman" panose="02020603050405020304" pitchFamily="18" charset="0"/>
                <a:cs typeface="Arial" panose="020B0604020202020204" pitchFamily="34" charset="0"/>
              </a:rPr>
              <a:t> </a:t>
            </a:r>
            <a:r>
              <a:rPr kumimoji="0" lang="es-PE" altLang="es-PE" sz="16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create</a:t>
            </a: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670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1358537" y="1959429"/>
            <a:ext cx="6435633" cy="3291840"/>
          </a:xfrm>
          <a:prstGeom prst="rect">
            <a:avLst/>
          </a:prstGeom>
        </p:spPr>
      </p:pic>
    </p:spTree>
    <p:extLst>
      <p:ext uri="{BB962C8B-B14F-4D97-AF65-F5344CB8AC3E}">
        <p14:creationId xmlns:p14="http://schemas.microsoft.com/office/powerpoint/2010/main" val="1347440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9585" y="2394857"/>
            <a:ext cx="8596668" cy="1320800"/>
          </a:xfrm>
        </p:spPr>
        <p:txBody>
          <a:bodyPr>
            <a:normAutofit fontScale="90000"/>
          </a:bodyPr>
          <a:lstStyle/>
          <a:p>
            <a:r>
              <a:rPr lang="es-PE" dirty="0"/>
              <a:t>Deserializando JSON en una lista de objetos propios.</a:t>
            </a:r>
            <a:br>
              <a:rPr lang="es-PE" dirty="0"/>
            </a:br>
            <a:endParaRPr lang="es-PE" dirty="0"/>
          </a:p>
        </p:txBody>
      </p:sp>
    </p:spTree>
    <p:extLst>
      <p:ext uri="{BB962C8B-B14F-4D97-AF65-F5344CB8AC3E}">
        <p14:creationId xmlns:p14="http://schemas.microsoft.com/office/powerpoint/2010/main" val="2977244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1872343" y="1741714"/>
            <a:ext cx="6013563" cy="3578792"/>
          </a:xfrm>
          <a:prstGeom prst="rect">
            <a:avLst/>
          </a:prstGeom>
        </p:spPr>
      </p:pic>
    </p:spTree>
    <p:extLst>
      <p:ext uri="{BB962C8B-B14F-4D97-AF65-F5344CB8AC3E}">
        <p14:creationId xmlns:p14="http://schemas.microsoft.com/office/powerpoint/2010/main" val="3106916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26423" y="1070311"/>
            <a:ext cx="9170633"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smtClean="0">
                <a:ln>
                  <a:noFill/>
                </a:ln>
                <a:solidFill>
                  <a:srgbClr val="444444"/>
                </a:solidFill>
                <a:effectLst/>
                <a:latin typeface="Arial" panose="020B0604020202020204" pitchFamily="34" charset="0"/>
                <a:ea typeface="Calibri" panose="020F0502020204030204" pitchFamily="34" charset="0"/>
                <a:cs typeface="Arial" panose="020B0604020202020204" pitchFamily="34" charset="0"/>
              </a:rPr>
              <a:t>Como vemos hay dos empleados en el array. Para que Gson comprenda que tiene que deserializar el objeto JSON en una lista de objetos propios hacemos lo mismo que en los ejemplos anteriores. La </a:t>
            </a:r>
            <a:r>
              <a:rPr kumimoji="0" lang="es-PE" altLang="es-PE" sz="1600" b="0" i="0" u="none" strike="noStrike" cap="none" normalizeH="0" baseline="0" dirty="0" smtClean="0">
                <a:ln>
                  <a:noFill/>
                </a:ln>
                <a:solidFill>
                  <a:srgbClr val="444444"/>
                </a:solidFill>
                <a:effectLst/>
                <a:latin typeface="Calibri" panose="020F0502020204030204" pitchFamily="34" charset="0"/>
                <a:ea typeface="Calibri" panose="020F0502020204030204" pitchFamily="34" charset="0"/>
                <a:cs typeface="Arial" panose="020B0604020202020204" pitchFamily="34" charset="0"/>
              </a:rPr>
              <a:t>ú</a:t>
            </a:r>
            <a:r>
              <a:rPr kumimoji="0" lang="es-PE" altLang="es-PE" sz="1600" b="0" i="0" u="none" strike="noStrike" cap="none" normalizeH="0" baseline="0" dirty="0" smtClean="0">
                <a:ln>
                  <a:noFill/>
                </a:ln>
                <a:solidFill>
                  <a:srgbClr val="444444"/>
                </a:solidFill>
                <a:effectLst/>
                <a:latin typeface="Arial" panose="020B0604020202020204" pitchFamily="34" charset="0"/>
                <a:ea typeface="Calibri" panose="020F0502020204030204" pitchFamily="34" charset="0"/>
                <a:cs typeface="Arial" panose="020B0604020202020204" pitchFamily="34" charset="0"/>
              </a:rPr>
              <a:t>nica diferencia es que ahora el segundo par</a:t>
            </a:r>
            <a:r>
              <a:rPr kumimoji="0" lang="es-PE" altLang="es-PE" sz="1600" b="0" i="0" u="none" strike="noStrike" cap="none" normalizeH="0" baseline="0" dirty="0" smtClean="0">
                <a:ln>
                  <a:noFill/>
                </a:ln>
                <a:solidFill>
                  <a:srgbClr val="444444"/>
                </a:solidFill>
                <a:effectLst/>
                <a:latin typeface="Calibri" panose="020F0502020204030204" pitchFamily="34" charset="0"/>
                <a:ea typeface="Calibri" panose="020F0502020204030204" pitchFamily="34" charset="0"/>
                <a:cs typeface="Arial" panose="020B0604020202020204" pitchFamily="34" charset="0"/>
              </a:rPr>
              <a:t>á</a:t>
            </a:r>
            <a:r>
              <a:rPr kumimoji="0" lang="es-PE" altLang="es-PE" sz="1600" b="0" i="0" u="none" strike="noStrike" cap="none" normalizeH="0" baseline="0" dirty="0" smtClean="0">
                <a:ln>
                  <a:noFill/>
                </a:ln>
                <a:solidFill>
                  <a:srgbClr val="444444"/>
                </a:solidFill>
                <a:effectLst/>
                <a:latin typeface="Arial" panose="020B0604020202020204" pitchFamily="34" charset="0"/>
                <a:ea typeface="Calibri" panose="020F0502020204030204" pitchFamily="34" charset="0"/>
                <a:cs typeface="Arial" panose="020B0604020202020204" pitchFamily="34" charset="0"/>
              </a:rPr>
              <a:t>metro del m</a:t>
            </a:r>
            <a:r>
              <a:rPr kumimoji="0" lang="es-PE" altLang="es-PE" sz="1600" b="0" i="0" u="none" strike="noStrike" cap="none" normalizeH="0" baseline="0" dirty="0" smtClean="0">
                <a:ln>
                  <a:noFill/>
                </a:ln>
                <a:solidFill>
                  <a:srgbClr val="444444"/>
                </a:solidFill>
                <a:effectLst/>
                <a:latin typeface="Calibri" panose="020F0502020204030204" pitchFamily="34" charset="0"/>
                <a:ea typeface="Calibri" panose="020F0502020204030204" pitchFamily="34" charset="0"/>
                <a:cs typeface="Arial" panose="020B0604020202020204" pitchFamily="34" charset="0"/>
              </a:rPr>
              <a:t>é</a:t>
            </a:r>
            <a:r>
              <a:rPr kumimoji="0" lang="es-PE" altLang="es-PE" sz="1600" b="0" i="0" u="none" strike="noStrike" cap="none" normalizeH="0" baseline="0" dirty="0" smtClean="0">
                <a:ln>
                  <a:noFill/>
                </a:ln>
                <a:solidFill>
                  <a:srgbClr val="444444"/>
                </a:solidFill>
                <a:effectLst/>
                <a:latin typeface="Arial" panose="020B0604020202020204" pitchFamily="34" charset="0"/>
                <a:ea typeface="Calibri" panose="020F0502020204030204" pitchFamily="34" charset="0"/>
                <a:cs typeface="Arial" panose="020B0604020202020204" pitchFamily="34" charset="0"/>
              </a:rPr>
              <a:t>todo fromJSON no es la clase a la que queremos deserializar el objeto JSON sino un objeto Type (java.lang.reflect.Type) que habremos creado mediante</a:t>
            </a:r>
            <a:r>
              <a:rPr kumimoji="0" lang="es-PE" altLang="es-PE" sz="1600" b="0" i="0" u="none" strike="noStrike" cap="none" normalizeH="0" baseline="0" dirty="0" smtClean="0">
                <a:ln>
                  <a:noFill/>
                </a:ln>
                <a:solidFill>
                  <a:srgbClr val="444444"/>
                </a:solidFill>
                <a:effectLst/>
                <a:latin typeface="Calibri" panose="020F0502020204030204" pitchFamily="34" charset="0"/>
                <a:ea typeface="Calibri" panose="020F0502020204030204" pitchFamily="34" charset="0"/>
                <a:cs typeface="Arial" panose="020B0604020202020204" pitchFamily="34" charset="0"/>
              </a:rPr>
              <a:t> </a:t>
            </a:r>
            <a:r>
              <a:rPr kumimoji="0" lang="es-PE" altLang="es-PE" sz="1600" b="1"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TypeToken</a:t>
            </a:r>
            <a:r>
              <a:rPr kumimoji="0" lang="es-PE" altLang="es-PE" sz="1600" b="0" i="0" u="none" strike="noStrike" cap="none" normalizeH="0" baseline="0" dirty="0" smtClean="0">
                <a:ln>
                  <a:noFill/>
                </a:ln>
                <a:solidFill>
                  <a:srgbClr val="444444"/>
                </a:solidFill>
                <a:effectLst/>
                <a:latin typeface="Arial" panose="020B0604020202020204" pitchFamily="34" charset="0"/>
                <a:ea typeface="Calibri" panose="020F0502020204030204" pitchFamily="34" charset="0"/>
                <a:cs typeface="Arial" panose="020B0604020202020204" pitchFamily="34" charset="0"/>
              </a:rPr>
              <a:t>. Al crear una instancia de TypeToken, lo tipamos con la lista de </a:t>
            </a:r>
            <a:r>
              <a:rPr kumimoji="0" lang="es-PE" altLang="es-PE" sz="1600" b="0" i="0" u="none" strike="noStrike" cap="none" normalizeH="0" baseline="0" dirty="0" smtClean="0">
                <a:ln>
                  <a:noFill/>
                </a:ln>
                <a:solidFill>
                  <a:srgbClr val="444444"/>
                </a:solidFill>
                <a:effectLst/>
                <a:latin typeface="Calibri" panose="020F0502020204030204" pitchFamily="34" charset="0"/>
                <a:ea typeface="Calibri" panose="020F0502020204030204" pitchFamily="34" charset="0"/>
                <a:cs typeface="Arial" panose="020B0604020202020204" pitchFamily="34" charset="0"/>
              </a:rPr>
              <a:t>«</a:t>
            </a:r>
            <a:r>
              <a:rPr kumimoji="0" lang="es-PE" altLang="es-PE" sz="1600" b="0" i="0" u="none" strike="noStrike" cap="none" normalizeH="0" baseline="0" dirty="0" smtClean="0">
                <a:ln>
                  <a:noFill/>
                </a:ln>
                <a:solidFill>
                  <a:srgbClr val="444444"/>
                </a:solidFill>
                <a:effectLst/>
                <a:latin typeface="Arial" panose="020B0604020202020204" pitchFamily="34" charset="0"/>
                <a:ea typeface="Calibri" panose="020F0502020204030204" pitchFamily="34" charset="0"/>
                <a:cs typeface="Arial" panose="020B0604020202020204" pitchFamily="34" charset="0"/>
              </a:rPr>
              <a:t>Empleado</a:t>
            </a:r>
            <a:r>
              <a:rPr kumimoji="0" lang="es-PE" altLang="es-PE" sz="1600" b="0" i="0" u="none" strike="noStrike" cap="none" normalizeH="0" baseline="0" dirty="0" smtClean="0">
                <a:ln>
                  <a:noFill/>
                </a:ln>
                <a:solidFill>
                  <a:srgbClr val="444444"/>
                </a:solidFill>
                <a:effectLst/>
                <a:latin typeface="Calibri" panose="020F0502020204030204" pitchFamily="34" charset="0"/>
                <a:ea typeface="Calibri" panose="020F0502020204030204" pitchFamily="34" charset="0"/>
                <a:cs typeface="Arial" panose="020B0604020202020204" pitchFamily="34" charset="0"/>
              </a:rPr>
              <a:t>»</a:t>
            </a:r>
            <a:r>
              <a:rPr kumimoji="0" lang="es-PE" altLang="es-PE" sz="1600" b="0" i="0" u="none" strike="noStrike" cap="none" normalizeH="0" baseline="0" dirty="0" smtClean="0">
                <a:ln>
                  <a:noFill/>
                </a:ln>
                <a:solidFill>
                  <a:srgbClr val="444444"/>
                </a:solidFill>
                <a:effectLst/>
                <a:latin typeface="Arial" panose="020B0604020202020204" pitchFamily="34" charset="0"/>
                <a:ea typeface="Calibri" panose="020F0502020204030204" pitchFamily="34" charset="0"/>
                <a:cs typeface="Arial" panose="020B0604020202020204" pitchFamily="34" charset="0"/>
              </a:rPr>
              <a:t>, invocamos a su m</a:t>
            </a:r>
            <a:r>
              <a:rPr kumimoji="0" lang="es-PE" altLang="es-PE" sz="1600" b="0" i="0" u="none" strike="noStrike" cap="none" normalizeH="0" baseline="0" dirty="0" smtClean="0">
                <a:ln>
                  <a:noFill/>
                </a:ln>
                <a:solidFill>
                  <a:srgbClr val="444444"/>
                </a:solidFill>
                <a:effectLst/>
                <a:latin typeface="Calibri" panose="020F0502020204030204" pitchFamily="34" charset="0"/>
                <a:ea typeface="Calibri" panose="020F0502020204030204" pitchFamily="34" charset="0"/>
                <a:cs typeface="Arial" panose="020B0604020202020204" pitchFamily="34" charset="0"/>
              </a:rPr>
              <a:t>é</a:t>
            </a:r>
            <a:r>
              <a:rPr kumimoji="0" lang="es-PE" altLang="es-PE" sz="1600" b="0" i="0" u="none" strike="noStrike" cap="none" normalizeH="0" baseline="0" dirty="0" smtClean="0">
                <a:ln>
                  <a:noFill/>
                </a:ln>
                <a:solidFill>
                  <a:srgbClr val="444444"/>
                </a:solidFill>
                <a:effectLst/>
                <a:latin typeface="Arial" panose="020B0604020202020204" pitchFamily="34" charset="0"/>
                <a:ea typeface="Calibri" panose="020F0502020204030204" pitchFamily="34" charset="0"/>
                <a:cs typeface="Arial" panose="020B0604020202020204" pitchFamily="34" charset="0"/>
              </a:rPr>
              <a:t>todo</a:t>
            </a:r>
            <a:r>
              <a:rPr kumimoji="0" lang="es-PE" altLang="es-PE" sz="1600" b="0" i="0" u="none" strike="noStrike" cap="none" normalizeH="0" baseline="0" dirty="0" smtClean="0">
                <a:ln>
                  <a:noFill/>
                </a:ln>
                <a:solidFill>
                  <a:srgbClr val="444444"/>
                </a:solidFill>
                <a:effectLst/>
                <a:latin typeface="Calibri" panose="020F0502020204030204" pitchFamily="34" charset="0"/>
                <a:ea typeface="Calibri" panose="020F0502020204030204" pitchFamily="34" charset="0"/>
                <a:cs typeface="Arial" panose="020B0604020202020204" pitchFamily="34" charset="0"/>
              </a:rPr>
              <a:t> </a:t>
            </a:r>
            <a:r>
              <a:rPr kumimoji="0" lang="es-PE" altLang="es-PE" sz="1600" b="1"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getType</a:t>
            </a:r>
            <a:r>
              <a:rPr kumimoji="0" lang="es-PE" altLang="es-PE" sz="1600" b="0" i="0" u="none" strike="noStrike" cap="none" normalizeH="0" baseline="0" dirty="0" smtClean="0">
                <a:ln>
                  <a:noFill/>
                </a:ln>
                <a:solidFill>
                  <a:srgbClr val="444444"/>
                </a:solidFill>
                <a:effectLst/>
                <a:latin typeface="Calibri" panose="020F0502020204030204" pitchFamily="34" charset="0"/>
                <a:ea typeface="Calibri" panose="020F0502020204030204" pitchFamily="34" charset="0"/>
                <a:cs typeface="Arial" panose="020B0604020202020204" pitchFamily="34" charset="0"/>
              </a:rPr>
              <a:t> </a:t>
            </a:r>
            <a:r>
              <a:rPr kumimoji="0" lang="es-PE" altLang="es-PE" sz="1600" b="0" i="0" u="none" strike="noStrike" cap="none" normalizeH="0" baseline="0" dirty="0" smtClean="0">
                <a:ln>
                  <a:noFill/>
                </a:ln>
                <a:solidFill>
                  <a:srgbClr val="444444"/>
                </a:solidFill>
                <a:effectLst/>
                <a:latin typeface="Arial" panose="020B0604020202020204" pitchFamily="34" charset="0"/>
                <a:ea typeface="Calibri" panose="020F0502020204030204" pitchFamily="34" charset="0"/>
                <a:cs typeface="Arial" panose="020B0604020202020204" pitchFamily="34" charset="0"/>
              </a:rPr>
              <a:t>y ya tenemos nuestra instancia de Type.</a:t>
            </a:r>
            <a:endParaRPr kumimoji="0" lang="es-PE" altLang="es-PE"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pic>
        <p:nvPicPr>
          <p:cNvPr id="5121" name="Imagen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23" y="2784080"/>
            <a:ext cx="10259373" cy="3970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544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spTree>
    <p:extLst>
      <p:ext uri="{BB962C8B-B14F-4D97-AF65-F5344CB8AC3E}">
        <p14:creationId xmlns:p14="http://schemas.microsoft.com/office/powerpoint/2010/main" val="235529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29289" y="1333275"/>
            <a:ext cx="8596668" cy="3880773"/>
          </a:xfrm>
        </p:spPr>
        <p:txBody>
          <a:bodyPr/>
          <a:lstStyle/>
          <a:p>
            <a:r>
              <a:rPr lang="es-PE" dirty="0"/>
              <a:t>JSON (JavaScript Object Notation) es un formato de intercambio de datos ligero y a la vez legible para humanos (como </a:t>
            </a:r>
            <a:r>
              <a:rPr lang="es-PE" u="sng" dirty="0">
                <a:hlinkClick r:id="rId2"/>
              </a:rPr>
              <a:t>XML</a:t>
            </a:r>
            <a:r>
              <a:rPr lang="es-PE" dirty="0"/>
              <a:t> pero sin el marcado). Su sintaxis es un subconjunto del lenguaje JavaScript que fue estandarizado en 1999.</a:t>
            </a:r>
          </a:p>
          <a:p>
            <a:r>
              <a:rPr lang="es-PE" dirty="0"/>
              <a:t>Lo bueno de JSON es que se puede manejar de forma nativa en JavaScript, por lo que actúa como un pegamento entre el servidor y la aplicación del lado del cliente. Además, como sintácticamente es muy simple, se tienen que transmitir menos bytes en cada transacción. En aplicaciones modernas JSON ha sustituido en bastantes situaciones a XML.</a:t>
            </a:r>
          </a:p>
          <a:p>
            <a:endParaRPr lang="es-PE" dirty="0"/>
          </a:p>
        </p:txBody>
      </p:sp>
    </p:spTree>
    <p:extLst>
      <p:ext uri="{BB962C8B-B14F-4D97-AF65-F5344CB8AC3E}">
        <p14:creationId xmlns:p14="http://schemas.microsoft.com/office/powerpoint/2010/main" val="1085711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2020389" y="1619793"/>
            <a:ext cx="5572147" cy="3528989"/>
          </a:xfrm>
          <a:prstGeom prst="rect">
            <a:avLst/>
          </a:prstGeom>
        </p:spPr>
      </p:pic>
    </p:spTree>
    <p:extLst>
      <p:ext uri="{BB962C8B-B14F-4D97-AF65-F5344CB8AC3E}">
        <p14:creationId xmlns:p14="http://schemas.microsoft.com/office/powerpoint/2010/main" val="1148295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6042" y="2812869"/>
            <a:ext cx="8596668" cy="1320800"/>
          </a:xfrm>
        </p:spPr>
        <p:txBody>
          <a:bodyPr>
            <a:normAutofit fontScale="90000"/>
          </a:bodyPr>
          <a:lstStyle/>
          <a:p>
            <a:r>
              <a:rPr lang="es-PE" dirty="0"/>
              <a:t>Deserializando fechas de JSON a un objeto propio.</a:t>
            </a:r>
            <a:br>
              <a:rPr lang="es-PE" dirty="0"/>
            </a:br>
            <a:endParaRPr lang="es-PE" dirty="0"/>
          </a:p>
        </p:txBody>
      </p:sp>
    </p:spTree>
    <p:extLst>
      <p:ext uri="{BB962C8B-B14F-4D97-AF65-F5344CB8AC3E}">
        <p14:creationId xmlns:p14="http://schemas.microsoft.com/office/powerpoint/2010/main" val="870944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flipV="1">
            <a:off x="-5850384" y="1356952"/>
            <a:ext cx="62765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PE"/>
          </a:p>
        </p:txBody>
      </p:sp>
      <p:sp>
        <p:nvSpPr>
          <p:cNvPr id="5" name="Rectangle 3"/>
          <p:cNvSpPr>
            <a:spLocks noChangeArrowheads="1"/>
          </p:cNvSpPr>
          <p:nvPr/>
        </p:nvSpPr>
        <p:spPr bwMode="auto">
          <a:xfrm>
            <a:off x="1580226" y="550229"/>
            <a:ext cx="6276512"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En este ejemplo vamos a ver cómo transformar fechas de nuestro objeto JSON en fechas de nuestro objeto Java (</a:t>
            </a:r>
            <a:r>
              <a:rPr kumimoji="0" lang="es-PE" altLang="es-PE" sz="1600" b="0" i="0" u="none" strike="noStrike" cap="none" normalizeH="0" baseline="0" dirty="0" err="1"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java.util.Date</a:t>
            </a:r>
            <a:r>
              <a:rPr kumimoji="0" lang="es-PE" altLang="es-PE" sz="1600" b="0" i="0" u="none" strike="noStrike" cap="none" normalizeH="0" baseline="0" dirty="0" smtClean="0">
                <a:ln>
                  <a:noFill/>
                </a:ln>
                <a:solidFill>
                  <a:srgbClr val="444444"/>
                </a:solidFill>
                <a:effectLst/>
                <a:latin typeface="Arial" panose="020B0604020202020204" pitchFamily="34" charset="0"/>
                <a:ea typeface="Times New Roman" panose="02020603050405020304" pitchFamily="18" charset="0"/>
                <a:cs typeface="Arial" panose="020B0604020202020204" pitchFamily="34" charset="0"/>
              </a:rPr>
              <a:t>). Nuestro objeto JSON representa un intervalo de fechas. Es el siguiente:</a:t>
            </a:r>
            <a:endParaRPr kumimoji="0" lang="es-PE" altLang="es-PE"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pic>
        <p:nvPicPr>
          <p:cNvPr id="7" name="Imagen 6"/>
          <p:cNvPicPr/>
          <p:nvPr/>
        </p:nvPicPr>
        <p:blipFill>
          <a:blip r:embed="rId2">
            <a:extLst>
              <a:ext uri="{28A0092B-C50C-407E-A947-70E740481C1C}">
                <a14:useLocalDpi xmlns:a14="http://schemas.microsoft.com/office/drawing/2010/main" val="0"/>
              </a:ext>
            </a:extLst>
          </a:blip>
          <a:stretch>
            <a:fillRect/>
          </a:stretch>
        </p:blipFill>
        <p:spPr>
          <a:xfrm>
            <a:off x="1730960" y="2464996"/>
            <a:ext cx="5752915" cy="2479866"/>
          </a:xfrm>
          <a:prstGeom prst="rect">
            <a:avLst/>
          </a:prstGeom>
        </p:spPr>
      </p:pic>
    </p:spTree>
    <p:extLst>
      <p:ext uri="{BB962C8B-B14F-4D97-AF65-F5344CB8AC3E}">
        <p14:creationId xmlns:p14="http://schemas.microsoft.com/office/powerpoint/2010/main" val="246075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2142309" y="827315"/>
            <a:ext cx="4979775" cy="5475968"/>
          </a:xfrm>
          <a:prstGeom prst="rect">
            <a:avLst/>
          </a:prstGeom>
        </p:spPr>
      </p:pic>
    </p:spTree>
    <p:extLst>
      <p:ext uri="{BB962C8B-B14F-4D97-AF65-F5344CB8AC3E}">
        <p14:creationId xmlns:p14="http://schemas.microsoft.com/office/powerpoint/2010/main" val="408714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5746" y="619172"/>
            <a:ext cx="8596668" cy="2481079"/>
          </a:xfrm>
        </p:spPr>
        <p:txBody>
          <a:bodyPr/>
          <a:lstStyle/>
          <a:p>
            <a:r>
              <a:rPr lang="es-PE" dirty="0"/>
              <a:t>Para transformar las fechas lo haremos de la misma forma que en los ejemplos anteriores pero, al instanciar nuestro objeto Gson, lo haremos con GsonBuilder. Inicializamos el formato de fecha con el método </a:t>
            </a:r>
            <a:r>
              <a:rPr lang="es-PE" b="1" dirty="0" err="1"/>
              <a:t>setDateFormat</a:t>
            </a:r>
            <a:r>
              <a:rPr lang="es-PE" dirty="0"/>
              <a:t> (en nuestro caso </a:t>
            </a:r>
            <a:r>
              <a:rPr lang="es-PE" dirty="0" err="1"/>
              <a:t>dd</a:t>
            </a:r>
            <a:r>
              <a:rPr lang="es-PE" dirty="0"/>
              <a:t>/MM/</a:t>
            </a:r>
            <a:r>
              <a:rPr lang="es-PE" dirty="0" err="1"/>
              <a:t>yyyy</a:t>
            </a:r>
            <a:r>
              <a:rPr lang="es-PE" dirty="0"/>
              <a:t>) y creamos la instancia con el método create. Lo vemos en el siguiente test:</a:t>
            </a:r>
          </a:p>
          <a:p>
            <a:endParaRPr lang="es-PE" dirty="0"/>
          </a:p>
        </p:txBody>
      </p:sp>
      <p:pic>
        <p:nvPicPr>
          <p:cNvPr id="4" name="Imagen 3"/>
          <p:cNvPicPr/>
          <p:nvPr/>
        </p:nvPicPr>
        <p:blipFill>
          <a:blip r:embed="rId2"/>
          <a:stretch>
            <a:fillRect/>
          </a:stretch>
        </p:blipFill>
        <p:spPr>
          <a:xfrm>
            <a:off x="1184367" y="2701290"/>
            <a:ext cx="7616416" cy="2698024"/>
          </a:xfrm>
          <a:prstGeom prst="rect">
            <a:avLst/>
          </a:prstGeom>
        </p:spPr>
      </p:pic>
    </p:spTree>
    <p:extLst>
      <p:ext uri="{BB962C8B-B14F-4D97-AF65-F5344CB8AC3E}">
        <p14:creationId xmlns:p14="http://schemas.microsoft.com/office/powerpoint/2010/main" val="1397912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2316481" y="2185852"/>
            <a:ext cx="4734492" cy="2679224"/>
          </a:xfrm>
          <a:prstGeom prst="rect">
            <a:avLst/>
          </a:prstGeom>
        </p:spPr>
      </p:pic>
    </p:spTree>
    <p:extLst>
      <p:ext uri="{BB962C8B-B14F-4D97-AF65-F5344CB8AC3E}">
        <p14:creationId xmlns:p14="http://schemas.microsoft.com/office/powerpoint/2010/main" val="363616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957943"/>
          </a:xfrm>
        </p:spPr>
        <p:txBody>
          <a:bodyPr/>
          <a:lstStyle/>
          <a:p>
            <a:r>
              <a:rPr lang="es-PE" dirty="0" smtClean="0"/>
              <a:t>Sintaxis</a:t>
            </a:r>
            <a:endParaRPr lang="es-PE" dirty="0"/>
          </a:p>
        </p:txBody>
      </p:sp>
      <p:sp>
        <p:nvSpPr>
          <p:cNvPr id="5" name="Rectangle 2"/>
          <p:cNvSpPr>
            <a:spLocks noGrp="1" noChangeArrowheads="1"/>
          </p:cNvSpPr>
          <p:nvPr>
            <p:ph idx="1"/>
          </p:nvPr>
        </p:nvSpPr>
        <p:spPr bwMode="auto">
          <a:xfrm>
            <a:off x="440760" y="1746711"/>
            <a:ext cx="9069816"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Los tipos de datos disponibles con JSON son</a:t>
            </a:r>
            <a:r>
              <a:rPr kumimoji="0" lang="es-PE" altLang="es-PE" sz="10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a:t>
            </a:r>
            <a:endParaRPr kumimoji="0" lang="es-PE" altLang="es-PE"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Arial" panose="020B0604020202020204" pitchFamily="34" charset="0"/>
              </a:rPr>
              <a:t>N</a:t>
            </a:r>
            <a:r>
              <a:rPr kumimoji="0" lang="es-PE" altLang="es-PE"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ú</a:t>
            </a:r>
            <a:r>
              <a:rPr kumimoji="0" lang="es-PE" altLang="es-PE" sz="1800" b="1"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Arial" panose="020B0604020202020204" pitchFamily="34" charset="0"/>
              </a:rPr>
              <a:t>meros:</a:t>
            </a:r>
            <a:r>
              <a:rPr kumimoji="0" lang="es-PE" altLang="es-PE" sz="2000" b="1"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Arial" panose="020B0604020202020204" pitchFamily="34" charset="0"/>
              </a:rPr>
              <a:t> </a:t>
            </a:r>
            <a:r>
              <a:rPr kumimoji="0" lang="es-PE" altLang="es-PE" sz="16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Se permiten n</a:t>
            </a:r>
            <a:r>
              <a:rPr kumimoji="0" lang="es-PE" altLang="es-PE" sz="16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ú</a:t>
            </a:r>
            <a:r>
              <a:rPr kumimoji="0" lang="es-PE" altLang="es-PE" sz="16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meros negativos y opcionalmente pueden contener parte fraccional separada por puntos. </a:t>
            </a:r>
            <a:endParaRPr kumimoji="0" lang="es-PE" altLang="es-PE"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Ejemplo: 123.456</a:t>
            </a:r>
            <a:endParaRPr kumimoji="0" lang="es-PE" altLang="es-PE"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2000" b="1"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Arial" panose="020B0604020202020204" pitchFamily="34" charset="0"/>
              </a:rPr>
              <a:t>Cadenas: </a:t>
            </a:r>
            <a:r>
              <a:rPr kumimoji="0" lang="es-PE" altLang="es-PE" sz="16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Representan secuencias de cero o m</a:t>
            </a:r>
            <a:r>
              <a:rPr kumimoji="0" lang="es-PE" altLang="es-PE" sz="16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á</a:t>
            </a:r>
            <a:r>
              <a:rPr kumimoji="0" lang="es-PE" altLang="es-PE" sz="16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s caracteres. Se ponen entre doble comilla y se permiten cadenas de escape. </a:t>
            </a:r>
            <a:endParaRPr kumimoji="0" lang="es-PE" altLang="es-PE"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Ejemplo:</a:t>
            </a:r>
            <a:r>
              <a:rPr kumimoji="0" lang="es-PE" altLang="es-PE" sz="16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s-PE" altLang="es-PE"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"Hola"</a:t>
            </a:r>
            <a:endParaRPr kumimoji="0" lang="es-PE" altLang="es-PE"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2000" b="1"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Arial" panose="020B0604020202020204" pitchFamily="34" charset="0"/>
              </a:rPr>
              <a:t>Booleanos: </a:t>
            </a:r>
            <a:r>
              <a:rPr kumimoji="0" lang="es-PE" altLang="es-PE" sz="16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Representan valores booleanos y pueden tener dos valores:</a:t>
            </a:r>
            <a:r>
              <a:rPr kumimoji="0" lang="es-PE" altLang="es-PE" sz="16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s-PE" altLang="es-PE" sz="16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true</a:t>
            </a:r>
            <a:r>
              <a:rPr kumimoji="0" lang="es-PE" altLang="es-PE" sz="16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s-PE" altLang="es-PE" sz="16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y</a:t>
            </a:r>
            <a:r>
              <a:rPr kumimoji="0" lang="es-PE" altLang="es-PE" sz="16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s-PE" altLang="es-PE" sz="16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false</a:t>
            </a:r>
            <a:endParaRPr kumimoji="0" lang="es-PE" altLang="es-PE"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2000" b="1"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Arial" panose="020B0604020202020204" pitchFamily="34" charset="0"/>
              </a:rPr>
              <a:t>Null:</a:t>
            </a:r>
            <a:r>
              <a:rPr kumimoji="0" lang="es-PE" altLang="es-PE" sz="16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PE" altLang="es-PE" sz="16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Representan el valor nulo.</a:t>
            </a:r>
            <a:endParaRPr kumimoji="0" lang="es-PE" altLang="es-PE"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2000" b="1"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Arial" panose="020B0604020202020204" pitchFamily="34" charset="0"/>
              </a:rPr>
              <a:t>Array:</a:t>
            </a:r>
            <a:r>
              <a:rPr kumimoji="0" lang="es-PE" altLang="es-PE" sz="16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PE" altLang="es-PE"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Representa una lista ordenada de cero o m</a:t>
            </a:r>
            <a:r>
              <a:rPr kumimoji="0" lang="es-PE" altLang="es-PE"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PE" altLang="es-PE"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 valores los cuales pueden ser de cualquier tipo. Los valores se separan por comas y el vector se mete entre corchetes. </a:t>
            </a:r>
            <a:endParaRPr kumimoji="0" lang="es-PE" altLang="es-PE"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Ejemplo:</a:t>
            </a:r>
            <a:r>
              <a:rPr kumimoji="0" lang="es-PE" altLang="es-PE"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s-PE" altLang="es-PE"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"juan" , "pedro" , "jacinto" ]</a:t>
            </a:r>
            <a:endParaRPr kumimoji="0" lang="es-PE" altLang="es-PE"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0"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Arial" panose="020B0604020202020204" pitchFamily="34" charset="0"/>
              </a:rPr>
              <a:t>Objetos: </a:t>
            </a:r>
            <a:r>
              <a:rPr kumimoji="0" lang="es-PE" altLang="es-PE"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Objetos: Son colecciones no ordenadas de pares de la forma</a:t>
            </a:r>
            <a:r>
              <a:rPr kumimoji="0" lang="es-PE" altLang="es-PE"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s-PE" altLang="es-PE"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&lt;nombre&gt;:&lt;valor&gt;</a:t>
            </a:r>
            <a:r>
              <a:rPr kumimoji="0" lang="es-PE" altLang="es-PE"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s-PE" altLang="es-PE"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separados por comas y puestas entre llaves. El nombre tiene que ser una cadena y entre ellas. El valor puede ser de cualquier tipo. </a:t>
            </a: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78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38995" y="1123406"/>
            <a:ext cx="3962400" cy="5338354"/>
          </a:xfrm>
          <a:prstGeom prst="rect">
            <a:avLst/>
          </a:prstGeom>
        </p:spPr>
      </p:pic>
    </p:spTree>
    <p:extLst>
      <p:ext uri="{BB962C8B-B14F-4D97-AF65-F5344CB8AC3E}">
        <p14:creationId xmlns:p14="http://schemas.microsoft.com/office/powerpoint/2010/main" val="363265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Resultado de imagen para webservi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8388" y="2673532"/>
            <a:ext cx="6905691" cy="230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91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2183" y="2577737"/>
            <a:ext cx="8707945" cy="1590765"/>
          </a:xfrm>
        </p:spPr>
        <p:txBody>
          <a:bodyPr>
            <a:normAutofit fontScale="90000"/>
          </a:bodyPr>
          <a:lstStyle/>
          <a:p>
            <a:pPr algn="ctr"/>
            <a:r>
              <a:rPr lang="es-PE" b="1" dirty="0" smtClean="0"/>
              <a:t/>
            </a:r>
            <a:br>
              <a:rPr lang="es-PE" b="1" dirty="0" smtClean="0"/>
            </a:br>
            <a:r>
              <a:rPr lang="es-PE" b="1" dirty="0" smtClean="0"/>
              <a:t>JSON </a:t>
            </a:r>
            <a:r>
              <a:rPr lang="es-PE" b="1" dirty="0"/>
              <a:t>en JAVA</a:t>
            </a:r>
            <a:r>
              <a:rPr lang="es-PE" dirty="0"/>
              <a:t/>
            </a:r>
            <a:br>
              <a:rPr lang="es-PE" dirty="0"/>
            </a:br>
            <a:endParaRPr lang="es-PE" dirty="0"/>
          </a:p>
        </p:txBody>
      </p:sp>
    </p:spTree>
    <p:extLst>
      <p:ext uri="{BB962C8B-B14F-4D97-AF65-F5344CB8AC3E}">
        <p14:creationId xmlns:p14="http://schemas.microsoft.com/office/powerpoint/2010/main" val="388989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3806" y="827315"/>
            <a:ext cx="8760196" cy="5214048"/>
          </a:xfrm>
        </p:spPr>
        <p:txBody>
          <a:bodyPr/>
          <a:lstStyle/>
          <a:p>
            <a:r>
              <a:rPr lang="es-PE" dirty="0"/>
              <a:t>Java por defecto no ofrece ninguna funcionalidad integrada para analizar o crear JSON, a diferencia de PHP u otros idiomas, en lugar de eso, tendrás que confiar en una biblioteca/paquete de terceros.</a:t>
            </a:r>
          </a:p>
          <a:p>
            <a:r>
              <a:rPr lang="es-PE" dirty="0"/>
              <a:t>Puede darse la situación de que en nuestra aplicación Java, necesitemos atender peticiones representadas en JSON, transformarlas a Java, tratar los datos y devolver una respuesta en JSON. Los </a:t>
            </a:r>
            <a:r>
              <a:rPr lang="es-PE" u="sng" dirty="0">
                <a:hlinkClick r:id="rId2"/>
              </a:rPr>
              <a:t>servicios REST</a:t>
            </a:r>
            <a:r>
              <a:rPr lang="es-PE" dirty="0"/>
              <a:t> o los </a:t>
            </a:r>
            <a:r>
              <a:rPr lang="es-PE" u="sng" dirty="0">
                <a:hlinkClick r:id="rId3"/>
              </a:rPr>
              <a:t>Websockets</a:t>
            </a:r>
            <a:r>
              <a:rPr lang="es-PE" dirty="0"/>
              <a:t> son un buen ejemplo de esto.</a:t>
            </a:r>
          </a:p>
          <a:p>
            <a:r>
              <a:rPr lang="es-PE" dirty="0"/>
              <a:t>Para resolver este problema podemos implementar «a mano» la lógica de negocio para serializar y deserializar nuestro JSON, lo que supondrá un esfuerzo considerable. O podríamos hacer uso de alguna librería diseñada para este propósito como puede ser Gson.</a:t>
            </a:r>
          </a:p>
          <a:p>
            <a:endParaRPr lang="es-PE" dirty="0"/>
          </a:p>
        </p:txBody>
      </p:sp>
    </p:spTree>
    <p:extLst>
      <p:ext uri="{BB962C8B-B14F-4D97-AF65-F5344CB8AC3E}">
        <p14:creationId xmlns:p14="http://schemas.microsoft.com/office/powerpoint/2010/main" val="234088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1174" y="2316480"/>
            <a:ext cx="8596668" cy="1320800"/>
          </a:xfrm>
        </p:spPr>
        <p:txBody>
          <a:bodyPr/>
          <a:lstStyle/>
          <a:p>
            <a:pPr algn="ctr"/>
            <a:r>
              <a:rPr lang="es-PE" dirty="0"/>
              <a:t>Gson</a:t>
            </a:r>
            <a:br>
              <a:rPr lang="es-PE" dirty="0"/>
            </a:br>
            <a:endParaRPr lang="es-PE" dirty="0"/>
          </a:p>
        </p:txBody>
      </p:sp>
    </p:spTree>
    <p:extLst>
      <p:ext uri="{BB962C8B-B14F-4D97-AF65-F5344CB8AC3E}">
        <p14:creationId xmlns:p14="http://schemas.microsoft.com/office/powerpoint/2010/main" val="862300512"/>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205</TotalTime>
  <Words>500</Words>
  <Application>Microsoft Office PowerPoint</Application>
  <PresentationFormat>Panorámica</PresentationFormat>
  <Paragraphs>44</Paragraphs>
  <Slides>35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Arial Black</vt:lpstr>
      <vt:lpstr>Calibri</vt:lpstr>
      <vt:lpstr>Times New Roman</vt:lpstr>
      <vt:lpstr>Trebuchet MS</vt:lpstr>
      <vt:lpstr>Wingdings 3</vt:lpstr>
      <vt:lpstr>Faceta</vt:lpstr>
      <vt:lpstr>Manejo de Datos en Formato JSON </vt:lpstr>
      <vt:lpstr>                   ¿Qué es JSON? </vt:lpstr>
      <vt:lpstr>Presentación de PowerPoint</vt:lpstr>
      <vt:lpstr>Sintaxis</vt:lpstr>
      <vt:lpstr>Presentación de PowerPoint</vt:lpstr>
      <vt:lpstr>Presentación de PowerPoint</vt:lpstr>
      <vt:lpstr> JSON en JAVA </vt:lpstr>
      <vt:lpstr>Presentación de PowerPoint</vt:lpstr>
      <vt:lpstr>Gson </vt:lpstr>
      <vt:lpstr>Presentación de PowerPoint</vt:lpstr>
      <vt:lpstr>Características </vt:lpstr>
      <vt:lpstr>Utilizando la librería Gson en JAVA </vt:lpstr>
      <vt:lpstr>Serializando un objeto a JSON </vt:lpstr>
      <vt:lpstr>Presentación de PowerPoint</vt:lpstr>
      <vt:lpstr>Presentación de PowerPoint</vt:lpstr>
      <vt:lpstr>Presentación de PowerPoint</vt:lpstr>
      <vt:lpstr>Presentación de PowerPoint</vt:lpstr>
      <vt:lpstr>Presentación de PowerPoint</vt:lpstr>
      <vt:lpstr>Deserializando JSON a un objeto propio </vt:lpstr>
      <vt:lpstr>Presentación de PowerPoint</vt:lpstr>
      <vt:lpstr>Presentación de PowerPoint</vt:lpstr>
      <vt:lpstr>Presentación de PowerPoint</vt:lpstr>
      <vt:lpstr>Serializando nuestro objeto propio en JSON “bonito”. </vt:lpstr>
      <vt:lpstr>Presentación de PowerPoint</vt:lpstr>
      <vt:lpstr>Presentación de PowerPoint</vt:lpstr>
      <vt:lpstr>Presentación de PowerPoint</vt:lpstr>
      <vt:lpstr>Deserializando JSON en una lista de objetos propios. </vt:lpstr>
      <vt:lpstr>Presentación de PowerPoint</vt:lpstr>
      <vt:lpstr>Presentación de PowerPoint</vt:lpstr>
      <vt:lpstr>Presentación de PowerPoint</vt:lpstr>
      <vt:lpstr>Deserializando fechas de JSON a un objeto propio. </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Datos en Formato JSON</dc:title>
  <dc:creator>Alumno</dc:creator>
  <cp:lastModifiedBy>Alumno</cp:lastModifiedBy>
  <cp:revision>8</cp:revision>
  <dcterms:created xsi:type="dcterms:W3CDTF">2020-02-05T13:13:10Z</dcterms:created>
  <dcterms:modified xsi:type="dcterms:W3CDTF">2020-02-05T16:38:44Z</dcterms:modified>
</cp:coreProperties>
</file>