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77" r:id="rId6"/>
    <p:sldId id="278" r:id="rId7"/>
    <p:sldId id="260" r:id="rId8"/>
    <p:sldId id="273" r:id="rId9"/>
    <p:sldId id="261" r:id="rId10"/>
    <p:sldId id="262" r:id="rId11"/>
    <p:sldId id="263" r:id="rId12"/>
    <p:sldId id="274" r:id="rId13"/>
    <p:sldId id="264" r:id="rId14"/>
    <p:sldId id="265" r:id="rId15"/>
    <p:sldId id="266" r:id="rId16"/>
    <p:sldId id="267" r:id="rId17"/>
    <p:sldId id="275" r:id="rId18"/>
    <p:sldId id="268" r:id="rId19"/>
    <p:sldId id="269" r:id="rId20"/>
    <p:sldId id="270" r:id="rId21"/>
    <p:sldId id="276" r:id="rId22"/>
    <p:sldId id="279" r:id="rId23"/>
    <p:sldId id="271" r:id="rId24"/>
    <p:sldId id="272" r:id="rId2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88E462C6-4344-4A1E-8D74-F6AF962D89FC}" type="datetimeFigureOut">
              <a:rPr lang="es-PE" smtClean="0"/>
              <a:t>19/02/2020</a:t>
            </a:fld>
            <a:endParaRPr lang="es-PE"/>
          </a:p>
        </p:txBody>
      </p:sp>
      <p:sp>
        <p:nvSpPr>
          <p:cNvPr id="19" name="Footer Placeholder 18"/>
          <p:cNvSpPr>
            <a:spLocks noGrp="1"/>
          </p:cNvSpPr>
          <p:nvPr>
            <p:ph type="ftr" sz="quarter" idx="11"/>
          </p:nvPr>
        </p:nvSpPr>
        <p:spPr/>
        <p:txBody>
          <a:bodyPr/>
          <a:lstStyle/>
          <a:p>
            <a:endParaRPr lang="es-PE"/>
          </a:p>
        </p:txBody>
      </p:sp>
      <p:sp>
        <p:nvSpPr>
          <p:cNvPr id="27" name="Slide Number Placeholder 26"/>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8E462C6-4344-4A1E-8D74-F6AF962D89FC}"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8E462C6-4344-4A1E-8D74-F6AF962D89FC}"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8E462C6-4344-4A1E-8D74-F6AF962D89FC}"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88E462C6-4344-4A1E-8D74-F6AF962D89FC}" type="datetimeFigureOut">
              <a:rPr lang="es-PE" smtClean="0"/>
              <a:t>19/02/2020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88E462C6-4344-4A1E-8D74-F6AF962D89FC}" type="datetimeFigureOut">
              <a:rPr lang="es-PE" smtClean="0"/>
              <a:t>19/02/2020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88E462C6-4344-4A1E-8D74-F6AF962D89FC}" type="datetimeFigureOut">
              <a:rPr lang="es-PE" smtClean="0"/>
              <a:t>19/02/2020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88E462C6-4344-4A1E-8D74-F6AF962D89FC}" type="datetimeFigureOut">
              <a:rPr lang="es-PE" smtClean="0"/>
              <a:t>19/02/2020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462C6-4344-4A1E-8D74-F6AF962D89FC}" type="datetimeFigureOut">
              <a:rPr lang="es-PE" smtClean="0"/>
              <a:t>19/02/2020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88E462C6-4344-4A1E-8D74-F6AF962D89FC}" type="datetimeFigureOut">
              <a:rPr lang="es-PE" smtClean="0"/>
              <a:t>19/02/2020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C14E0CC-02E9-44F1-9740-C05B330323F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88E462C6-4344-4A1E-8D74-F6AF962D89FC}" type="datetimeFigureOut">
              <a:rPr lang="es-PE" smtClean="0"/>
              <a:t>19/02/2020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a:xfrm>
            <a:off x="8077200" y="6356350"/>
            <a:ext cx="609600" cy="365125"/>
          </a:xfrm>
        </p:spPr>
        <p:txBody>
          <a:bodyPr/>
          <a:lstStyle/>
          <a:p>
            <a:fld id="{FC14E0CC-02E9-44F1-9740-C05B330323F3}" type="slidenum">
              <a:rPr lang="es-PE" smtClean="0"/>
              <a:t>‹Nº›</a:t>
            </a:fld>
            <a:endParaRPr lang="es-PE"/>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E462C6-4344-4A1E-8D74-F6AF962D89FC}" type="datetimeFigureOut">
              <a:rPr lang="es-PE" smtClean="0"/>
              <a:t>19/02/2020</a:t>
            </a:fld>
            <a:endParaRPr lang="es-PE"/>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PE"/>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C14E0CC-02E9-44F1-9740-C05B330323F3}" type="slidenum">
              <a:rPr lang="es-PE" smtClean="0"/>
              <a:t>‹Nº›</a:t>
            </a:fld>
            <a:endParaRPr lang="es-PE"/>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1584325"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170631" y="607583"/>
            <a:ext cx="5919634" cy="707886"/>
          </a:xfrm>
          <a:prstGeom prst="rect">
            <a:avLst/>
          </a:prstGeom>
          <a:noFill/>
        </p:spPr>
        <p:txBody>
          <a:bodyPr wrap="none" rtlCol="0">
            <a:spAutoFit/>
          </a:bodyPr>
          <a:lstStyle/>
          <a:p>
            <a:pPr algn="ctr"/>
            <a:r>
              <a:rPr lang="es-ES" sz="2000" b="1" dirty="0" smtClean="0">
                <a:latin typeface="+mj-lt"/>
              </a:rPr>
              <a:t>UNIVERSIDAD NACIONAL DE INGENIERÍA</a:t>
            </a:r>
          </a:p>
          <a:p>
            <a:pPr algn="ctr"/>
            <a:r>
              <a:rPr lang="es-ES" sz="2000" b="1" dirty="0" smtClean="0">
                <a:latin typeface="+mj-lt"/>
              </a:rPr>
              <a:t>FACULTAD DE INGENIERÍA INDUSTRIAL Y DE SISTEMAS</a:t>
            </a:r>
            <a:endParaRPr lang="es-PE" sz="2000" b="1" dirty="0">
              <a:latin typeface="+mj-lt"/>
            </a:endParaRPr>
          </a:p>
        </p:txBody>
      </p:sp>
      <p:sp>
        <p:nvSpPr>
          <p:cNvPr id="5" name="4 CuadroTexto"/>
          <p:cNvSpPr txBox="1"/>
          <p:nvPr/>
        </p:nvSpPr>
        <p:spPr>
          <a:xfrm>
            <a:off x="3131839" y="3145323"/>
            <a:ext cx="3243196" cy="584775"/>
          </a:xfrm>
          <a:prstGeom prst="rect">
            <a:avLst/>
          </a:prstGeom>
          <a:noFill/>
        </p:spPr>
        <p:txBody>
          <a:bodyPr wrap="none" rtlCol="0">
            <a:spAutoFit/>
          </a:bodyPr>
          <a:lstStyle/>
          <a:p>
            <a:r>
              <a:rPr lang="es-ES" sz="3200" b="1" dirty="0" smtClean="0">
                <a:latin typeface="+mj-lt"/>
              </a:rPr>
              <a:t>PRINCIPIOS SOLID</a:t>
            </a:r>
            <a:endParaRPr lang="es-PE" sz="3200" b="1" dirty="0">
              <a:latin typeface="+mj-lt"/>
            </a:endParaRPr>
          </a:p>
        </p:txBody>
      </p:sp>
      <p:sp>
        <p:nvSpPr>
          <p:cNvPr id="6" name="5 CuadroTexto"/>
          <p:cNvSpPr txBox="1"/>
          <p:nvPr/>
        </p:nvSpPr>
        <p:spPr>
          <a:xfrm>
            <a:off x="899592" y="4509120"/>
            <a:ext cx="4884671" cy="2031325"/>
          </a:xfrm>
          <a:prstGeom prst="rect">
            <a:avLst/>
          </a:prstGeom>
          <a:noFill/>
        </p:spPr>
        <p:txBody>
          <a:bodyPr wrap="none" rtlCol="0">
            <a:spAutoFit/>
          </a:bodyPr>
          <a:lstStyle/>
          <a:p>
            <a:r>
              <a:rPr lang="es-ES" b="1" dirty="0" smtClean="0">
                <a:latin typeface="+mj-lt"/>
              </a:rPr>
              <a:t>PROFESOR: </a:t>
            </a:r>
            <a:r>
              <a:rPr lang="es-ES" dirty="0" smtClean="0">
                <a:latin typeface="+mj-lt"/>
              </a:rPr>
              <a:t>CORONEL CASTILLO, ERIC GUSTAVO.</a:t>
            </a:r>
          </a:p>
          <a:p>
            <a:r>
              <a:rPr lang="es-ES" b="1" dirty="0" smtClean="0">
                <a:latin typeface="+mj-lt"/>
              </a:rPr>
              <a:t>CURSO: </a:t>
            </a:r>
            <a:r>
              <a:rPr lang="es-ES" dirty="0" smtClean="0">
                <a:latin typeface="+mj-lt"/>
              </a:rPr>
              <a:t>PROGRAMADOR JAVA.</a:t>
            </a:r>
          </a:p>
          <a:p>
            <a:r>
              <a:rPr lang="es-ES" b="1" dirty="0" smtClean="0">
                <a:latin typeface="+mj-lt"/>
              </a:rPr>
              <a:t>INTEGRANTES:</a:t>
            </a:r>
          </a:p>
          <a:p>
            <a:r>
              <a:rPr lang="es-ES" dirty="0" smtClean="0">
                <a:latin typeface="+mj-lt"/>
              </a:rPr>
              <a:t>HINOSTROZA YAÑEZ, EVANS DEL JAIR.</a:t>
            </a:r>
          </a:p>
          <a:p>
            <a:r>
              <a:rPr lang="es-ES" dirty="0" smtClean="0">
                <a:latin typeface="+mj-lt"/>
              </a:rPr>
              <a:t>BARRIOS ALARCÓN, FERNANDO LUIS. </a:t>
            </a:r>
          </a:p>
          <a:p>
            <a:endParaRPr lang="es-ES" dirty="0">
              <a:latin typeface="+mj-lt"/>
            </a:endParaRPr>
          </a:p>
          <a:p>
            <a:r>
              <a:rPr lang="es-ES" dirty="0" smtClean="0">
                <a:latin typeface="+mj-lt"/>
              </a:rPr>
              <a:t>				</a:t>
            </a:r>
            <a:r>
              <a:rPr lang="es-ES" b="1" dirty="0" smtClean="0">
                <a:latin typeface="+mj-lt"/>
              </a:rPr>
              <a:t>LIMA 2020</a:t>
            </a:r>
            <a:endParaRPr lang="es-PE" b="1" dirty="0">
              <a:latin typeface="+mj-lt"/>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8773" y="1700808"/>
            <a:ext cx="1989329"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137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124744"/>
            <a:ext cx="5688632" cy="830997"/>
          </a:xfrm>
          <a:prstGeom prst="rect">
            <a:avLst/>
          </a:prstGeom>
          <a:noFill/>
        </p:spPr>
        <p:txBody>
          <a:bodyPr wrap="square" rtlCol="0">
            <a:spAutoFit/>
          </a:bodyPr>
          <a:lstStyle/>
          <a:p>
            <a:pPr marL="722313" lvl="1" indent="-265113"/>
            <a:r>
              <a:rPr lang="es-MX" sz="2400" b="1" dirty="0" smtClean="0">
                <a:solidFill>
                  <a:schemeClr val="bg1"/>
                </a:solidFill>
              </a:rPr>
              <a:t>2. Principio </a:t>
            </a:r>
            <a:r>
              <a:rPr lang="es-MX" sz="2400" b="1" dirty="0">
                <a:solidFill>
                  <a:schemeClr val="bg1"/>
                </a:solidFill>
              </a:rPr>
              <a:t>de abierto / cerrado </a:t>
            </a:r>
            <a:r>
              <a:rPr lang="es-MX" sz="2400" b="1" dirty="0" smtClean="0">
                <a:solidFill>
                  <a:schemeClr val="bg1"/>
                </a:solidFill>
              </a:rPr>
              <a:t>                                              (</a:t>
            </a:r>
            <a:r>
              <a:rPr lang="es-MX" sz="2400" b="1" dirty="0">
                <a:solidFill>
                  <a:schemeClr val="bg1"/>
                </a:solidFill>
              </a:rPr>
              <a:t>Open/Closed Principle)</a:t>
            </a:r>
            <a:endParaRPr lang="es-PE" sz="2400" b="1" dirty="0">
              <a:solidFill>
                <a:schemeClr val="bg1"/>
              </a:solidFill>
            </a:endParaRPr>
          </a:p>
        </p:txBody>
      </p:sp>
      <p:sp>
        <p:nvSpPr>
          <p:cNvPr id="7" name="6 CuadroTexto"/>
          <p:cNvSpPr txBox="1"/>
          <p:nvPr/>
        </p:nvSpPr>
        <p:spPr>
          <a:xfrm>
            <a:off x="179512" y="2005621"/>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460" y="2492896"/>
            <a:ext cx="398182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867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531700"/>
            <a:ext cx="5688632" cy="865173"/>
          </a:xfrm>
          <a:prstGeom prst="rect">
            <a:avLst/>
          </a:prstGeom>
          <a:noFill/>
        </p:spPr>
        <p:txBody>
          <a:bodyPr wrap="square" rtlCol="0">
            <a:spAutoFit/>
          </a:bodyPr>
          <a:lstStyle/>
          <a:p>
            <a:pPr marL="722313" lvl="1" indent="-265113">
              <a:lnSpc>
                <a:spcPct val="107000"/>
              </a:lnSpc>
              <a:spcBef>
                <a:spcPts val="200"/>
              </a:spcBef>
              <a:spcAft>
                <a:spcPts val="0"/>
              </a:spcAft>
            </a:pPr>
            <a:r>
              <a:rPr lang="es-MX" sz="2400" b="1" dirty="0" smtClean="0">
                <a:solidFill>
                  <a:schemeClr val="bg1"/>
                </a:solidFill>
              </a:rPr>
              <a:t>3. </a:t>
            </a:r>
            <a:r>
              <a:rPr lang="es-MX" sz="2400" b="1" dirty="0" smtClean="0">
                <a:solidFill>
                  <a:schemeClr val="bg1"/>
                </a:solidFill>
                <a:effectLst/>
                <a:latin typeface="Calibri Light"/>
                <a:ea typeface="Times New Roman"/>
                <a:cs typeface="Calibri"/>
              </a:rPr>
              <a:t>Principio de sustitución de Liskov (Liskov substitution principle)</a:t>
            </a:r>
            <a:endParaRPr lang="es-PE" sz="2400" b="1" dirty="0">
              <a:solidFill>
                <a:schemeClr val="bg1"/>
              </a:solidFill>
              <a:effectLst/>
              <a:latin typeface="Calibri Light"/>
              <a:ea typeface="Times New Roman"/>
              <a:cs typeface="Calibri"/>
            </a:endParaRPr>
          </a:p>
        </p:txBody>
      </p:sp>
      <p:sp>
        <p:nvSpPr>
          <p:cNvPr id="3" name="2 Rectángulo"/>
          <p:cNvSpPr/>
          <p:nvPr/>
        </p:nvSpPr>
        <p:spPr>
          <a:xfrm>
            <a:off x="864096" y="2564904"/>
            <a:ext cx="4572000" cy="1754326"/>
          </a:xfrm>
          <a:prstGeom prst="rect">
            <a:avLst/>
          </a:prstGeom>
        </p:spPr>
        <p:txBody>
          <a:bodyPr>
            <a:spAutoFit/>
          </a:bodyPr>
          <a:lstStyle/>
          <a:p>
            <a:r>
              <a:rPr lang="es-ES" b="1" dirty="0" smtClean="0">
                <a:solidFill>
                  <a:schemeClr val="bg1"/>
                </a:solidFill>
              </a:rPr>
              <a:t>Es un principio de la programación orientada a objetos. Y puede definirse como: Cada clase que hereda de otra puede usarse como su padre sin necesidad de conocer las diferencias entre ellas. </a:t>
            </a:r>
            <a:endParaRPr lang="es-PE" b="1" dirty="0">
              <a:solidFill>
                <a:schemeClr val="bg1"/>
              </a:solidFill>
            </a:endParaRPr>
          </a:p>
        </p:txBody>
      </p:sp>
      <p:sp>
        <p:nvSpPr>
          <p:cNvPr id="4" name="3 Rectángulo"/>
          <p:cNvSpPr/>
          <p:nvPr/>
        </p:nvSpPr>
        <p:spPr>
          <a:xfrm>
            <a:off x="823626" y="4327936"/>
            <a:ext cx="7780821" cy="1477328"/>
          </a:xfrm>
          <a:prstGeom prst="rect">
            <a:avLst/>
          </a:prstGeom>
        </p:spPr>
        <p:txBody>
          <a:bodyPr wrap="square">
            <a:spAutoFit/>
          </a:bodyPr>
          <a:lstStyle/>
          <a:p>
            <a:r>
              <a:rPr lang="es-ES" b="1" dirty="0" smtClean="0">
                <a:solidFill>
                  <a:schemeClr val="bg1"/>
                </a:solidFill>
              </a:rPr>
              <a:t>En lenguaje más formal: si S es un subtipo de T, entonces los objetos de tipo T en un programa de computadora pueden ser sustituidos por objetos de tipo S (es decir, los objetos de tipo S pueden sustituir objetos de tipo T), sin alterar ninguna de las propiedades deseables de ese programa (la corrección, la tarea que realiza, etc.). </a:t>
            </a:r>
            <a:endParaRPr lang="es-PE" b="1" dirty="0">
              <a:solidFill>
                <a:schemeClr val="bg1"/>
              </a:solidFill>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193112"/>
            <a:ext cx="2232249" cy="2739944"/>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6156176" y="3789040"/>
            <a:ext cx="2156616" cy="369332"/>
          </a:xfrm>
          <a:prstGeom prst="rect">
            <a:avLst/>
          </a:prstGeom>
          <a:noFill/>
        </p:spPr>
        <p:txBody>
          <a:bodyPr wrap="none" rtlCol="0">
            <a:spAutoFit/>
          </a:bodyPr>
          <a:lstStyle/>
          <a:p>
            <a:r>
              <a:rPr lang="es-ES" b="1" dirty="0" smtClean="0">
                <a:solidFill>
                  <a:schemeClr val="bg1"/>
                </a:solidFill>
              </a:rPr>
              <a:t>BÁRBARA LISKOV</a:t>
            </a:r>
            <a:endParaRPr lang="es-PE" b="1" dirty="0">
              <a:solidFill>
                <a:schemeClr val="bg1"/>
              </a:solidFill>
            </a:endParaRPr>
          </a:p>
        </p:txBody>
      </p:sp>
    </p:spTree>
    <p:extLst>
      <p:ext uri="{BB962C8B-B14F-4D97-AF65-F5344CB8AC3E}">
        <p14:creationId xmlns:p14="http://schemas.microsoft.com/office/powerpoint/2010/main" val="147947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531700"/>
            <a:ext cx="5688632" cy="865173"/>
          </a:xfrm>
          <a:prstGeom prst="rect">
            <a:avLst/>
          </a:prstGeom>
          <a:noFill/>
        </p:spPr>
        <p:txBody>
          <a:bodyPr wrap="square" rtlCol="0">
            <a:spAutoFit/>
          </a:bodyPr>
          <a:lstStyle/>
          <a:p>
            <a:pPr marL="722313" lvl="1" indent="-265113">
              <a:lnSpc>
                <a:spcPct val="107000"/>
              </a:lnSpc>
              <a:spcBef>
                <a:spcPts val="200"/>
              </a:spcBef>
              <a:spcAft>
                <a:spcPts val="0"/>
              </a:spcAft>
            </a:pPr>
            <a:r>
              <a:rPr lang="es-MX" sz="2400" b="1" dirty="0" smtClean="0">
                <a:solidFill>
                  <a:schemeClr val="bg1"/>
                </a:solidFill>
              </a:rPr>
              <a:t>3. </a:t>
            </a:r>
            <a:r>
              <a:rPr lang="es-MX" sz="2400" b="1" dirty="0" smtClean="0">
                <a:solidFill>
                  <a:schemeClr val="bg1"/>
                </a:solidFill>
                <a:effectLst/>
                <a:latin typeface="Calibri Light"/>
                <a:ea typeface="Times New Roman"/>
                <a:cs typeface="Calibri"/>
              </a:rPr>
              <a:t>Principio de sustitución de Liskov (Liskov substitution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2015603" y="2490805"/>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1730" r="37665" b="1371"/>
          <a:stretch/>
        </p:blipFill>
        <p:spPr bwMode="auto">
          <a:xfrm>
            <a:off x="1835695" y="3212976"/>
            <a:ext cx="6048447"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05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124744"/>
            <a:ext cx="5688632" cy="865173"/>
          </a:xfrm>
          <a:prstGeom prst="rect">
            <a:avLst/>
          </a:prstGeom>
          <a:noFill/>
        </p:spPr>
        <p:txBody>
          <a:bodyPr wrap="square" rtlCol="0">
            <a:spAutoFit/>
          </a:bodyPr>
          <a:lstStyle/>
          <a:p>
            <a:pPr marL="722313" lvl="1" indent="-265113">
              <a:lnSpc>
                <a:spcPct val="107000"/>
              </a:lnSpc>
              <a:spcBef>
                <a:spcPts val="200"/>
              </a:spcBef>
              <a:spcAft>
                <a:spcPts val="0"/>
              </a:spcAft>
            </a:pPr>
            <a:r>
              <a:rPr lang="es-MX" sz="2400" b="1" dirty="0" smtClean="0">
                <a:solidFill>
                  <a:schemeClr val="bg1"/>
                </a:solidFill>
              </a:rPr>
              <a:t>3. </a:t>
            </a:r>
            <a:r>
              <a:rPr lang="es-MX" sz="2400" b="1" dirty="0" smtClean="0">
                <a:solidFill>
                  <a:schemeClr val="bg1"/>
                </a:solidFill>
                <a:effectLst/>
                <a:latin typeface="Calibri Light"/>
                <a:ea typeface="Times New Roman"/>
                <a:cs typeface="Calibri"/>
              </a:rPr>
              <a:t>Principio de sustitución de Liskov (Liskov substitution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2321072" y="2205124"/>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803" y="3068960"/>
            <a:ext cx="508316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12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124744"/>
            <a:ext cx="5688632" cy="865173"/>
          </a:xfrm>
          <a:prstGeom prst="rect">
            <a:avLst/>
          </a:prstGeom>
          <a:noFill/>
        </p:spPr>
        <p:txBody>
          <a:bodyPr wrap="square" rtlCol="0">
            <a:spAutoFit/>
          </a:bodyPr>
          <a:lstStyle/>
          <a:p>
            <a:pPr marL="722313" lvl="1" indent="-265113">
              <a:lnSpc>
                <a:spcPct val="107000"/>
              </a:lnSpc>
              <a:spcBef>
                <a:spcPts val="200"/>
              </a:spcBef>
              <a:spcAft>
                <a:spcPts val="0"/>
              </a:spcAft>
            </a:pPr>
            <a:r>
              <a:rPr lang="es-MX" sz="2400" b="1" dirty="0" smtClean="0">
                <a:solidFill>
                  <a:schemeClr val="bg1"/>
                </a:solidFill>
              </a:rPr>
              <a:t>3. </a:t>
            </a:r>
            <a:r>
              <a:rPr lang="es-MX" sz="2400" b="1" dirty="0" smtClean="0">
                <a:solidFill>
                  <a:schemeClr val="bg1"/>
                </a:solidFill>
                <a:effectLst/>
                <a:latin typeface="Calibri Light"/>
                <a:ea typeface="Times New Roman"/>
                <a:cs typeface="Calibri"/>
              </a:rPr>
              <a:t>Principio de sustitución de Liskov (Liskov substitution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2321072" y="2205124"/>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3209"/>
          <a:stretch/>
        </p:blipFill>
        <p:spPr bwMode="auto">
          <a:xfrm>
            <a:off x="449923" y="3573016"/>
            <a:ext cx="3285950" cy="132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n 2"/>
          <p:cNvPicPr>
            <a:picLocks noChangeAspect="1"/>
          </p:cNvPicPr>
          <p:nvPr/>
        </p:nvPicPr>
        <p:blipFill>
          <a:blip r:embed="rId4"/>
          <a:stretch>
            <a:fillRect/>
          </a:stretch>
        </p:blipFill>
        <p:spPr>
          <a:xfrm>
            <a:off x="4572000" y="3403595"/>
            <a:ext cx="3816427" cy="1609581"/>
          </a:xfrm>
          <a:prstGeom prst="rect">
            <a:avLst/>
          </a:prstGeom>
        </p:spPr>
      </p:pic>
    </p:spTree>
    <p:extLst>
      <p:ext uri="{BB962C8B-B14F-4D97-AF65-F5344CB8AC3E}">
        <p14:creationId xmlns:p14="http://schemas.microsoft.com/office/powerpoint/2010/main" val="2233378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340768"/>
            <a:ext cx="5688632" cy="865173"/>
          </a:xfrm>
          <a:prstGeom prst="rect">
            <a:avLst/>
          </a:prstGeom>
          <a:noFill/>
        </p:spPr>
        <p:txBody>
          <a:bodyPr wrap="square" rtlCol="0">
            <a:spAutoFit/>
          </a:bodyPr>
          <a:lstStyle/>
          <a:p>
            <a:pPr marL="722313" lvl="1" indent="-265113">
              <a:lnSpc>
                <a:spcPct val="107000"/>
              </a:lnSpc>
              <a:spcBef>
                <a:spcPts val="200"/>
              </a:spcBef>
              <a:spcAft>
                <a:spcPts val="0"/>
              </a:spcAft>
            </a:pPr>
            <a:r>
              <a:rPr lang="es-MX" sz="2400" b="1" dirty="0" smtClean="0">
                <a:solidFill>
                  <a:schemeClr val="bg1"/>
                </a:solidFill>
              </a:rPr>
              <a:t>3. </a:t>
            </a:r>
            <a:r>
              <a:rPr lang="es-MX" sz="2400" b="1" dirty="0" smtClean="0">
                <a:solidFill>
                  <a:schemeClr val="bg1"/>
                </a:solidFill>
                <a:effectLst/>
                <a:latin typeface="Calibri Light"/>
                <a:ea typeface="Times New Roman"/>
                <a:cs typeface="Calibri"/>
              </a:rPr>
              <a:t>Principio de sustitución de Liskov (Liskov substitution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2321072" y="2433287"/>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pic>
        <p:nvPicPr>
          <p:cNvPr id="3" name="Imagen 2"/>
          <p:cNvPicPr>
            <a:picLocks noChangeAspect="1"/>
          </p:cNvPicPr>
          <p:nvPr/>
        </p:nvPicPr>
        <p:blipFill>
          <a:blip r:embed="rId3"/>
          <a:stretch>
            <a:fillRect/>
          </a:stretch>
        </p:blipFill>
        <p:spPr>
          <a:xfrm>
            <a:off x="2321072" y="3356992"/>
            <a:ext cx="5060119" cy="1524132"/>
          </a:xfrm>
          <a:prstGeom prst="rect">
            <a:avLst/>
          </a:prstGeom>
        </p:spPr>
      </p:pic>
    </p:spTree>
    <p:extLst>
      <p:ext uri="{BB962C8B-B14F-4D97-AF65-F5344CB8AC3E}">
        <p14:creationId xmlns:p14="http://schemas.microsoft.com/office/powerpoint/2010/main" val="2334612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494075"/>
            <a:ext cx="5688632" cy="882678"/>
          </a:xfrm>
          <a:prstGeom prst="rect">
            <a:avLst/>
          </a:prstGeom>
          <a:noFill/>
        </p:spPr>
        <p:txBody>
          <a:bodyPr wrap="square" rtlCol="0">
            <a:spAutoFit/>
          </a:bodyPr>
          <a:lstStyle/>
          <a:p>
            <a:pPr marL="811213" lvl="1" indent="-354013">
              <a:lnSpc>
                <a:spcPct val="107000"/>
              </a:lnSpc>
              <a:spcBef>
                <a:spcPts val="200"/>
              </a:spcBef>
              <a:spcAft>
                <a:spcPts val="0"/>
              </a:spcAft>
            </a:pPr>
            <a:r>
              <a:rPr lang="es-MX" sz="2400" b="1" dirty="0" smtClean="0">
                <a:solidFill>
                  <a:schemeClr val="bg1"/>
                </a:solidFill>
              </a:rPr>
              <a:t>4. </a:t>
            </a:r>
            <a:r>
              <a:rPr lang="es-ES" sz="2400" b="1" dirty="0" smtClean="0">
                <a:solidFill>
                  <a:schemeClr val="bg1"/>
                </a:solidFill>
                <a:effectLst/>
                <a:latin typeface="Calibri Light"/>
                <a:ea typeface="Times New Roman"/>
                <a:cs typeface="Calibri"/>
              </a:rPr>
              <a:t>Principio de Segregación de la Interfaz (Interface segregation principle)</a:t>
            </a:r>
            <a:endParaRPr lang="es-PE" sz="2400" b="1" dirty="0">
              <a:solidFill>
                <a:schemeClr val="bg1"/>
              </a:solidFill>
              <a:effectLst/>
              <a:latin typeface="Calibri Light"/>
              <a:ea typeface="Times New Roman"/>
              <a:cs typeface="Calibri"/>
            </a:endParaRPr>
          </a:p>
        </p:txBody>
      </p:sp>
      <p:sp>
        <p:nvSpPr>
          <p:cNvPr id="3" name="2 Rectángulo"/>
          <p:cNvSpPr/>
          <p:nvPr/>
        </p:nvSpPr>
        <p:spPr>
          <a:xfrm>
            <a:off x="759941" y="2996952"/>
            <a:ext cx="7632848" cy="2031325"/>
          </a:xfrm>
          <a:prstGeom prst="rect">
            <a:avLst/>
          </a:prstGeom>
        </p:spPr>
        <p:txBody>
          <a:bodyPr wrap="square">
            <a:spAutoFit/>
          </a:bodyPr>
          <a:lstStyle/>
          <a:p>
            <a:r>
              <a:rPr lang="es-ES" b="1" dirty="0" smtClean="0">
                <a:solidFill>
                  <a:schemeClr val="bg1"/>
                </a:solidFill>
              </a:rPr>
              <a:t>El principio de segregación de interfaces viene a decir que ninguna clase debería depender de métodos que no usa. Por tanto, cuando creemos interfaces que definan comportamientos, es importante estar seguros de que todas las clases que implementen esas interfaces vayan a necesitar y ser capaces de agregar comportamientos a todos los métodos. En caso contrario, es mejor tener varias interfaces más pequeñas.</a:t>
            </a:r>
            <a:endParaRPr lang="es-PE" b="1" dirty="0">
              <a:solidFill>
                <a:schemeClr val="bg1"/>
              </a:solidFill>
            </a:endParaRPr>
          </a:p>
        </p:txBody>
      </p:sp>
    </p:spTree>
    <p:extLst>
      <p:ext uri="{BB962C8B-B14F-4D97-AF65-F5344CB8AC3E}">
        <p14:creationId xmlns:p14="http://schemas.microsoft.com/office/powerpoint/2010/main" val="1842618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052736"/>
            <a:ext cx="5688632" cy="882678"/>
          </a:xfrm>
          <a:prstGeom prst="rect">
            <a:avLst/>
          </a:prstGeom>
          <a:noFill/>
        </p:spPr>
        <p:txBody>
          <a:bodyPr wrap="square" rtlCol="0">
            <a:spAutoFit/>
          </a:bodyPr>
          <a:lstStyle/>
          <a:p>
            <a:pPr marL="811213" lvl="1" indent="-354013">
              <a:lnSpc>
                <a:spcPct val="107000"/>
              </a:lnSpc>
              <a:spcBef>
                <a:spcPts val="200"/>
              </a:spcBef>
              <a:spcAft>
                <a:spcPts val="0"/>
              </a:spcAft>
            </a:pPr>
            <a:r>
              <a:rPr lang="es-MX" sz="2400" b="1" dirty="0" smtClean="0">
                <a:solidFill>
                  <a:schemeClr val="bg1"/>
                </a:solidFill>
              </a:rPr>
              <a:t>4. </a:t>
            </a:r>
            <a:r>
              <a:rPr lang="es-ES" sz="2400" b="1" dirty="0" smtClean="0">
                <a:solidFill>
                  <a:schemeClr val="bg1"/>
                </a:solidFill>
                <a:effectLst/>
                <a:latin typeface="Calibri Light"/>
                <a:ea typeface="Times New Roman"/>
                <a:cs typeface="Calibri"/>
              </a:rPr>
              <a:t>Principio de Segregación de la Interfaz (Interface segregation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2329762" y="1971622"/>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647" y="2492896"/>
            <a:ext cx="3002861" cy="409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13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052736"/>
            <a:ext cx="5688632" cy="882678"/>
          </a:xfrm>
          <a:prstGeom prst="rect">
            <a:avLst/>
          </a:prstGeom>
          <a:noFill/>
        </p:spPr>
        <p:txBody>
          <a:bodyPr wrap="square" rtlCol="0">
            <a:spAutoFit/>
          </a:bodyPr>
          <a:lstStyle/>
          <a:p>
            <a:pPr marL="811213" lvl="1" indent="-354013">
              <a:lnSpc>
                <a:spcPct val="107000"/>
              </a:lnSpc>
              <a:spcBef>
                <a:spcPts val="200"/>
              </a:spcBef>
              <a:spcAft>
                <a:spcPts val="0"/>
              </a:spcAft>
            </a:pPr>
            <a:r>
              <a:rPr lang="es-MX" sz="2400" b="1" dirty="0" smtClean="0">
                <a:solidFill>
                  <a:schemeClr val="bg1"/>
                </a:solidFill>
              </a:rPr>
              <a:t>4. </a:t>
            </a:r>
            <a:r>
              <a:rPr lang="es-ES" sz="2400" b="1" dirty="0" smtClean="0">
                <a:solidFill>
                  <a:schemeClr val="bg1"/>
                </a:solidFill>
                <a:effectLst/>
                <a:latin typeface="Calibri Light"/>
                <a:ea typeface="Times New Roman"/>
                <a:cs typeface="Calibri"/>
              </a:rPr>
              <a:t>Principio de Segregación de la Interfaz (Interface segregation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4211960" y="1704581"/>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8422"/>
          <a:stretch/>
        </p:blipFill>
        <p:spPr bwMode="auto">
          <a:xfrm>
            <a:off x="3300583" y="2161584"/>
            <a:ext cx="2345984" cy="448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730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052736"/>
            <a:ext cx="5688632" cy="882678"/>
          </a:xfrm>
          <a:prstGeom prst="rect">
            <a:avLst/>
          </a:prstGeom>
          <a:noFill/>
        </p:spPr>
        <p:txBody>
          <a:bodyPr wrap="square" rtlCol="0">
            <a:spAutoFit/>
          </a:bodyPr>
          <a:lstStyle/>
          <a:p>
            <a:pPr marL="811213" lvl="1" indent="-354013">
              <a:lnSpc>
                <a:spcPct val="107000"/>
              </a:lnSpc>
              <a:spcBef>
                <a:spcPts val="200"/>
              </a:spcBef>
              <a:spcAft>
                <a:spcPts val="0"/>
              </a:spcAft>
            </a:pPr>
            <a:r>
              <a:rPr lang="es-MX" sz="2400" b="1" dirty="0" smtClean="0">
                <a:solidFill>
                  <a:schemeClr val="bg1"/>
                </a:solidFill>
              </a:rPr>
              <a:t>4. </a:t>
            </a:r>
            <a:r>
              <a:rPr lang="es-ES" sz="2400" b="1" dirty="0" smtClean="0">
                <a:solidFill>
                  <a:schemeClr val="bg1"/>
                </a:solidFill>
                <a:effectLst/>
                <a:latin typeface="Calibri Light"/>
                <a:ea typeface="Times New Roman"/>
                <a:cs typeface="Calibri"/>
              </a:rPr>
              <a:t>Principio de Segregación de la Interfaz (Interface segregation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4716016" y="1704581"/>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052" y="2132856"/>
            <a:ext cx="32559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033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5 Rectángulo"/>
          <p:cNvSpPr/>
          <p:nvPr/>
        </p:nvSpPr>
        <p:spPr>
          <a:xfrm>
            <a:off x="4486137" y="332656"/>
            <a:ext cx="4644008" cy="79208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3 CuadroTexto"/>
          <p:cNvSpPr txBox="1"/>
          <p:nvPr/>
        </p:nvSpPr>
        <p:spPr>
          <a:xfrm>
            <a:off x="5076056" y="476672"/>
            <a:ext cx="3590727" cy="523220"/>
          </a:xfrm>
          <a:prstGeom prst="rect">
            <a:avLst/>
          </a:prstGeom>
          <a:noFill/>
        </p:spPr>
        <p:txBody>
          <a:bodyPr wrap="none" rtlCol="0">
            <a:spAutoFit/>
          </a:bodyPr>
          <a:lstStyle/>
          <a:p>
            <a:r>
              <a:rPr lang="es-ES" sz="2800" b="1" dirty="0" smtClean="0">
                <a:solidFill>
                  <a:schemeClr val="bg1"/>
                </a:solidFill>
              </a:rPr>
              <a:t>PRINCIPIOS SOLID.</a:t>
            </a:r>
          </a:p>
        </p:txBody>
      </p:sp>
      <p:sp>
        <p:nvSpPr>
          <p:cNvPr id="5" name="4 CuadroTexto"/>
          <p:cNvSpPr txBox="1"/>
          <p:nvPr/>
        </p:nvSpPr>
        <p:spPr>
          <a:xfrm>
            <a:off x="635610" y="908720"/>
            <a:ext cx="2784262" cy="461665"/>
          </a:xfrm>
          <a:prstGeom prst="rect">
            <a:avLst/>
          </a:prstGeom>
          <a:noFill/>
        </p:spPr>
        <p:txBody>
          <a:bodyPr wrap="square" rtlCol="0">
            <a:spAutoFit/>
          </a:bodyPr>
          <a:lstStyle/>
          <a:p>
            <a:r>
              <a:rPr lang="es-ES" sz="2400" b="1" dirty="0" smtClean="0">
                <a:solidFill>
                  <a:schemeClr val="bg1"/>
                </a:solidFill>
              </a:rPr>
              <a:t>INTRODUCCIÓN.</a:t>
            </a:r>
            <a:endParaRPr lang="es-PE" sz="2400" b="1" dirty="0">
              <a:solidFill>
                <a:schemeClr val="bg1"/>
              </a:solidFill>
            </a:endParaRPr>
          </a:p>
        </p:txBody>
      </p:sp>
      <p:sp>
        <p:nvSpPr>
          <p:cNvPr id="7" name="6 CuadroTexto"/>
          <p:cNvSpPr txBox="1"/>
          <p:nvPr/>
        </p:nvSpPr>
        <p:spPr>
          <a:xfrm>
            <a:off x="613551" y="1735648"/>
            <a:ext cx="4637891" cy="1477328"/>
          </a:xfrm>
          <a:prstGeom prst="rect">
            <a:avLst/>
          </a:prstGeom>
          <a:noFill/>
        </p:spPr>
        <p:txBody>
          <a:bodyPr wrap="square" rtlCol="0">
            <a:spAutoFit/>
          </a:bodyPr>
          <a:lstStyle/>
          <a:p>
            <a:r>
              <a:rPr lang="es-MX" dirty="0" smtClean="0">
                <a:solidFill>
                  <a:schemeClr val="bg1"/>
                </a:solidFill>
              </a:rPr>
              <a:t>SOLID es </a:t>
            </a:r>
            <a:r>
              <a:rPr lang="es-MX" dirty="0">
                <a:solidFill>
                  <a:schemeClr val="bg1"/>
                </a:solidFill>
              </a:rPr>
              <a:t>un acrónimo </a:t>
            </a:r>
            <a:r>
              <a:rPr lang="es-MX" dirty="0" smtClean="0">
                <a:solidFill>
                  <a:schemeClr val="bg1"/>
                </a:solidFill>
              </a:rPr>
              <a:t>introducido </a:t>
            </a:r>
            <a:r>
              <a:rPr lang="es-MX" dirty="0">
                <a:solidFill>
                  <a:schemeClr val="bg1"/>
                </a:solidFill>
              </a:rPr>
              <a:t>por </a:t>
            </a:r>
            <a:r>
              <a:rPr lang="es-MX" dirty="0" smtClean="0">
                <a:solidFill>
                  <a:schemeClr val="bg1"/>
                </a:solidFill>
              </a:rPr>
              <a:t/>
            </a:r>
            <a:br>
              <a:rPr lang="es-MX" dirty="0" smtClean="0">
                <a:solidFill>
                  <a:schemeClr val="bg1"/>
                </a:solidFill>
              </a:rPr>
            </a:br>
            <a:r>
              <a:rPr lang="es-MX" dirty="0" smtClean="0">
                <a:solidFill>
                  <a:schemeClr val="bg1"/>
                </a:solidFill>
              </a:rPr>
              <a:t>Robert </a:t>
            </a:r>
            <a:r>
              <a:rPr lang="es-MX" dirty="0">
                <a:solidFill>
                  <a:schemeClr val="bg1"/>
                </a:solidFill>
              </a:rPr>
              <a:t>C. Martin​ a comienzos de la década del 2003 que representa cinco </a:t>
            </a:r>
            <a:r>
              <a:rPr lang="es-MX" dirty="0" smtClean="0">
                <a:solidFill>
                  <a:schemeClr val="bg1"/>
                </a:solidFill>
              </a:rPr>
              <a:t/>
            </a:r>
            <a:br>
              <a:rPr lang="es-MX" dirty="0" smtClean="0">
                <a:solidFill>
                  <a:schemeClr val="bg1"/>
                </a:solidFill>
              </a:rPr>
            </a:br>
            <a:r>
              <a:rPr lang="es-MX" dirty="0" smtClean="0">
                <a:solidFill>
                  <a:schemeClr val="bg1"/>
                </a:solidFill>
              </a:rPr>
              <a:t>principios </a:t>
            </a:r>
            <a:r>
              <a:rPr lang="es-MX" dirty="0">
                <a:solidFill>
                  <a:schemeClr val="bg1"/>
                </a:solidFill>
              </a:rPr>
              <a:t>básicos de la programación orientada a objetos y el </a:t>
            </a:r>
            <a:r>
              <a:rPr lang="es-MX" dirty="0" smtClean="0">
                <a:solidFill>
                  <a:schemeClr val="bg1"/>
                </a:solidFill>
              </a:rPr>
              <a:t>diseño.</a:t>
            </a:r>
            <a:endParaRPr lang="es-PE" dirty="0">
              <a:solidFill>
                <a:schemeClr val="bg1"/>
              </a:solidFill>
            </a:endParaRPr>
          </a:p>
        </p:txBody>
      </p:sp>
      <p:sp>
        <p:nvSpPr>
          <p:cNvPr id="8" name="7 Rectángulo"/>
          <p:cNvSpPr/>
          <p:nvPr/>
        </p:nvSpPr>
        <p:spPr>
          <a:xfrm>
            <a:off x="1002757" y="3814008"/>
            <a:ext cx="3281211" cy="1631216"/>
          </a:xfrm>
          <a:prstGeom prst="rect">
            <a:avLst/>
          </a:prstGeom>
        </p:spPr>
        <p:txBody>
          <a:bodyPr wrap="square">
            <a:spAutoFit/>
          </a:bodyPr>
          <a:lstStyle/>
          <a:p>
            <a:pPr algn="ctr"/>
            <a:r>
              <a:rPr lang="es-MX" sz="2000" b="1" dirty="0" smtClean="0">
                <a:solidFill>
                  <a:schemeClr val="bg1"/>
                </a:solidFill>
              </a:rPr>
              <a:t>S  – Single Responsibility </a:t>
            </a:r>
          </a:p>
          <a:p>
            <a:r>
              <a:rPr lang="es-MX" sz="2000" b="1" dirty="0" smtClean="0">
                <a:solidFill>
                  <a:schemeClr val="bg1"/>
                </a:solidFill>
              </a:rPr>
              <a:t>O - Open / Closed</a:t>
            </a:r>
          </a:p>
          <a:p>
            <a:r>
              <a:rPr lang="es-MX" sz="2000" b="1" dirty="0" smtClean="0">
                <a:solidFill>
                  <a:schemeClr val="bg1"/>
                </a:solidFill>
              </a:rPr>
              <a:t>L  – Liskov Substitution</a:t>
            </a:r>
          </a:p>
          <a:p>
            <a:r>
              <a:rPr lang="es-MX" sz="2000" b="1" dirty="0" smtClean="0">
                <a:solidFill>
                  <a:schemeClr val="bg1"/>
                </a:solidFill>
              </a:rPr>
              <a:t>I  – Interface Segregation</a:t>
            </a:r>
          </a:p>
          <a:p>
            <a:r>
              <a:rPr lang="es-MX" sz="2000" b="1" dirty="0" smtClean="0">
                <a:solidFill>
                  <a:schemeClr val="bg1"/>
                </a:solidFill>
              </a:rPr>
              <a:t>D– Dependency Inversion</a:t>
            </a:r>
            <a:endParaRPr lang="es-PE" sz="2000" b="1" dirty="0">
              <a:solidFill>
                <a:schemeClr val="bg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899" r="38975" b="10472"/>
          <a:stretch/>
        </p:blipFill>
        <p:spPr bwMode="auto">
          <a:xfrm>
            <a:off x="5251442" y="1250619"/>
            <a:ext cx="3415341" cy="3384376"/>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5580112" y="4715852"/>
            <a:ext cx="2820965" cy="646331"/>
          </a:xfrm>
          <a:prstGeom prst="rect">
            <a:avLst/>
          </a:prstGeom>
          <a:noFill/>
        </p:spPr>
        <p:txBody>
          <a:bodyPr wrap="none" rtlCol="0">
            <a:spAutoFit/>
          </a:bodyPr>
          <a:lstStyle/>
          <a:p>
            <a:pPr algn="ctr"/>
            <a:r>
              <a:rPr lang="es-ES" b="1" dirty="0" smtClean="0">
                <a:solidFill>
                  <a:schemeClr val="bg1"/>
                </a:solidFill>
              </a:rPr>
              <a:t>ROBERT CECIL MARTIN</a:t>
            </a:r>
          </a:p>
          <a:p>
            <a:pPr algn="ctr"/>
            <a:r>
              <a:rPr lang="es-ES" b="1" dirty="0" smtClean="0">
                <a:solidFill>
                  <a:schemeClr val="bg1"/>
                </a:solidFill>
              </a:rPr>
              <a:t>Uncle Bob – Tío Bob.</a:t>
            </a:r>
            <a:endParaRPr lang="es-PE" b="1" dirty="0">
              <a:solidFill>
                <a:schemeClr val="bg1"/>
              </a:solidFill>
            </a:endParaRPr>
          </a:p>
        </p:txBody>
      </p:sp>
    </p:spTree>
    <p:extLst>
      <p:ext uri="{BB962C8B-B14F-4D97-AF65-F5344CB8AC3E}">
        <p14:creationId xmlns:p14="http://schemas.microsoft.com/office/powerpoint/2010/main" val="1685175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36631" y="1700808"/>
            <a:ext cx="6843149" cy="882678"/>
          </a:xfrm>
          <a:prstGeom prst="rect">
            <a:avLst/>
          </a:prstGeom>
          <a:noFill/>
        </p:spPr>
        <p:txBody>
          <a:bodyPr wrap="square" rtlCol="0">
            <a:spAutoFit/>
          </a:bodyPr>
          <a:lstStyle/>
          <a:p>
            <a:pPr marL="811213" lvl="1" indent="-354013">
              <a:lnSpc>
                <a:spcPct val="107000"/>
              </a:lnSpc>
              <a:spcBef>
                <a:spcPts val="200"/>
              </a:spcBef>
              <a:spcAft>
                <a:spcPts val="0"/>
              </a:spcAft>
            </a:pPr>
            <a:r>
              <a:rPr lang="es-MX" sz="2400" b="1" dirty="0">
                <a:solidFill>
                  <a:schemeClr val="bg1"/>
                </a:solidFill>
              </a:rPr>
              <a:t>5</a:t>
            </a:r>
            <a:r>
              <a:rPr lang="es-MX" sz="2400" b="1" dirty="0" smtClean="0">
                <a:solidFill>
                  <a:schemeClr val="bg1"/>
                </a:solidFill>
              </a:rPr>
              <a:t>. </a:t>
            </a:r>
            <a:r>
              <a:rPr lang="es-ES" sz="2400" b="1" dirty="0" smtClean="0">
                <a:solidFill>
                  <a:schemeClr val="bg1"/>
                </a:solidFill>
                <a:effectLst/>
                <a:latin typeface="Calibri Light"/>
                <a:ea typeface="Times New Roman"/>
                <a:cs typeface="Calibri"/>
              </a:rPr>
              <a:t>Principio de inversión de la dependencia (Dependency inversion principle)</a:t>
            </a:r>
            <a:endParaRPr lang="es-PE" sz="2400" b="1" dirty="0">
              <a:solidFill>
                <a:schemeClr val="bg1"/>
              </a:solidFill>
              <a:effectLst/>
              <a:latin typeface="Calibri Light"/>
              <a:ea typeface="Times New Roman"/>
              <a:cs typeface="Calibri"/>
            </a:endParaRPr>
          </a:p>
        </p:txBody>
      </p:sp>
      <p:sp>
        <p:nvSpPr>
          <p:cNvPr id="3" name="2 Rectángulo"/>
          <p:cNvSpPr/>
          <p:nvPr/>
        </p:nvSpPr>
        <p:spPr>
          <a:xfrm>
            <a:off x="827584" y="3068960"/>
            <a:ext cx="7632848" cy="2585323"/>
          </a:xfrm>
          <a:prstGeom prst="rect">
            <a:avLst/>
          </a:prstGeom>
        </p:spPr>
        <p:txBody>
          <a:bodyPr wrap="square">
            <a:spAutoFit/>
          </a:bodyPr>
          <a:lstStyle/>
          <a:p>
            <a:pPr marL="265113" indent="-265113"/>
            <a:r>
              <a:rPr lang="es-ES" b="1" dirty="0" smtClean="0">
                <a:solidFill>
                  <a:schemeClr val="bg1"/>
                </a:solidFill>
              </a:rPr>
              <a:t>1.  Los módulos de alto nivel no deberían depender de módulos de bajo nivel. Ambos deberían depender de abstracciones.</a:t>
            </a:r>
          </a:p>
          <a:p>
            <a:endParaRPr lang="es-ES" b="1" dirty="0" smtClean="0">
              <a:solidFill>
                <a:schemeClr val="bg1"/>
              </a:solidFill>
            </a:endParaRPr>
          </a:p>
          <a:p>
            <a:pPr marL="265113" indent="-265113"/>
            <a:r>
              <a:rPr lang="es-ES" b="1" dirty="0" smtClean="0">
                <a:solidFill>
                  <a:schemeClr val="bg1"/>
                </a:solidFill>
              </a:rPr>
              <a:t>2.  Las abstracciones no deberían depender de los detalles. Los detalles deberían depender de las abstracciones.</a:t>
            </a:r>
          </a:p>
          <a:p>
            <a:endParaRPr lang="es-ES" b="1" dirty="0" smtClean="0">
              <a:solidFill>
                <a:schemeClr val="bg1"/>
              </a:solidFill>
            </a:endParaRPr>
          </a:p>
          <a:p>
            <a:r>
              <a:rPr lang="es-ES" b="1" dirty="0" smtClean="0">
                <a:solidFill>
                  <a:schemeClr val="bg1"/>
                </a:solidFill>
              </a:rPr>
              <a:t>El objetivo del Dependency Inversion Principle (DIP) consiste en reducir las dependencias entre los módulos del código, es decir, alcanzar un bajo acoplamiento de las clases.</a:t>
            </a:r>
            <a:endParaRPr lang="es-ES" b="1" dirty="0">
              <a:solidFill>
                <a:schemeClr val="bg1"/>
              </a:solidFill>
            </a:endParaRPr>
          </a:p>
        </p:txBody>
      </p:sp>
    </p:spTree>
    <p:extLst>
      <p:ext uri="{BB962C8B-B14F-4D97-AF65-F5344CB8AC3E}">
        <p14:creationId xmlns:p14="http://schemas.microsoft.com/office/powerpoint/2010/main" val="2201136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5" y="1052736"/>
            <a:ext cx="6843149" cy="882678"/>
          </a:xfrm>
          <a:prstGeom prst="rect">
            <a:avLst/>
          </a:prstGeom>
          <a:noFill/>
        </p:spPr>
        <p:txBody>
          <a:bodyPr wrap="square" rtlCol="0">
            <a:spAutoFit/>
          </a:bodyPr>
          <a:lstStyle/>
          <a:p>
            <a:pPr marL="811213" lvl="1" indent="-354013">
              <a:lnSpc>
                <a:spcPct val="107000"/>
              </a:lnSpc>
              <a:spcBef>
                <a:spcPts val="200"/>
              </a:spcBef>
              <a:spcAft>
                <a:spcPts val="0"/>
              </a:spcAft>
            </a:pPr>
            <a:r>
              <a:rPr lang="es-MX" sz="2400" b="1" dirty="0">
                <a:solidFill>
                  <a:schemeClr val="bg1"/>
                </a:solidFill>
              </a:rPr>
              <a:t>5</a:t>
            </a:r>
            <a:r>
              <a:rPr lang="es-MX" sz="2400" b="1" dirty="0" smtClean="0">
                <a:solidFill>
                  <a:schemeClr val="bg1"/>
                </a:solidFill>
              </a:rPr>
              <a:t>. </a:t>
            </a:r>
            <a:r>
              <a:rPr lang="es-ES" sz="2400" b="1" dirty="0" smtClean="0">
                <a:solidFill>
                  <a:schemeClr val="bg1"/>
                </a:solidFill>
                <a:effectLst/>
                <a:latin typeface="Calibri Light"/>
                <a:ea typeface="Times New Roman"/>
                <a:cs typeface="Calibri"/>
              </a:rPr>
              <a:t>Principio de inversión de la dependencia (Dependency inversion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1893444" y="2100094"/>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0160" b="5246"/>
          <a:stretch/>
        </p:blipFill>
        <p:spPr bwMode="auto">
          <a:xfrm>
            <a:off x="2382704" y="2937328"/>
            <a:ext cx="4710111" cy="333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931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79512" y="1371008"/>
            <a:ext cx="6843149" cy="595932"/>
          </a:xfrm>
          <a:prstGeom prst="rect">
            <a:avLst/>
          </a:prstGeom>
          <a:noFill/>
        </p:spPr>
        <p:txBody>
          <a:bodyPr wrap="square" rtlCol="0">
            <a:spAutoFit/>
          </a:bodyPr>
          <a:lstStyle/>
          <a:p>
            <a:pPr marL="811213" lvl="1" indent="-354013">
              <a:lnSpc>
                <a:spcPct val="107000"/>
              </a:lnSpc>
              <a:spcBef>
                <a:spcPts val="200"/>
              </a:spcBef>
              <a:spcAft>
                <a:spcPts val="0"/>
              </a:spcAft>
            </a:pPr>
            <a:r>
              <a:rPr lang="es-PE" sz="3200" b="1" dirty="0" smtClean="0">
                <a:solidFill>
                  <a:schemeClr val="bg1"/>
                </a:solidFill>
              </a:rPr>
              <a:t>API</a:t>
            </a:r>
            <a:endParaRPr lang="es-PE" sz="3200" b="1" dirty="0">
              <a:solidFill>
                <a:schemeClr val="bg1"/>
              </a:solidFill>
              <a:effectLst/>
              <a:latin typeface="Calibri Light"/>
              <a:ea typeface="Times New Roman"/>
              <a:cs typeface="Calibri"/>
            </a:endParaRPr>
          </a:p>
        </p:txBody>
      </p:sp>
      <p:sp>
        <p:nvSpPr>
          <p:cNvPr id="3" name="CuadroTexto 2"/>
          <p:cNvSpPr txBox="1"/>
          <p:nvPr/>
        </p:nvSpPr>
        <p:spPr>
          <a:xfrm>
            <a:off x="539552" y="2564904"/>
            <a:ext cx="8208912" cy="1200329"/>
          </a:xfrm>
          <a:prstGeom prst="rect">
            <a:avLst/>
          </a:prstGeom>
          <a:noFill/>
        </p:spPr>
        <p:txBody>
          <a:bodyPr wrap="square" rtlCol="0">
            <a:spAutoFit/>
          </a:bodyPr>
          <a:lstStyle/>
          <a:p>
            <a:r>
              <a:rPr lang="es-PE" dirty="0" smtClean="0">
                <a:solidFill>
                  <a:schemeClr val="bg1"/>
                </a:solidFill>
              </a:rPr>
              <a:t>Las siglas API proviene del ingles “</a:t>
            </a:r>
            <a:r>
              <a:rPr lang="es-PE" dirty="0" err="1" smtClean="0">
                <a:solidFill>
                  <a:schemeClr val="bg1"/>
                </a:solidFill>
              </a:rPr>
              <a:t>Application</a:t>
            </a:r>
            <a:r>
              <a:rPr lang="es-PE" dirty="0" smtClean="0">
                <a:solidFill>
                  <a:schemeClr val="bg1"/>
                </a:solidFill>
              </a:rPr>
              <a:t> </a:t>
            </a:r>
            <a:r>
              <a:rPr lang="es-PE" dirty="0" err="1" smtClean="0">
                <a:solidFill>
                  <a:schemeClr val="bg1"/>
                </a:solidFill>
              </a:rPr>
              <a:t>Programming</a:t>
            </a:r>
            <a:r>
              <a:rPr lang="es-PE" dirty="0" smtClean="0">
                <a:solidFill>
                  <a:schemeClr val="bg1"/>
                </a:solidFill>
              </a:rPr>
              <a:t> Interface”.</a:t>
            </a:r>
          </a:p>
          <a:p>
            <a:r>
              <a:rPr lang="es-PE" dirty="0" smtClean="0">
                <a:solidFill>
                  <a:schemeClr val="bg1"/>
                </a:solidFill>
              </a:rPr>
              <a:t>Uno de los principales objetivos de una API consiste en proporcionar un conjunto de funciones y procedimientos que puedan ser usados por otro software dándoles un uso general . </a:t>
            </a:r>
            <a:endParaRPr lang="es-PE" dirty="0">
              <a:solidFill>
                <a:schemeClr val="bg1"/>
              </a:solidFill>
            </a:endParaRPr>
          </a:p>
        </p:txBody>
      </p:sp>
      <p:pic>
        <p:nvPicPr>
          <p:cNvPr id="4" name="Imagen 3"/>
          <p:cNvPicPr>
            <a:picLocks noChangeAspect="1"/>
          </p:cNvPicPr>
          <p:nvPr/>
        </p:nvPicPr>
        <p:blipFill>
          <a:blip r:embed="rId3"/>
          <a:stretch>
            <a:fillRect/>
          </a:stretch>
        </p:blipFill>
        <p:spPr>
          <a:xfrm>
            <a:off x="2195736" y="4363197"/>
            <a:ext cx="4104456" cy="1684392"/>
          </a:xfrm>
          <a:prstGeom prst="rect">
            <a:avLst/>
          </a:prstGeom>
        </p:spPr>
      </p:pic>
    </p:spTree>
    <p:extLst>
      <p:ext uri="{BB962C8B-B14F-4D97-AF65-F5344CB8AC3E}">
        <p14:creationId xmlns:p14="http://schemas.microsoft.com/office/powerpoint/2010/main" val="3530043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9666" y="1250178"/>
            <a:ext cx="6698598" cy="882678"/>
          </a:xfrm>
          <a:prstGeom prst="rect">
            <a:avLst/>
          </a:prstGeom>
          <a:noFill/>
        </p:spPr>
        <p:txBody>
          <a:bodyPr wrap="square" rtlCol="0">
            <a:spAutoFit/>
          </a:bodyPr>
          <a:lstStyle/>
          <a:p>
            <a:pPr marL="811213" lvl="1" indent="-354013">
              <a:lnSpc>
                <a:spcPct val="107000"/>
              </a:lnSpc>
              <a:spcBef>
                <a:spcPts val="200"/>
              </a:spcBef>
              <a:spcAft>
                <a:spcPts val="0"/>
              </a:spcAft>
            </a:pPr>
            <a:r>
              <a:rPr lang="es-MX" sz="2400" b="1" dirty="0">
                <a:solidFill>
                  <a:schemeClr val="bg1"/>
                </a:solidFill>
              </a:rPr>
              <a:t>5</a:t>
            </a:r>
            <a:r>
              <a:rPr lang="es-MX" sz="2400" b="1" dirty="0" smtClean="0">
                <a:solidFill>
                  <a:schemeClr val="bg1"/>
                </a:solidFill>
              </a:rPr>
              <a:t>. </a:t>
            </a:r>
            <a:r>
              <a:rPr lang="es-ES" sz="2400" b="1" dirty="0" smtClean="0">
                <a:solidFill>
                  <a:schemeClr val="bg1"/>
                </a:solidFill>
                <a:effectLst/>
                <a:latin typeface="Calibri Light"/>
                <a:ea typeface="Times New Roman"/>
                <a:cs typeface="Calibri"/>
              </a:rPr>
              <a:t>Principio de inversión de la dependencia (Dependency inversion principle)</a:t>
            </a:r>
            <a:endParaRPr lang="es-PE" sz="2400" b="1" dirty="0">
              <a:solidFill>
                <a:schemeClr val="bg1"/>
              </a:solidFill>
              <a:effectLst/>
              <a:latin typeface="Calibri Light"/>
              <a:ea typeface="Times New Roman"/>
              <a:cs typeface="Calibri"/>
            </a:endParaRPr>
          </a:p>
        </p:txBody>
      </p:sp>
      <p:sp>
        <p:nvSpPr>
          <p:cNvPr id="7" name="6 CuadroTexto"/>
          <p:cNvSpPr txBox="1"/>
          <p:nvPr/>
        </p:nvSpPr>
        <p:spPr>
          <a:xfrm>
            <a:off x="1893444" y="2330585"/>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03" y="3068960"/>
            <a:ext cx="4337102" cy="284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937"/>
          <a:stretch/>
        </p:blipFill>
        <p:spPr bwMode="auto">
          <a:xfrm>
            <a:off x="4890705" y="3068960"/>
            <a:ext cx="3929767" cy="284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808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259632" y="2780928"/>
            <a:ext cx="6698598" cy="1406026"/>
          </a:xfrm>
          <a:prstGeom prst="rect">
            <a:avLst/>
          </a:prstGeom>
          <a:noFill/>
        </p:spPr>
        <p:txBody>
          <a:bodyPr wrap="square" rtlCol="0">
            <a:spAutoFit/>
          </a:bodyPr>
          <a:lstStyle/>
          <a:p>
            <a:pPr marL="811213" lvl="1" indent="-354013" algn="ctr">
              <a:lnSpc>
                <a:spcPct val="107000"/>
              </a:lnSpc>
              <a:spcBef>
                <a:spcPts val="200"/>
              </a:spcBef>
              <a:spcAft>
                <a:spcPts val="0"/>
              </a:spcAft>
            </a:pPr>
            <a:r>
              <a:rPr lang="es-ES" sz="4000" b="1" dirty="0" smtClean="0">
                <a:solidFill>
                  <a:schemeClr val="bg1"/>
                </a:solidFill>
              </a:rPr>
              <a:t>MUCHAS GRACIAS</a:t>
            </a:r>
          </a:p>
          <a:p>
            <a:pPr marL="811213" lvl="1" indent="-354013" algn="ctr">
              <a:lnSpc>
                <a:spcPct val="107000"/>
              </a:lnSpc>
              <a:spcBef>
                <a:spcPts val="200"/>
              </a:spcBef>
              <a:spcAft>
                <a:spcPts val="0"/>
              </a:spcAft>
            </a:pPr>
            <a:r>
              <a:rPr lang="es-ES" sz="4000" b="1" dirty="0" smtClean="0">
                <a:solidFill>
                  <a:schemeClr val="bg1"/>
                </a:solidFill>
                <a:effectLst/>
                <a:latin typeface="Calibri Light"/>
                <a:ea typeface="Times New Roman"/>
                <a:cs typeface="Calibri"/>
              </a:rPr>
              <a:t>POR SU ATENCIÓN.</a:t>
            </a:r>
            <a:endParaRPr lang="es-PE" sz="4000" b="1" dirty="0">
              <a:solidFill>
                <a:schemeClr val="bg1"/>
              </a:solidFill>
              <a:effectLst/>
              <a:latin typeface="Calibri Light"/>
              <a:ea typeface="Times New Roman"/>
              <a:cs typeface="Calibri"/>
            </a:endParaRPr>
          </a:p>
        </p:txBody>
      </p:sp>
    </p:spTree>
    <p:extLst>
      <p:ext uri="{BB962C8B-B14F-4D97-AF65-F5344CB8AC3E}">
        <p14:creationId xmlns:p14="http://schemas.microsoft.com/office/powerpoint/2010/main" val="814549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11560" y="1683652"/>
            <a:ext cx="5770875" cy="830997"/>
          </a:xfrm>
          <a:prstGeom prst="rect">
            <a:avLst/>
          </a:prstGeom>
          <a:noFill/>
        </p:spPr>
        <p:txBody>
          <a:bodyPr wrap="none" rtlCol="0">
            <a:spAutoFit/>
          </a:bodyPr>
          <a:lstStyle/>
          <a:p>
            <a:pPr marL="457200" indent="-457200">
              <a:buAutoNum type="arabicPeriod"/>
            </a:pPr>
            <a:r>
              <a:rPr lang="es-PE" sz="2400" b="1" dirty="0" smtClean="0">
                <a:solidFill>
                  <a:schemeClr val="bg1"/>
                </a:solidFill>
              </a:rPr>
              <a:t>Principio de responsabilidad única </a:t>
            </a:r>
          </a:p>
          <a:p>
            <a:r>
              <a:rPr lang="es-PE" sz="2400" b="1" dirty="0">
                <a:solidFill>
                  <a:schemeClr val="bg1"/>
                </a:solidFill>
              </a:rPr>
              <a:t> </a:t>
            </a:r>
            <a:r>
              <a:rPr lang="es-PE" sz="2400" b="1" dirty="0" smtClean="0">
                <a:solidFill>
                  <a:schemeClr val="bg1"/>
                </a:solidFill>
              </a:rPr>
              <a:t>     (Single </a:t>
            </a:r>
            <a:r>
              <a:rPr lang="es-PE" sz="2400" b="1" dirty="0">
                <a:solidFill>
                  <a:schemeClr val="bg1"/>
                </a:solidFill>
              </a:rPr>
              <a:t>R</a:t>
            </a:r>
            <a:r>
              <a:rPr lang="es-PE" sz="2400" b="1" dirty="0" smtClean="0">
                <a:solidFill>
                  <a:schemeClr val="bg1"/>
                </a:solidFill>
              </a:rPr>
              <a:t>esponsibility Principle)</a:t>
            </a:r>
            <a:endParaRPr lang="es-PE" sz="2400" b="1" dirty="0">
              <a:solidFill>
                <a:schemeClr val="bg1"/>
              </a:solidFill>
            </a:endParaRPr>
          </a:p>
        </p:txBody>
      </p:sp>
      <p:sp>
        <p:nvSpPr>
          <p:cNvPr id="3" name="2 Rectángulo"/>
          <p:cNvSpPr/>
          <p:nvPr/>
        </p:nvSpPr>
        <p:spPr>
          <a:xfrm>
            <a:off x="700338" y="2924944"/>
            <a:ext cx="8048125" cy="1200329"/>
          </a:xfrm>
          <a:prstGeom prst="rect">
            <a:avLst/>
          </a:prstGeom>
        </p:spPr>
        <p:txBody>
          <a:bodyPr wrap="square">
            <a:spAutoFit/>
          </a:bodyPr>
          <a:lstStyle/>
          <a:p>
            <a:r>
              <a:rPr lang="es-ES" b="1" dirty="0" smtClean="0">
                <a:solidFill>
                  <a:schemeClr val="bg1"/>
                </a:solidFill>
              </a:rPr>
              <a:t>“Una clase debería tener una, y solo una, razón para cambiar”</a:t>
            </a:r>
          </a:p>
          <a:p>
            <a:endParaRPr lang="es-ES" b="1" dirty="0">
              <a:solidFill>
                <a:schemeClr val="bg1"/>
              </a:solidFill>
            </a:endParaRPr>
          </a:p>
          <a:p>
            <a:r>
              <a:rPr lang="es-ES" b="1" dirty="0" smtClean="0">
                <a:solidFill>
                  <a:schemeClr val="bg1"/>
                </a:solidFill>
              </a:rPr>
              <a:t>La frase  “Razón para cambiar”, es lo que Robert C. Martin identifica como “responsabilidad”.</a:t>
            </a:r>
            <a:endParaRPr lang="es-PE" b="1" dirty="0">
              <a:solidFill>
                <a:schemeClr val="bg1"/>
              </a:solidFill>
            </a:endParaRPr>
          </a:p>
        </p:txBody>
      </p:sp>
      <p:sp>
        <p:nvSpPr>
          <p:cNvPr id="4" name="3 Rectángulo"/>
          <p:cNvSpPr/>
          <p:nvPr/>
        </p:nvSpPr>
        <p:spPr>
          <a:xfrm>
            <a:off x="728224" y="4305870"/>
            <a:ext cx="7732207" cy="923330"/>
          </a:xfrm>
          <a:prstGeom prst="rect">
            <a:avLst/>
          </a:prstGeom>
        </p:spPr>
        <p:txBody>
          <a:bodyPr wrap="square">
            <a:spAutoFit/>
          </a:bodyPr>
          <a:lstStyle/>
          <a:p>
            <a:r>
              <a:rPr lang="es-PE" b="1" dirty="0" smtClean="0">
                <a:solidFill>
                  <a:schemeClr val="bg1"/>
                </a:solidFill>
              </a:rPr>
              <a:t>El propio Bob resume cómo hacerlo: “Reúne las cosas que cambian por las mismas razones. Separa aquellas que cambian por razones diferentes”.</a:t>
            </a:r>
            <a:endParaRPr lang="es-PE" b="1" dirty="0">
              <a:solidFill>
                <a:schemeClr val="bg1"/>
              </a:solidFill>
            </a:endParaRPr>
          </a:p>
        </p:txBody>
      </p:sp>
    </p:spTree>
    <p:extLst>
      <p:ext uri="{BB962C8B-B14F-4D97-AF65-F5344CB8AC3E}">
        <p14:creationId xmlns:p14="http://schemas.microsoft.com/office/powerpoint/2010/main" val="157678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15008" y="1445875"/>
            <a:ext cx="5688632" cy="830997"/>
          </a:xfrm>
          <a:prstGeom prst="rect">
            <a:avLst/>
          </a:prstGeom>
          <a:noFill/>
        </p:spPr>
        <p:txBody>
          <a:bodyPr wrap="square" rtlCol="0">
            <a:spAutoFit/>
          </a:bodyPr>
          <a:lstStyle/>
          <a:p>
            <a:pPr marL="457200" indent="-457200">
              <a:buAutoNum type="arabicPeriod"/>
            </a:pPr>
            <a:r>
              <a:rPr lang="es-PE" sz="2400" b="1" dirty="0" smtClean="0">
                <a:solidFill>
                  <a:schemeClr val="bg1"/>
                </a:solidFill>
              </a:rPr>
              <a:t>Principio de responsabilidad única </a:t>
            </a:r>
          </a:p>
          <a:p>
            <a:r>
              <a:rPr lang="es-PE" sz="2400" b="1" dirty="0">
                <a:solidFill>
                  <a:schemeClr val="bg1"/>
                </a:solidFill>
              </a:rPr>
              <a:t> </a:t>
            </a:r>
            <a:r>
              <a:rPr lang="es-PE" sz="2400" b="1" dirty="0" smtClean="0">
                <a:solidFill>
                  <a:schemeClr val="bg1"/>
                </a:solidFill>
              </a:rPr>
              <a:t>     (Single responsibility principle)</a:t>
            </a:r>
            <a:endParaRPr lang="es-PE" sz="2400" b="1" dirty="0">
              <a:solidFill>
                <a:schemeClr val="bg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3177"/>
          <a:stretch/>
        </p:blipFill>
        <p:spPr bwMode="auto">
          <a:xfrm>
            <a:off x="539552" y="3216011"/>
            <a:ext cx="4323334" cy="215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2123728" y="2492896"/>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5160639" y="3216011"/>
            <a:ext cx="3514113" cy="244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37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15008" y="1445875"/>
            <a:ext cx="5688632" cy="830997"/>
          </a:xfrm>
          <a:prstGeom prst="rect">
            <a:avLst/>
          </a:prstGeom>
          <a:noFill/>
        </p:spPr>
        <p:txBody>
          <a:bodyPr wrap="square" rtlCol="0">
            <a:spAutoFit/>
          </a:bodyPr>
          <a:lstStyle/>
          <a:p>
            <a:pPr marL="457200" indent="-457200">
              <a:buAutoNum type="arabicPeriod"/>
            </a:pPr>
            <a:r>
              <a:rPr lang="es-PE" sz="2400" b="1" dirty="0" smtClean="0">
                <a:solidFill>
                  <a:schemeClr val="bg1"/>
                </a:solidFill>
              </a:rPr>
              <a:t>Principio de responsabilidad única </a:t>
            </a:r>
          </a:p>
          <a:p>
            <a:r>
              <a:rPr lang="es-PE" sz="2400" b="1" dirty="0">
                <a:solidFill>
                  <a:schemeClr val="bg1"/>
                </a:solidFill>
              </a:rPr>
              <a:t> </a:t>
            </a:r>
            <a:r>
              <a:rPr lang="es-PE" sz="2400" b="1" dirty="0" smtClean="0">
                <a:solidFill>
                  <a:schemeClr val="bg1"/>
                </a:solidFill>
              </a:rPr>
              <a:t>     (Single responsibility principle)</a:t>
            </a:r>
            <a:endParaRPr lang="es-PE" sz="2400" b="1" dirty="0">
              <a:solidFill>
                <a:schemeClr val="bg1"/>
              </a:solidFill>
            </a:endParaRPr>
          </a:p>
        </p:txBody>
      </p:sp>
      <p:sp>
        <p:nvSpPr>
          <p:cNvPr id="7" name="6 CuadroTexto"/>
          <p:cNvSpPr txBox="1"/>
          <p:nvPr/>
        </p:nvSpPr>
        <p:spPr>
          <a:xfrm>
            <a:off x="1763688" y="2348880"/>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1027" name="Picture 3" descr="C:\Users\Elliot\Downloads\Untitled-Diagram-SR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248" y="3501008"/>
            <a:ext cx="4121511" cy="1800200"/>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spTree>
    <p:extLst>
      <p:ext uri="{BB962C8B-B14F-4D97-AF65-F5344CB8AC3E}">
        <p14:creationId xmlns:p14="http://schemas.microsoft.com/office/powerpoint/2010/main" val="2824555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15008" y="1445875"/>
            <a:ext cx="5688632" cy="830997"/>
          </a:xfrm>
          <a:prstGeom prst="rect">
            <a:avLst/>
          </a:prstGeom>
          <a:noFill/>
        </p:spPr>
        <p:txBody>
          <a:bodyPr wrap="square" rtlCol="0">
            <a:spAutoFit/>
          </a:bodyPr>
          <a:lstStyle/>
          <a:p>
            <a:pPr marL="457200" indent="-457200">
              <a:buAutoNum type="arabicPeriod"/>
            </a:pPr>
            <a:r>
              <a:rPr lang="es-PE" sz="2400" b="1" dirty="0" smtClean="0">
                <a:solidFill>
                  <a:schemeClr val="bg1"/>
                </a:solidFill>
              </a:rPr>
              <a:t>Principio de responsabilidad única </a:t>
            </a:r>
          </a:p>
          <a:p>
            <a:r>
              <a:rPr lang="es-PE" sz="2400" b="1" dirty="0">
                <a:solidFill>
                  <a:schemeClr val="bg1"/>
                </a:solidFill>
              </a:rPr>
              <a:t> </a:t>
            </a:r>
            <a:r>
              <a:rPr lang="es-PE" sz="2400" b="1" dirty="0" smtClean="0">
                <a:solidFill>
                  <a:schemeClr val="bg1"/>
                </a:solidFill>
              </a:rPr>
              <a:t>     (Single responsibility principle)</a:t>
            </a:r>
            <a:endParaRPr lang="es-PE" sz="2400" b="1" dirty="0">
              <a:solidFill>
                <a:schemeClr val="bg1"/>
              </a:solidFill>
            </a:endParaRPr>
          </a:p>
        </p:txBody>
      </p:sp>
      <p:sp>
        <p:nvSpPr>
          <p:cNvPr id="7" name="6 CuadroTexto"/>
          <p:cNvSpPr txBox="1"/>
          <p:nvPr/>
        </p:nvSpPr>
        <p:spPr>
          <a:xfrm>
            <a:off x="1763688" y="2348880"/>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2051" name="Picture 3" descr="C:\Users\Elliot\Downloads\Untitled-Diagram-SRP-modificad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524" y="2852936"/>
            <a:ext cx="5454788" cy="3300930"/>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spTree>
    <p:extLst>
      <p:ext uri="{BB962C8B-B14F-4D97-AF65-F5344CB8AC3E}">
        <p14:creationId xmlns:p14="http://schemas.microsoft.com/office/powerpoint/2010/main" val="271410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15008" y="1445875"/>
            <a:ext cx="7917432" cy="830997"/>
          </a:xfrm>
          <a:prstGeom prst="rect">
            <a:avLst/>
          </a:prstGeom>
          <a:noFill/>
        </p:spPr>
        <p:txBody>
          <a:bodyPr wrap="square" rtlCol="0">
            <a:spAutoFit/>
          </a:bodyPr>
          <a:lstStyle/>
          <a:p>
            <a:pPr marL="811213" lvl="1" indent="-354013"/>
            <a:r>
              <a:rPr lang="es-MX" sz="2400" b="1" dirty="0" smtClean="0">
                <a:solidFill>
                  <a:schemeClr val="bg1"/>
                </a:solidFill>
              </a:rPr>
              <a:t>2. Principio </a:t>
            </a:r>
            <a:r>
              <a:rPr lang="es-MX" sz="2400" b="1" dirty="0">
                <a:solidFill>
                  <a:schemeClr val="bg1"/>
                </a:solidFill>
              </a:rPr>
              <a:t>de abierto / cerrado </a:t>
            </a:r>
            <a:r>
              <a:rPr lang="es-MX" sz="2400" b="1" dirty="0" smtClean="0">
                <a:solidFill>
                  <a:schemeClr val="bg1"/>
                </a:solidFill>
              </a:rPr>
              <a:t>(Open/Closed Principle)</a:t>
            </a:r>
            <a:endParaRPr lang="es-PE" sz="2400" b="1" dirty="0">
              <a:solidFill>
                <a:schemeClr val="bg1"/>
              </a:solidFill>
            </a:endParaRPr>
          </a:p>
        </p:txBody>
      </p:sp>
      <p:sp>
        <p:nvSpPr>
          <p:cNvPr id="3" name="2 Rectángulo"/>
          <p:cNvSpPr/>
          <p:nvPr/>
        </p:nvSpPr>
        <p:spPr>
          <a:xfrm>
            <a:off x="1331640" y="2996952"/>
            <a:ext cx="4968552" cy="1200329"/>
          </a:xfrm>
          <a:prstGeom prst="rect">
            <a:avLst/>
          </a:prstGeom>
        </p:spPr>
        <p:txBody>
          <a:bodyPr wrap="square">
            <a:spAutoFit/>
          </a:bodyPr>
          <a:lstStyle/>
          <a:p>
            <a:r>
              <a:rPr lang="es-ES" b="1" dirty="0" smtClean="0">
                <a:solidFill>
                  <a:schemeClr val="bg1"/>
                </a:solidFill>
              </a:rPr>
              <a:t>«Entidades de software (clases, módulos, funciones, etc.) han de estar abiertos para extensiones, pero cerrados para modificaciones».</a:t>
            </a:r>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7867" y="1988840"/>
            <a:ext cx="2112699" cy="288032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720984" y="4869160"/>
            <a:ext cx="1883464" cy="307777"/>
          </a:xfrm>
          <a:prstGeom prst="rect">
            <a:avLst/>
          </a:prstGeom>
          <a:noFill/>
        </p:spPr>
        <p:txBody>
          <a:bodyPr wrap="none" rtlCol="0">
            <a:spAutoFit/>
          </a:bodyPr>
          <a:lstStyle/>
          <a:p>
            <a:r>
              <a:rPr lang="es-ES" sz="1400" b="1" dirty="0" smtClean="0">
                <a:ln w="3175">
                  <a:noFill/>
                </a:ln>
                <a:solidFill>
                  <a:schemeClr val="bg1"/>
                </a:solidFill>
              </a:rPr>
              <a:t>BERTRAND MEYER.</a:t>
            </a:r>
            <a:endParaRPr lang="es-PE" sz="1400" b="1" dirty="0">
              <a:ln w="3175">
                <a:noFill/>
              </a:ln>
              <a:solidFill>
                <a:schemeClr val="bg1"/>
              </a:solidFill>
            </a:endParaRPr>
          </a:p>
        </p:txBody>
      </p:sp>
      <p:sp>
        <p:nvSpPr>
          <p:cNvPr id="8" name="7 CuadroTexto"/>
          <p:cNvSpPr txBox="1"/>
          <p:nvPr/>
        </p:nvSpPr>
        <p:spPr>
          <a:xfrm>
            <a:off x="966026" y="5348054"/>
            <a:ext cx="7679704" cy="1200329"/>
          </a:xfrm>
          <a:prstGeom prst="rect">
            <a:avLst/>
          </a:prstGeom>
          <a:noFill/>
        </p:spPr>
        <p:txBody>
          <a:bodyPr wrap="square" rtlCol="0">
            <a:spAutoFit/>
          </a:bodyPr>
          <a:lstStyle/>
          <a:p>
            <a:r>
              <a:rPr lang="es-ES" b="1" dirty="0">
                <a:solidFill>
                  <a:schemeClr val="bg1"/>
                </a:solidFill>
              </a:rPr>
              <a:t>El segundo principio de SOLID lo formuló </a:t>
            </a:r>
            <a:r>
              <a:rPr lang="es-ES" b="1" dirty="0" smtClean="0">
                <a:solidFill>
                  <a:schemeClr val="bg1"/>
                </a:solidFill>
              </a:rPr>
              <a:t>Bertrand </a:t>
            </a:r>
            <a:r>
              <a:rPr lang="es-ES" b="1" dirty="0">
                <a:solidFill>
                  <a:schemeClr val="bg1"/>
                </a:solidFill>
              </a:rPr>
              <a:t>Meyer en 1988 en su libro </a:t>
            </a:r>
            <a:r>
              <a:rPr lang="es-ES" b="1" dirty="0" smtClean="0">
                <a:solidFill>
                  <a:schemeClr val="bg1"/>
                </a:solidFill>
              </a:rPr>
              <a:t>“</a:t>
            </a:r>
            <a:r>
              <a:rPr lang="es-ES" b="1" dirty="0">
                <a:solidFill>
                  <a:schemeClr val="bg1"/>
                </a:solidFill>
              </a:rPr>
              <a:t>Object Oriented Software Construction” y </a:t>
            </a:r>
            <a:r>
              <a:rPr lang="es-ES" b="1" dirty="0" smtClean="0">
                <a:solidFill>
                  <a:schemeClr val="bg1"/>
                </a:solidFill>
              </a:rPr>
              <a:t>dice</a:t>
            </a:r>
            <a:r>
              <a:rPr lang="es-ES" b="1" dirty="0">
                <a:solidFill>
                  <a:schemeClr val="bg1"/>
                </a:solidFill>
              </a:rPr>
              <a:t>: “Deberías ser capaz de extender el </a:t>
            </a:r>
            <a:r>
              <a:rPr lang="es-ES" b="1" dirty="0" smtClean="0">
                <a:solidFill>
                  <a:schemeClr val="bg1"/>
                </a:solidFill>
              </a:rPr>
              <a:t>comportamiento </a:t>
            </a:r>
            <a:r>
              <a:rPr lang="es-ES" b="1" dirty="0">
                <a:solidFill>
                  <a:schemeClr val="bg1"/>
                </a:solidFill>
              </a:rPr>
              <a:t>de una clase, sin modificarla”. </a:t>
            </a:r>
            <a:endParaRPr lang="es-ES" b="1" dirty="0" smtClean="0">
              <a:solidFill>
                <a:schemeClr val="bg1"/>
              </a:solidFill>
            </a:endParaRPr>
          </a:p>
          <a:p>
            <a:endParaRPr lang="es-PE" dirty="0"/>
          </a:p>
        </p:txBody>
      </p:sp>
    </p:spTree>
    <p:extLst>
      <p:ext uri="{BB962C8B-B14F-4D97-AF65-F5344CB8AC3E}">
        <p14:creationId xmlns:p14="http://schemas.microsoft.com/office/powerpoint/2010/main" val="719159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15008" y="1445875"/>
            <a:ext cx="5688632" cy="830997"/>
          </a:xfrm>
          <a:prstGeom prst="rect">
            <a:avLst/>
          </a:prstGeom>
          <a:noFill/>
        </p:spPr>
        <p:txBody>
          <a:bodyPr wrap="square" rtlCol="0">
            <a:spAutoFit/>
          </a:bodyPr>
          <a:lstStyle/>
          <a:p>
            <a:pPr marL="722313" lvl="1" indent="-265113"/>
            <a:r>
              <a:rPr lang="es-MX" sz="2400" b="1" dirty="0" smtClean="0">
                <a:solidFill>
                  <a:schemeClr val="bg1"/>
                </a:solidFill>
              </a:rPr>
              <a:t>2. Principio </a:t>
            </a:r>
            <a:r>
              <a:rPr lang="es-MX" sz="2400" b="1" dirty="0">
                <a:solidFill>
                  <a:schemeClr val="bg1"/>
                </a:solidFill>
              </a:rPr>
              <a:t>de abierto / cerrado </a:t>
            </a:r>
            <a:r>
              <a:rPr lang="es-MX" sz="2400" b="1" dirty="0" smtClean="0">
                <a:solidFill>
                  <a:schemeClr val="bg1"/>
                </a:solidFill>
              </a:rPr>
              <a:t>                                              (</a:t>
            </a:r>
            <a:r>
              <a:rPr lang="es-MX" sz="2400" b="1" dirty="0">
                <a:solidFill>
                  <a:schemeClr val="bg1"/>
                </a:solidFill>
              </a:rPr>
              <a:t>Open/Closed Principle)</a:t>
            </a:r>
            <a:endParaRPr lang="es-PE" sz="2400" b="1" dirty="0">
              <a:solidFill>
                <a:schemeClr val="bg1"/>
              </a:solidFill>
            </a:endParaRPr>
          </a:p>
        </p:txBody>
      </p:sp>
      <p:sp>
        <p:nvSpPr>
          <p:cNvPr id="7" name="6 CuadroTexto"/>
          <p:cNvSpPr txBox="1"/>
          <p:nvPr/>
        </p:nvSpPr>
        <p:spPr>
          <a:xfrm>
            <a:off x="2123728" y="2492896"/>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10" r="49687" b="10204"/>
          <a:stretch/>
        </p:blipFill>
        <p:spPr bwMode="auto">
          <a:xfrm>
            <a:off x="405104" y="3307126"/>
            <a:ext cx="3760786" cy="156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30635"/>
          <a:stretch/>
        </p:blipFill>
        <p:spPr bwMode="auto">
          <a:xfrm>
            <a:off x="4269771" y="3307126"/>
            <a:ext cx="436799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018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75" y="277019"/>
            <a:ext cx="4670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15008" y="1445875"/>
            <a:ext cx="5688632" cy="830997"/>
          </a:xfrm>
          <a:prstGeom prst="rect">
            <a:avLst/>
          </a:prstGeom>
          <a:noFill/>
        </p:spPr>
        <p:txBody>
          <a:bodyPr wrap="square" rtlCol="0">
            <a:spAutoFit/>
          </a:bodyPr>
          <a:lstStyle/>
          <a:p>
            <a:pPr marL="722313" lvl="1" indent="-265113"/>
            <a:r>
              <a:rPr lang="es-MX" sz="2400" b="1" dirty="0" smtClean="0">
                <a:solidFill>
                  <a:schemeClr val="bg1"/>
                </a:solidFill>
              </a:rPr>
              <a:t>2. Principio </a:t>
            </a:r>
            <a:r>
              <a:rPr lang="es-MX" sz="2400" b="1" dirty="0">
                <a:solidFill>
                  <a:schemeClr val="bg1"/>
                </a:solidFill>
              </a:rPr>
              <a:t>de abierto / cerrado </a:t>
            </a:r>
            <a:r>
              <a:rPr lang="es-MX" sz="2400" b="1" dirty="0" smtClean="0">
                <a:solidFill>
                  <a:schemeClr val="bg1"/>
                </a:solidFill>
              </a:rPr>
              <a:t>                                              (</a:t>
            </a:r>
            <a:r>
              <a:rPr lang="es-MX" sz="2400" b="1" dirty="0">
                <a:solidFill>
                  <a:schemeClr val="bg1"/>
                </a:solidFill>
              </a:rPr>
              <a:t>Open/Closed Principle)</a:t>
            </a:r>
            <a:endParaRPr lang="es-PE" sz="2400" b="1" dirty="0">
              <a:solidFill>
                <a:schemeClr val="bg1"/>
              </a:solidFill>
            </a:endParaRPr>
          </a:p>
        </p:txBody>
      </p:sp>
      <p:sp>
        <p:nvSpPr>
          <p:cNvPr id="7" name="6 CuadroTexto"/>
          <p:cNvSpPr txBox="1"/>
          <p:nvPr/>
        </p:nvSpPr>
        <p:spPr>
          <a:xfrm>
            <a:off x="2123728" y="2492896"/>
            <a:ext cx="5688632" cy="461665"/>
          </a:xfrm>
          <a:prstGeom prst="rect">
            <a:avLst/>
          </a:prstGeom>
          <a:noFill/>
        </p:spPr>
        <p:txBody>
          <a:bodyPr wrap="square" rtlCol="0">
            <a:spAutoFit/>
          </a:bodyPr>
          <a:lstStyle/>
          <a:p>
            <a:pPr algn="ctr"/>
            <a:r>
              <a:rPr lang="es-ES" sz="2400" b="1" dirty="0" smtClean="0">
                <a:solidFill>
                  <a:schemeClr val="bg1"/>
                </a:solidFill>
              </a:rPr>
              <a:t>Aplicación:</a:t>
            </a:r>
            <a:endParaRPr lang="es-PE" sz="2400" b="1" dirty="0">
              <a:solidFill>
                <a:schemeClr val="bg1"/>
              </a:solidFill>
            </a:endParaRPr>
          </a:p>
        </p:txBody>
      </p:sp>
      <p:sp>
        <p:nvSpPr>
          <p:cNvPr id="8" name="7 CuadroTexto"/>
          <p:cNvSpPr txBox="1"/>
          <p:nvPr/>
        </p:nvSpPr>
        <p:spPr>
          <a:xfrm>
            <a:off x="3347864" y="6309320"/>
            <a:ext cx="5688632" cy="461665"/>
          </a:xfrm>
          <a:prstGeom prst="rect">
            <a:avLst/>
          </a:prstGeom>
          <a:noFill/>
        </p:spPr>
        <p:txBody>
          <a:bodyPr wrap="square" rtlCol="0">
            <a:spAutoFit/>
          </a:bodyPr>
          <a:lstStyle/>
          <a:p>
            <a:pPr algn="r"/>
            <a:r>
              <a:rPr lang="es-ES" sz="2400" b="1" dirty="0" smtClean="0">
                <a:solidFill>
                  <a:schemeClr val="bg1"/>
                </a:solidFill>
              </a:rPr>
              <a:t>Continuación.</a:t>
            </a:r>
            <a:endParaRPr lang="es-PE" sz="2400" b="1" dirty="0">
              <a:solidFill>
                <a:schemeClr val="bg1"/>
              </a:solidFill>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0785"/>
          <a:stretch/>
        </p:blipFill>
        <p:spPr bwMode="auto">
          <a:xfrm>
            <a:off x="3369891" y="2954561"/>
            <a:ext cx="3196305" cy="167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6747"/>
          <a:stretch/>
        </p:blipFill>
        <p:spPr bwMode="auto">
          <a:xfrm>
            <a:off x="1829335" y="4797152"/>
            <a:ext cx="6277418"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843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2177</TotalTime>
  <Words>785</Words>
  <Application>Microsoft Office PowerPoint</Application>
  <PresentationFormat>Presentación en pantalla (4:3)</PresentationFormat>
  <Paragraphs>89</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Calibri</vt:lpstr>
      <vt:lpstr>Calibri Light</vt:lpstr>
      <vt:lpstr>Constantia</vt:lpstr>
      <vt:lpstr>Times New Roman</vt:lpstr>
      <vt:lpstr>Wingdings 2</vt:lpstr>
      <vt:lpstr>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Elliot</dc:creator>
  <cp:lastModifiedBy>alumno</cp:lastModifiedBy>
  <cp:revision>63</cp:revision>
  <dcterms:created xsi:type="dcterms:W3CDTF">2020-02-14T11:12:45Z</dcterms:created>
  <dcterms:modified xsi:type="dcterms:W3CDTF">2020-02-19T17:15:33Z</dcterms:modified>
</cp:coreProperties>
</file>