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sldIdLst>
    <p:sldId id="279" r:id="rId4"/>
    <p:sldId id="261" r:id="rId5"/>
    <p:sldId id="304" r:id="rId6"/>
    <p:sldId id="302" r:id="rId7"/>
    <p:sldId id="306" r:id="rId8"/>
    <p:sldId id="307" r:id="rId9"/>
    <p:sldId id="308" r:id="rId10"/>
    <p:sldId id="317" r:id="rId11"/>
    <p:sldId id="309" r:id="rId12"/>
    <p:sldId id="265" r:id="rId13"/>
    <p:sldId id="319" r:id="rId14"/>
    <p:sldId id="275" r:id="rId15"/>
    <p:sldId id="315" r:id="rId16"/>
    <p:sldId id="316" r:id="rId17"/>
    <p:sldId id="320" r:id="rId18"/>
    <p:sldId id="321" r:id="rId19"/>
    <p:sldId id="318" r:id="rId20"/>
    <p:sldId id="301" r:id="rId21"/>
    <p:sldId id="322" r:id="rId22"/>
    <p:sldId id="323" r:id="rId23"/>
    <p:sldId id="324" r:id="rId24"/>
    <p:sldId id="325" r:id="rId25"/>
    <p:sldId id="329" r:id="rId26"/>
    <p:sldId id="330" r:id="rId27"/>
    <p:sldId id="327" r:id="rId28"/>
    <p:sldId id="328" r:id="rId29"/>
    <p:sldId id="262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51" d="100"/>
          <a:sy n="51" d="100"/>
        </p:scale>
        <p:origin x="60" y="744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417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java2s.com/Code/Jar/g/Downloadgson222jar.ht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960440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Tema</a:t>
            </a:r>
            <a:r>
              <a:rPr lang="en-US" altLang="ko-KR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: </a:t>
            </a:r>
            <a:endParaRPr lang="en-US" altLang="ko-KR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0" lvl="0" indent="0" algn="just">
              <a:buNone/>
            </a:pPr>
            <a:r>
              <a:rPr lang="es-PE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Manejo de Datos en Formato JSON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3723878"/>
            <a:ext cx="352839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Alumno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: Jose Alejandro Chavez Rebatta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Profesor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: Eric Coronado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Curso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: Java -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Programación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576064"/>
          </a:xfrm>
        </p:spPr>
        <p:txBody>
          <a:bodyPr/>
          <a:lstStyle/>
          <a:p>
            <a:r>
              <a:rPr lang="en-US" altLang="ko-KR" dirty="0" smtClean="0"/>
              <a:t>JSON VS XML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8557"/>
              </p:ext>
            </p:extLst>
          </p:nvPr>
        </p:nvGraphicFramePr>
        <p:xfrm>
          <a:off x="971600" y="1707654"/>
          <a:ext cx="7344816" cy="239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672408"/>
              </a:tblGrid>
              <a:tr h="440536">
                <a:tc>
                  <a:txBody>
                    <a:bodyPr/>
                    <a:lstStyle/>
                    <a:p>
                      <a:pPr algn="ctr"/>
                      <a:r>
                        <a:rPr lang="es-PE" sz="2400" dirty="0" smtClean="0"/>
                        <a:t>JSON</a:t>
                      </a:r>
                      <a:endParaRPr lang="es-P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 smtClean="0"/>
                        <a:t>XML</a:t>
                      </a:r>
                      <a:endParaRPr lang="es-PE" sz="2400" dirty="0"/>
                    </a:p>
                  </a:txBody>
                  <a:tcPr/>
                </a:tc>
              </a:tr>
              <a:tr h="193572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2000" dirty="0" smtClean="0"/>
                        <a:t>Basado en Java</a:t>
                      </a:r>
                      <a:r>
                        <a:rPr lang="es-PE" sz="2000" baseline="0" dirty="0" smtClean="0"/>
                        <a:t>Script</a:t>
                      </a:r>
                      <a:endParaRPr lang="es-PE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2000" dirty="0" smtClean="0"/>
                        <a:t>No extensible</a:t>
                      </a:r>
                      <a:endParaRPr lang="es-PE" sz="20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2000" baseline="0" dirty="0" smtClean="0"/>
                        <a:t>Soporta </a:t>
                      </a:r>
                      <a:r>
                        <a:rPr lang="es-PE" sz="2000" baseline="0" dirty="0" smtClean="0"/>
                        <a:t>datos estructurados en arreglos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2000" baseline="0" dirty="0" smtClean="0"/>
                        <a:t>Más ligero y rápido.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2000" dirty="0" smtClean="0"/>
                        <a:t>Basado en etiquetas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2000" dirty="0" smtClean="0"/>
                        <a:t>Extensible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2000" smtClean="0"/>
                        <a:t>No </a:t>
                      </a:r>
                      <a:r>
                        <a:rPr lang="es-PE" sz="2000" dirty="0" smtClean="0"/>
                        <a:t>soporte arreglos</a:t>
                      </a:r>
                    </a:p>
                    <a:p>
                      <a:endParaRPr lang="es-PE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2000" dirty="0" smtClean="0"/>
                        <a:t>Más pesado y lento</a:t>
                      </a:r>
                      <a:endParaRPr lang="es-P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dirty="0" smtClean="0"/>
              <a:t>Ejemplo:</a:t>
            </a:r>
            <a:endParaRPr lang="es-PE" dirty="0"/>
          </a:p>
        </p:txBody>
      </p:sp>
      <p:pic>
        <p:nvPicPr>
          <p:cNvPr id="5122" name="Picture 2" descr="Resultado de imagen para JSON VS 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11" y="828674"/>
            <a:ext cx="5737981" cy="409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548819" y="4774168"/>
            <a:ext cx="15014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QUORA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4745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148064" y="367323"/>
            <a:ext cx="3672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Syntaxis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559305"/>
            <a:ext cx="3489732" cy="1627774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45027" y="1289912"/>
            <a:ext cx="504057" cy="3440093"/>
            <a:chOff x="445027" y="1289912"/>
            <a:chExt cx="504057" cy="3440093"/>
          </a:xfrm>
        </p:grpSpPr>
        <p:sp>
          <p:nvSpPr>
            <p:cNvPr id="6" name="Oval 5"/>
            <p:cNvSpPr/>
            <p:nvPr/>
          </p:nvSpPr>
          <p:spPr>
            <a:xfrm flipH="1">
              <a:off x="445028" y="1289912"/>
              <a:ext cx="504055" cy="504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 flipH="1">
              <a:off x="445029" y="1990241"/>
              <a:ext cx="504055" cy="5040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445029" y="2757932"/>
              <a:ext cx="504055" cy="504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flipH="1">
              <a:off x="445029" y="3525622"/>
              <a:ext cx="504055" cy="5040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445027" y="1357273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445028" y="2057602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445028" y="2825293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445028" y="3592983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Oval 8"/>
            <p:cNvSpPr/>
            <p:nvPr/>
          </p:nvSpPr>
          <p:spPr>
            <a:xfrm flipH="1">
              <a:off x="445029" y="4225950"/>
              <a:ext cx="504055" cy="5040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24"/>
            <p:cNvSpPr txBox="1"/>
            <p:nvPr/>
          </p:nvSpPr>
          <p:spPr>
            <a:xfrm flipH="1">
              <a:off x="445028" y="4293311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Rectángulo 33"/>
          <p:cNvSpPr/>
          <p:nvPr/>
        </p:nvSpPr>
        <p:spPr>
          <a:xfrm>
            <a:off x="998382" y="1411721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PE" sz="1400" dirty="0"/>
              <a:t>Conjunto de pares </a:t>
            </a:r>
            <a:r>
              <a:rPr lang="es-PE" sz="1400" b="1" dirty="0"/>
              <a:t>nombre/valor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022182" y="2076243"/>
            <a:ext cx="2404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PE" sz="1400" dirty="0"/>
              <a:t>E</a:t>
            </a:r>
            <a:r>
              <a:rPr lang="es-PE" sz="1400" dirty="0">
                <a:solidFill>
                  <a:srgbClr val="222222"/>
                </a:solidFill>
              </a:rPr>
              <a:t>stá contenido en </a:t>
            </a:r>
            <a:r>
              <a:rPr lang="es-PE" sz="1400" b="1" dirty="0">
                <a:solidFill>
                  <a:srgbClr val="222222"/>
                </a:solidFill>
              </a:rPr>
              <a:t>llaves {}.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002579" y="2608590"/>
            <a:ext cx="30653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222222"/>
                </a:solidFill>
              </a:rPr>
              <a:t>Los</a:t>
            </a:r>
            <a:r>
              <a:rPr lang="es-PE" sz="1400" b="1" dirty="0">
                <a:solidFill>
                  <a:srgbClr val="222222"/>
                </a:solidFill>
              </a:rPr>
              <a:t> nombres </a:t>
            </a:r>
            <a:r>
              <a:rPr lang="es-PE" sz="1400" dirty="0">
                <a:solidFill>
                  <a:srgbClr val="222222"/>
                </a:solidFill>
              </a:rPr>
              <a:t>deben ser </a:t>
            </a:r>
            <a:r>
              <a:rPr lang="es-PE" sz="1400" b="1" dirty="0">
                <a:solidFill>
                  <a:srgbClr val="222222"/>
                </a:solidFill>
              </a:rPr>
              <a:t>cadenas</a:t>
            </a:r>
            <a:r>
              <a:rPr lang="es-PE" sz="1400" dirty="0">
                <a:solidFill>
                  <a:srgbClr val="222222"/>
                </a:solidFill>
              </a:rPr>
              <a:t> y los </a:t>
            </a:r>
            <a:r>
              <a:rPr lang="es-PE" sz="1400" b="1" dirty="0">
                <a:solidFill>
                  <a:srgbClr val="222222"/>
                </a:solidFill>
              </a:rPr>
              <a:t>valores</a:t>
            </a:r>
            <a:r>
              <a:rPr lang="es-PE" sz="1400" dirty="0">
                <a:solidFill>
                  <a:srgbClr val="222222"/>
                </a:solidFill>
              </a:rPr>
              <a:t> deben ser un </a:t>
            </a:r>
            <a:r>
              <a:rPr lang="es-PE" sz="1400" b="1" dirty="0">
                <a:solidFill>
                  <a:srgbClr val="222222"/>
                </a:solidFill>
              </a:rPr>
              <a:t>tipo de datos JSON</a:t>
            </a:r>
            <a:r>
              <a:rPr lang="es-PE" sz="1400" dirty="0">
                <a:solidFill>
                  <a:srgbClr val="222222"/>
                </a:solidFill>
              </a:rPr>
              <a:t> válido </a:t>
            </a:r>
            <a:endParaRPr lang="es-PE" sz="1400" dirty="0"/>
          </a:p>
        </p:txBody>
      </p:sp>
      <p:sp>
        <p:nvSpPr>
          <p:cNvPr id="37" name="Rectángulo 36"/>
          <p:cNvSpPr/>
          <p:nvPr/>
        </p:nvSpPr>
        <p:spPr>
          <a:xfrm>
            <a:off x="1012784" y="3509755"/>
            <a:ext cx="3199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222222"/>
                </a:solidFill>
              </a:rPr>
              <a:t>Los nombres y los valores están separados por </a:t>
            </a:r>
            <a:r>
              <a:rPr lang="es-PE" sz="1400" b="1" dirty="0">
                <a:solidFill>
                  <a:srgbClr val="222222"/>
                </a:solidFill>
              </a:rPr>
              <a:t>dos puntos</a:t>
            </a:r>
            <a:r>
              <a:rPr lang="es-PE" sz="1400" dirty="0">
                <a:solidFill>
                  <a:srgbClr val="222222"/>
                </a:solidFill>
              </a:rPr>
              <a:t>.</a:t>
            </a:r>
            <a:endParaRPr lang="es-PE" sz="1400" dirty="0"/>
          </a:p>
        </p:txBody>
      </p:sp>
      <p:sp>
        <p:nvSpPr>
          <p:cNvPr id="38" name="Rectángulo 37"/>
          <p:cNvSpPr/>
          <p:nvPr/>
        </p:nvSpPr>
        <p:spPr>
          <a:xfrm>
            <a:off x="998382" y="4259242"/>
            <a:ext cx="3213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400" dirty="0">
                <a:solidFill>
                  <a:srgbClr val="222222"/>
                </a:solidFill>
              </a:rPr>
              <a:t>Cada </a:t>
            </a:r>
            <a:r>
              <a:rPr lang="es-PE" sz="1400" b="1" dirty="0">
                <a:solidFill>
                  <a:srgbClr val="222222"/>
                </a:solidFill>
              </a:rPr>
              <a:t>par nombre / valor</a:t>
            </a:r>
            <a:r>
              <a:rPr lang="es-PE" sz="1400" dirty="0">
                <a:solidFill>
                  <a:srgbClr val="222222"/>
                </a:solidFill>
              </a:rPr>
              <a:t> está separado por una </a:t>
            </a:r>
            <a:r>
              <a:rPr lang="es-PE" sz="1400" b="1" dirty="0">
                <a:solidFill>
                  <a:srgbClr val="222222"/>
                </a:solidFill>
              </a:rPr>
              <a:t>coma.</a:t>
            </a:r>
            <a:endParaRPr lang="es-PE" sz="1400" b="1" dirty="0"/>
          </a:p>
        </p:txBody>
      </p:sp>
      <p:sp>
        <p:nvSpPr>
          <p:cNvPr id="39" name="TextBox 26"/>
          <p:cNvSpPr txBox="1"/>
          <p:nvPr/>
        </p:nvSpPr>
        <p:spPr>
          <a:xfrm>
            <a:off x="659768" y="367323"/>
            <a:ext cx="3672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Objetos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148064" y="367323"/>
            <a:ext cx="3672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Syntaxis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466453" y="1654588"/>
            <a:ext cx="504057" cy="1972075"/>
            <a:chOff x="445027" y="1289912"/>
            <a:chExt cx="504057" cy="1972075"/>
          </a:xfrm>
        </p:grpSpPr>
        <p:sp>
          <p:nvSpPr>
            <p:cNvPr id="6" name="Oval 5"/>
            <p:cNvSpPr/>
            <p:nvPr/>
          </p:nvSpPr>
          <p:spPr>
            <a:xfrm flipH="1">
              <a:off x="445028" y="1289912"/>
              <a:ext cx="504055" cy="504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 flipH="1">
              <a:off x="445029" y="1990241"/>
              <a:ext cx="504055" cy="5040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445029" y="2757932"/>
              <a:ext cx="504055" cy="504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445027" y="1357273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445028" y="2057602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445028" y="2825293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Rectángulo 33"/>
          <p:cNvSpPr/>
          <p:nvPr/>
        </p:nvSpPr>
        <p:spPr>
          <a:xfrm>
            <a:off x="1043608" y="1753501"/>
            <a:ext cx="1846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PE" sz="1400" dirty="0" smtClean="0"/>
              <a:t>Colección de valores</a:t>
            </a:r>
            <a:endParaRPr lang="es-PE" sz="1400" b="1" dirty="0"/>
          </a:p>
        </p:txBody>
      </p:sp>
      <p:sp>
        <p:nvSpPr>
          <p:cNvPr id="35" name="Rectángulo 34"/>
          <p:cNvSpPr/>
          <p:nvPr/>
        </p:nvSpPr>
        <p:spPr>
          <a:xfrm>
            <a:off x="1066326" y="2430091"/>
            <a:ext cx="2779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PE" sz="1400" dirty="0"/>
              <a:t>E</a:t>
            </a:r>
            <a:r>
              <a:rPr lang="es-PE" sz="1400" dirty="0">
                <a:solidFill>
                  <a:srgbClr val="222222"/>
                </a:solidFill>
              </a:rPr>
              <a:t>stá contenido en </a:t>
            </a:r>
            <a:r>
              <a:rPr lang="es-PE" sz="1400" b="1" dirty="0" smtClean="0">
                <a:solidFill>
                  <a:srgbClr val="222222"/>
                </a:solidFill>
              </a:rPr>
              <a:t>corchetes </a:t>
            </a:r>
            <a:r>
              <a:rPr lang="es-PE" sz="1400" b="1" dirty="0" smtClean="0"/>
              <a:t>[ ]</a:t>
            </a:r>
            <a:r>
              <a:rPr lang="es-PE" sz="1400" b="1" dirty="0" smtClean="0">
                <a:solidFill>
                  <a:srgbClr val="222222"/>
                </a:solidFill>
              </a:rPr>
              <a:t>.</a:t>
            </a:r>
            <a:endParaRPr lang="es-PE" sz="1400" b="1" dirty="0">
              <a:solidFill>
                <a:srgbClr val="222222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4005" y="2973266"/>
            <a:ext cx="30653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rgbClr val="222222"/>
                </a:solidFill>
              </a:rPr>
              <a:t>Los</a:t>
            </a:r>
            <a:r>
              <a:rPr lang="es-PE" sz="1400" b="1" dirty="0">
                <a:solidFill>
                  <a:srgbClr val="222222"/>
                </a:solidFill>
              </a:rPr>
              <a:t> nombres </a:t>
            </a:r>
            <a:r>
              <a:rPr lang="es-PE" sz="1400" dirty="0">
                <a:solidFill>
                  <a:srgbClr val="222222"/>
                </a:solidFill>
              </a:rPr>
              <a:t>deben ser </a:t>
            </a:r>
            <a:r>
              <a:rPr lang="es-PE" sz="1400" b="1" dirty="0">
                <a:solidFill>
                  <a:srgbClr val="222222"/>
                </a:solidFill>
              </a:rPr>
              <a:t>cadenas</a:t>
            </a:r>
            <a:r>
              <a:rPr lang="es-PE" sz="1400" dirty="0">
                <a:solidFill>
                  <a:srgbClr val="222222"/>
                </a:solidFill>
              </a:rPr>
              <a:t> y los </a:t>
            </a:r>
            <a:r>
              <a:rPr lang="es-PE" sz="1400" b="1" dirty="0">
                <a:solidFill>
                  <a:srgbClr val="222222"/>
                </a:solidFill>
              </a:rPr>
              <a:t>valores</a:t>
            </a:r>
            <a:r>
              <a:rPr lang="es-PE" sz="1400" dirty="0">
                <a:solidFill>
                  <a:srgbClr val="222222"/>
                </a:solidFill>
              </a:rPr>
              <a:t> deben ser un </a:t>
            </a:r>
            <a:r>
              <a:rPr lang="es-PE" sz="1400" b="1" dirty="0">
                <a:solidFill>
                  <a:srgbClr val="222222"/>
                </a:solidFill>
              </a:rPr>
              <a:t>tipo de datos JSON</a:t>
            </a:r>
            <a:r>
              <a:rPr lang="es-PE" sz="1400" dirty="0">
                <a:solidFill>
                  <a:srgbClr val="222222"/>
                </a:solidFill>
              </a:rPr>
              <a:t> válido </a:t>
            </a:r>
            <a:endParaRPr lang="es-PE" sz="1400" dirty="0"/>
          </a:p>
        </p:txBody>
      </p:sp>
      <p:sp>
        <p:nvSpPr>
          <p:cNvPr id="39" name="TextBox 26"/>
          <p:cNvSpPr txBox="1"/>
          <p:nvPr/>
        </p:nvSpPr>
        <p:spPr>
          <a:xfrm>
            <a:off x="659768" y="367323"/>
            <a:ext cx="3672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Arreglo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907390"/>
            <a:ext cx="3456384" cy="9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148064" y="367323"/>
            <a:ext cx="3672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Syntaxis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409940" y="1717238"/>
            <a:ext cx="504057" cy="1955536"/>
            <a:chOff x="445027" y="1289912"/>
            <a:chExt cx="504057" cy="1972075"/>
          </a:xfrm>
        </p:grpSpPr>
        <p:sp>
          <p:nvSpPr>
            <p:cNvPr id="6" name="Oval 5"/>
            <p:cNvSpPr/>
            <p:nvPr/>
          </p:nvSpPr>
          <p:spPr>
            <a:xfrm flipH="1">
              <a:off x="445028" y="1289912"/>
              <a:ext cx="504055" cy="504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 flipH="1">
              <a:off x="445029" y="1990241"/>
              <a:ext cx="504055" cy="5040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445029" y="2757932"/>
              <a:ext cx="504055" cy="504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445027" y="1357273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445028" y="2057602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445028" y="2825293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Rectángulo 34"/>
          <p:cNvSpPr/>
          <p:nvPr/>
        </p:nvSpPr>
        <p:spPr>
          <a:xfrm>
            <a:off x="990400" y="2407478"/>
            <a:ext cx="3199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400" dirty="0" smtClean="0"/>
              <a:t>Si es una cadena de caracteres debe estar entre comillas “”</a:t>
            </a:r>
            <a:r>
              <a:rPr lang="es-PE" sz="1400" b="1" dirty="0" smtClean="0">
                <a:solidFill>
                  <a:srgbClr val="222222"/>
                </a:solidFill>
              </a:rPr>
              <a:t>.</a:t>
            </a:r>
            <a:endParaRPr lang="es-PE" sz="1400" b="1" dirty="0">
              <a:solidFill>
                <a:srgbClr val="222222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71600" y="1707654"/>
            <a:ext cx="3065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222222"/>
                </a:solidFill>
                <a:latin typeface="inherit"/>
              </a:rPr>
              <a:t>Puede ser de tipo cadena</a:t>
            </a:r>
            <a:r>
              <a:rPr lang="es-ES" sz="1400" dirty="0">
                <a:solidFill>
                  <a:srgbClr val="222222"/>
                </a:solidFill>
                <a:latin typeface="inherit"/>
              </a:rPr>
              <a:t>, número, objeto, matriz, booleano o nulo</a:t>
            </a:r>
            <a:r>
              <a:rPr lang="es-ES" sz="400" dirty="0"/>
              <a:t> </a:t>
            </a:r>
            <a:endParaRPr lang="es-ES" sz="1100" dirty="0">
              <a:latin typeface="Arial" panose="020B0604020202020204" pitchFamily="34" charset="0"/>
            </a:endParaRPr>
          </a:p>
        </p:txBody>
      </p:sp>
      <p:sp>
        <p:nvSpPr>
          <p:cNvPr id="39" name="TextBox 26"/>
          <p:cNvSpPr txBox="1"/>
          <p:nvPr/>
        </p:nvSpPr>
        <p:spPr>
          <a:xfrm>
            <a:off x="659768" y="367323"/>
            <a:ext cx="3672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Valores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228468"/>
            <a:ext cx="3528391" cy="2277718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990400" y="3298200"/>
            <a:ext cx="30653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222222"/>
                </a:solidFill>
                <a:latin typeface="inherit"/>
              </a:rPr>
              <a:t>Pueden anidarse</a:t>
            </a:r>
            <a:endParaRPr lang="es-E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894" y="1301286"/>
            <a:ext cx="5324091" cy="50405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321085"/>
            <a:ext cx="3178132" cy="4956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506" y="3219822"/>
            <a:ext cx="3993909" cy="1642095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1763688" y="195486"/>
            <a:ext cx="2736304" cy="494531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Ejemplo:</a:t>
            </a:r>
            <a:endParaRPr lang="es-PE" sz="28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1754627" y="1373864"/>
            <a:ext cx="1484418" cy="35889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Objeto:</a:t>
            </a:r>
            <a:endParaRPr lang="es-PE" sz="20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754627" y="2389471"/>
            <a:ext cx="1484418" cy="35889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Arreglo:</a:t>
            </a:r>
            <a:endParaRPr lang="es-PE" sz="20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1763688" y="3507854"/>
            <a:ext cx="1484418" cy="7419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Arreglo en un objeto: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4933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2tlksottdg9m1.cloudfront.net/uploads/2019/02/JSONS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12399"/>
            <a:ext cx="5592268" cy="42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1763688" y="195486"/>
            <a:ext cx="2736304" cy="494531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/>
              <a:t>Ejemplo: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1078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43808" y="2211710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s-PE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Aplicación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17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467544" y="267494"/>
            <a:ext cx="7200800" cy="576064"/>
          </a:xfrm>
        </p:spPr>
        <p:txBody>
          <a:bodyPr/>
          <a:lstStyle/>
          <a:p>
            <a:pPr algn="ctr"/>
            <a:r>
              <a:rPr lang="es-PE" dirty="0" err="1" smtClean="0"/>
              <a:t>Gson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827584" y="1563638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err="1">
                <a:latin typeface="Arial" panose="020B0604020202020204" pitchFamily="34" charset="0"/>
              </a:rPr>
              <a:t>Gson</a:t>
            </a:r>
            <a:r>
              <a:rPr lang="es-PE" dirty="0">
                <a:latin typeface="Arial" panose="020B0604020202020204" pitchFamily="34" charset="0"/>
              </a:rPr>
              <a:t> (también conocido como Google </a:t>
            </a:r>
            <a:r>
              <a:rPr lang="es-PE" dirty="0" err="1">
                <a:latin typeface="Arial" panose="020B0604020202020204" pitchFamily="34" charset="0"/>
              </a:rPr>
              <a:t>Gson</a:t>
            </a:r>
            <a:r>
              <a:rPr lang="es-PE" dirty="0">
                <a:latin typeface="Arial" panose="020B0604020202020204" pitchFamily="34" charset="0"/>
              </a:rPr>
              <a:t>) es una </a:t>
            </a:r>
            <a:r>
              <a:rPr lang="es-PE" dirty="0" smtClean="0">
                <a:latin typeface="Arial" panose="020B0604020202020204" pitchFamily="34" charset="0"/>
              </a:rPr>
              <a:t>biblioteca</a:t>
            </a:r>
            <a:r>
              <a:rPr lang="es-PE" dirty="0">
                <a:latin typeface="Arial" panose="020B0604020202020204" pitchFamily="34" charset="0"/>
              </a:rPr>
              <a:t> de código abierto para el lenguaje de programación Java que permite </a:t>
            </a:r>
            <a:r>
              <a:rPr lang="es-PE" dirty="0" smtClean="0">
                <a:latin typeface="Arial" panose="020B0604020202020204" pitchFamily="34" charset="0"/>
              </a:rPr>
              <a:t>la </a:t>
            </a:r>
            <a:r>
              <a:rPr lang="es-PE" dirty="0" err="1" smtClean="0">
                <a:latin typeface="Arial" panose="020B0604020202020204" pitchFamily="34" charset="0"/>
              </a:rPr>
              <a:t>serialización</a:t>
            </a:r>
            <a:r>
              <a:rPr lang="es-PE" dirty="0">
                <a:latin typeface="Arial" panose="020B0604020202020204" pitchFamily="34" charset="0"/>
              </a:rPr>
              <a:t> y </a:t>
            </a:r>
            <a:r>
              <a:rPr lang="es-PE" dirty="0" err="1">
                <a:latin typeface="Arial" panose="020B0604020202020204" pitchFamily="34" charset="0"/>
              </a:rPr>
              <a:t>deserialización</a:t>
            </a:r>
            <a:r>
              <a:rPr lang="es-PE" dirty="0">
                <a:latin typeface="Arial" panose="020B0604020202020204" pitchFamily="34" charset="0"/>
              </a:rPr>
              <a:t> entre objetos Java y su representación en notación JSON.</a:t>
            </a:r>
          </a:p>
        </p:txBody>
      </p:sp>
      <p:pic>
        <p:nvPicPr>
          <p:cNvPr id="1026" name="Picture 2" descr="Resultado de imagen para QUE ES GS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8" t="18940" r="8333" b="11615"/>
          <a:stretch/>
        </p:blipFill>
        <p:spPr bwMode="auto">
          <a:xfrm>
            <a:off x="2267744" y="3075806"/>
            <a:ext cx="453650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467544" y="267494"/>
            <a:ext cx="7200800" cy="576064"/>
          </a:xfrm>
        </p:spPr>
        <p:txBody>
          <a:bodyPr/>
          <a:lstStyle/>
          <a:p>
            <a:pPr algn="ctr"/>
            <a:r>
              <a:rPr lang="es-PE" dirty="0" err="1" smtClean="0"/>
              <a:t>Gson</a:t>
            </a:r>
            <a:r>
              <a:rPr lang="es-PE" dirty="0" smtClean="0"/>
              <a:t>: instalación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467544" y="2427734"/>
            <a:ext cx="2808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Ingresar al siguiente link: </a:t>
            </a:r>
            <a:r>
              <a:rPr lang="es-PE" u="sng" dirty="0">
                <a:hlinkClick r:id="rId2"/>
              </a:rPr>
              <a:t>http://</a:t>
            </a:r>
            <a:r>
              <a:rPr lang="es-PE" u="sng" dirty="0" smtClean="0">
                <a:hlinkClick r:id="rId2"/>
              </a:rPr>
              <a:t>www.java2s.com/Code/Jar/g/Downloadgson222jar.htm</a:t>
            </a:r>
            <a:r>
              <a:rPr lang="es-PE" u="sng" dirty="0" smtClean="0"/>
              <a:t> y descargar el archivo</a:t>
            </a:r>
            <a:endParaRPr lang="es-PE" dirty="0">
              <a:latin typeface="Arial" panose="020B060402020202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563888" y="1707654"/>
            <a:ext cx="4932268" cy="2766551"/>
            <a:chOff x="3563888" y="1707654"/>
            <a:chExt cx="4932268" cy="2766551"/>
          </a:xfrm>
        </p:grpSpPr>
        <p:pic>
          <p:nvPicPr>
            <p:cNvPr id="5" name="Imagen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563888" y="1707654"/>
              <a:ext cx="4932268" cy="2766551"/>
            </a:xfrm>
            <a:prstGeom prst="rect">
              <a:avLst/>
            </a:prstGeom>
          </p:spPr>
        </p:pic>
        <p:sp>
          <p:nvSpPr>
            <p:cNvPr id="4" name="Rectángulo 3"/>
            <p:cNvSpPr/>
            <p:nvPr/>
          </p:nvSpPr>
          <p:spPr>
            <a:xfrm>
              <a:off x="3617754" y="3507854"/>
              <a:ext cx="4824536" cy="397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2358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Contenido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51920" y="1443002"/>
            <a:ext cx="46085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Introducción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0325" y="3321644"/>
            <a:ext cx="46085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1760" y="4182819"/>
            <a:ext cx="46085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PE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Recomendaciones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370043" y="2386363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Aplicación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467544" y="267494"/>
            <a:ext cx="7200800" cy="576064"/>
          </a:xfrm>
        </p:spPr>
        <p:txBody>
          <a:bodyPr/>
          <a:lstStyle/>
          <a:p>
            <a:pPr algn="ctr"/>
            <a:r>
              <a:rPr lang="es-PE" dirty="0" err="1" smtClean="0"/>
              <a:t>Gson</a:t>
            </a:r>
            <a:r>
              <a:rPr lang="es-PE" dirty="0" smtClean="0"/>
              <a:t>: instalación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467544" y="2427734"/>
            <a:ext cx="3312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Hacer clic derecho a proyecto en el que se va emplear y seleccionar “Propiedades”</a:t>
            </a:r>
            <a:endParaRPr lang="es-PE" dirty="0"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2"/>
          <a:srcRect t="2510" r="75129" b="8388"/>
          <a:stretch/>
        </p:blipFill>
        <p:spPr bwMode="auto">
          <a:xfrm>
            <a:off x="5364088" y="1275606"/>
            <a:ext cx="2039665" cy="38008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15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467544" y="267494"/>
            <a:ext cx="7200800" cy="576064"/>
          </a:xfrm>
        </p:spPr>
        <p:txBody>
          <a:bodyPr/>
          <a:lstStyle/>
          <a:p>
            <a:pPr algn="ctr"/>
            <a:r>
              <a:rPr lang="es-PE" dirty="0" err="1" smtClean="0"/>
              <a:t>Gson</a:t>
            </a:r>
            <a:r>
              <a:rPr lang="es-PE" dirty="0" smtClean="0"/>
              <a:t>: instalación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395536" y="2067694"/>
            <a:ext cx="26642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En la pantalla de Propiedades, en la parte de Categorías, seleccionar “</a:t>
            </a:r>
            <a:r>
              <a:rPr lang="es-PE" b="1" dirty="0" smtClean="0"/>
              <a:t>Librerías”</a:t>
            </a:r>
            <a:r>
              <a:rPr lang="es-PE" dirty="0" smtClean="0"/>
              <a:t> y hacer clic en el botón </a:t>
            </a:r>
            <a:r>
              <a:rPr lang="es-PE" b="1" dirty="0" smtClean="0"/>
              <a:t>“Añadir JAR/Folder “</a:t>
            </a:r>
            <a:endParaRPr lang="es-PE" b="1" dirty="0">
              <a:latin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491880" y="1187929"/>
            <a:ext cx="5094148" cy="3744416"/>
            <a:chOff x="3491880" y="1187929"/>
            <a:chExt cx="5094148" cy="374441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1880" y="1187929"/>
              <a:ext cx="5094148" cy="3744416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7740352" y="2571750"/>
              <a:ext cx="659807" cy="21602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3738040" y="1635646"/>
              <a:ext cx="659807" cy="1440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7196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467544" y="267494"/>
            <a:ext cx="7200800" cy="576064"/>
          </a:xfrm>
        </p:spPr>
        <p:txBody>
          <a:bodyPr/>
          <a:lstStyle/>
          <a:p>
            <a:pPr algn="ctr"/>
            <a:r>
              <a:rPr lang="es-PE" dirty="0" err="1" smtClean="0"/>
              <a:t>Gson</a:t>
            </a:r>
            <a:r>
              <a:rPr lang="es-PE" dirty="0" smtClean="0"/>
              <a:t>: instalación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395536" y="2067694"/>
            <a:ext cx="26642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 smtClean="0"/>
              <a:t>En la pantalla de Propiedades, en la parte de Categorías, seleccionar “</a:t>
            </a:r>
            <a:r>
              <a:rPr lang="es-PE" b="1" dirty="0" smtClean="0"/>
              <a:t>Librerías”</a:t>
            </a:r>
            <a:r>
              <a:rPr lang="es-PE" dirty="0" smtClean="0"/>
              <a:t> y hacer clic en el botón </a:t>
            </a:r>
            <a:r>
              <a:rPr lang="es-PE" b="1" dirty="0" smtClean="0"/>
              <a:t>“Añadir JAR/Folder “</a:t>
            </a:r>
            <a:endParaRPr lang="es-PE" b="1" dirty="0">
              <a:latin typeface="Arial" panose="020B0604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3491880" y="1203598"/>
            <a:ext cx="5237230" cy="3816424"/>
            <a:chOff x="3491880" y="1203598"/>
            <a:chExt cx="5237230" cy="3816424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1880" y="1203598"/>
              <a:ext cx="5237230" cy="3816424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4283968" y="2139702"/>
              <a:ext cx="659807" cy="1440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9562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467544" y="267494"/>
            <a:ext cx="7200800" cy="576064"/>
          </a:xfrm>
        </p:spPr>
        <p:txBody>
          <a:bodyPr/>
          <a:lstStyle/>
          <a:p>
            <a:pPr algn="ctr"/>
            <a:r>
              <a:rPr lang="es-PE" dirty="0" smtClean="0"/>
              <a:t>Serializar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395536" y="2067694"/>
            <a:ext cx="2880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 smtClean="0"/>
              <a:t>Objetivo: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>
                <a:latin typeface="Arial" panose="020B0604020202020204" pitchFamily="34" charset="0"/>
              </a:rPr>
              <a:t>Crear una aplicación que genere un objeto JSON y que se guarda en un archivo correspondiente</a:t>
            </a:r>
            <a:endParaRPr lang="es-PE" dirty="0"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75606"/>
            <a:ext cx="4914875" cy="35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467544" y="267494"/>
            <a:ext cx="7200800" cy="576064"/>
          </a:xfrm>
        </p:spPr>
        <p:txBody>
          <a:bodyPr/>
          <a:lstStyle/>
          <a:p>
            <a:pPr algn="ctr"/>
            <a:r>
              <a:rPr lang="es-PE" dirty="0" smtClean="0"/>
              <a:t>Serializar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395536" y="2067694"/>
            <a:ext cx="2664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 smtClean="0"/>
              <a:t>Objetivo: </a:t>
            </a:r>
          </a:p>
          <a:p>
            <a:pPr algn="just"/>
            <a:endParaRPr lang="es-PE" b="1" dirty="0" smtClean="0"/>
          </a:p>
          <a:p>
            <a:pPr algn="just"/>
            <a:r>
              <a:rPr lang="es-PE" dirty="0" smtClean="0">
                <a:latin typeface="Arial" panose="020B0604020202020204" pitchFamily="34" charset="0"/>
              </a:rPr>
              <a:t>Obtener información específica a partir de un objeto JSON</a:t>
            </a:r>
            <a:endParaRPr lang="es-PE" dirty="0"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203598"/>
            <a:ext cx="4680520" cy="37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467544" y="267494"/>
            <a:ext cx="7200800" cy="576064"/>
          </a:xfrm>
        </p:spPr>
        <p:txBody>
          <a:bodyPr/>
          <a:lstStyle/>
          <a:p>
            <a:pPr algn="ctr"/>
            <a:r>
              <a:rPr lang="es-PE" dirty="0" smtClean="0"/>
              <a:t>Conclusiones</a:t>
            </a:r>
            <a:endParaRPr lang="es-PE" dirty="0"/>
          </a:p>
        </p:txBody>
      </p:sp>
      <p:pic>
        <p:nvPicPr>
          <p:cNvPr id="3076" name="Picture 4" descr="Resultado de imagen para conclusion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91630"/>
            <a:ext cx="323405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496766" y="1491630"/>
            <a:ext cx="42484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</a:rPr>
              <a:t>Se ha demostrado como JSON permite el intercambio de información de una forma más fácil y rápida.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 smtClean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</a:rPr>
              <a:t>GSON no es la única librería que facilita el manejo de objetos JSON:</a:t>
            </a:r>
          </a:p>
          <a:p>
            <a:pPr algn="just"/>
            <a:r>
              <a:rPr lang="es-PE" dirty="0" smtClean="0">
                <a:latin typeface="Arial" panose="020B0604020202020204" pitchFamily="34" charset="0"/>
              </a:rPr>
              <a:t>    Jackson, JSON Simple, JSONP</a:t>
            </a:r>
          </a:p>
          <a:p>
            <a:pPr algn="just"/>
            <a:endParaRPr lang="es-PE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</a:rPr>
              <a:t>Muy usado en </a:t>
            </a:r>
            <a:r>
              <a:rPr lang="es-PE" dirty="0">
                <a:latin typeface="Arial" panose="020B0604020202020204" pitchFamily="34" charset="0"/>
              </a:rPr>
              <a:t>aplicaciones</a:t>
            </a:r>
            <a:r>
              <a:rPr lang="es-PE" dirty="0" smtClean="0">
                <a:latin typeface="Arial" panose="020B0604020202020204" pitchFamily="34" charset="0"/>
              </a:rPr>
              <a:t> web</a:t>
            </a:r>
            <a:endParaRPr lang="es-PE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467544" y="267494"/>
            <a:ext cx="7200800" cy="576064"/>
          </a:xfrm>
        </p:spPr>
        <p:txBody>
          <a:bodyPr/>
          <a:lstStyle/>
          <a:p>
            <a:pPr algn="ctr"/>
            <a:r>
              <a:rPr lang="es-PE" dirty="0" smtClean="0"/>
              <a:t>Recomendaciones</a:t>
            </a:r>
            <a:endParaRPr lang="es-PE" dirty="0"/>
          </a:p>
        </p:txBody>
      </p:sp>
      <p:pic>
        <p:nvPicPr>
          <p:cNvPr id="2050" name="Picture 2" descr="Resultado de imagen para recomend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63638"/>
            <a:ext cx="36957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67544" y="1419622"/>
            <a:ext cx="47525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</a:rPr>
              <a:t>Dependiendo </a:t>
            </a:r>
            <a:r>
              <a:rPr lang="es-PE" dirty="0" smtClean="0">
                <a:latin typeface="Arial" panose="020B0604020202020204" pitchFamily="34" charset="0"/>
              </a:rPr>
              <a:t>del volumen de </a:t>
            </a:r>
            <a:r>
              <a:rPr lang="es-PE" dirty="0">
                <a:latin typeface="Arial" panose="020B0604020202020204" pitchFamily="34" charset="0"/>
              </a:rPr>
              <a:t>información, se debe elegir la librería </a:t>
            </a:r>
            <a:r>
              <a:rPr lang="es-PE" dirty="0" smtClean="0">
                <a:latin typeface="Arial" panose="020B0604020202020204" pitchFamily="34" charset="0"/>
              </a:rPr>
              <a:t>correspondiente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PE" dirty="0">
              <a:latin typeface="Arial" panose="020B0604020202020204" pitchFamily="34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</a:rPr>
              <a:t>Adaptar la programación para el uso de Arreglos y listas </a:t>
            </a:r>
            <a:r>
              <a:rPr lang="es-PE" dirty="0" err="1" smtClean="0">
                <a:latin typeface="Arial" panose="020B0604020202020204" pitchFamily="34" charset="0"/>
              </a:rPr>
              <a:t>List</a:t>
            </a:r>
            <a:r>
              <a:rPr lang="es-PE" dirty="0" smtClean="0">
                <a:latin typeface="Arial" panose="020B0604020202020204" pitchFamily="34" charset="0"/>
              </a:rPr>
              <a:t> &lt;</a:t>
            </a:r>
            <a:r>
              <a:rPr lang="es-PE" dirty="0" err="1" smtClean="0">
                <a:latin typeface="Arial" panose="020B0604020202020204" pitchFamily="34" charset="0"/>
              </a:rPr>
              <a:t>Arr</a:t>
            </a:r>
            <a:r>
              <a:rPr lang="es-PE" dirty="0" err="1">
                <a:latin typeface="Arial" panose="020B0604020202020204" pitchFamily="34" charset="0"/>
              </a:rPr>
              <a:t>a</a:t>
            </a:r>
            <a:r>
              <a:rPr lang="es-PE" dirty="0" err="1" smtClean="0">
                <a:latin typeface="Arial" panose="020B0604020202020204" pitchFamily="34" charset="0"/>
              </a:rPr>
              <a:t>y</a:t>
            </a:r>
            <a:r>
              <a:rPr lang="es-PE" dirty="0" smtClean="0">
                <a:latin typeface="Arial" panose="020B0604020202020204" pitchFamily="34" charset="0"/>
              </a:rPr>
              <a:t>&gt;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PE" dirty="0" smtClean="0">
              <a:latin typeface="Arial" panose="020B0604020202020204" pitchFamily="34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</a:rPr>
              <a:t>Investigar </a:t>
            </a:r>
            <a:r>
              <a:rPr lang="es-PE" dirty="0">
                <a:latin typeface="Arial" panose="020B0604020202020204" pitchFamily="34" charset="0"/>
              </a:rPr>
              <a:t>la interacción y el uso de JSON con </a:t>
            </a:r>
            <a:r>
              <a:rPr lang="es-PE" dirty="0" smtClean="0">
                <a:latin typeface="Arial" panose="020B0604020202020204" pitchFamily="34" charset="0"/>
              </a:rPr>
              <a:t>AJAX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PE" dirty="0">
              <a:latin typeface="Arial" panose="020B0604020202020204" pitchFamily="34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</a:rPr>
              <a:t>Tener en cuenta en otros lenguajes de programación, </a:t>
            </a:r>
            <a:r>
              <a:rPr lang="es-PE" dirty="0" err="1">
                <a:latin typeface="Arial" panose="020B0604020202020204" pitchFamily="34" charset="0"/>
              </a:rPr>
              <a:t>IDE´s</a:t>
            </a:r>
            <a:r>
              <a:rPr lang="es-PE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90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4800" dirty="0" smtClean="0">
                <a:latin typeface="+mj-lt"/>
              </a:rPr>
              <a:t>Gracias</a:t>
            </a:r>
            <a:endParaRPr lang="ko-KR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43808" y="2211710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s-PE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Introducción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13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s-PE" dirty="0" smtClean="0"/>
              <a:t>¿Qué es </a:t>
            </a:r>
            <a:r>
              <a:rPr lang="es-PE" dirty="0" err="1" smtClean="0"/>
              <a:t>Json</a:t>
            </a:r>
            <a:r>
              <a:rPr lang="es-PE" dirty="0" smtClean="0"/>
              <a:t>?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979712" y="1059582"/>
            <a:ext cx="9472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b="1" dirty="0" smtClean="0">
                <a:solidFill>
                  <a:srgbClr val="FF0000"/>
                </a:solidFill>
              </a:rPr>
              <a:t>J</a:t>
            </a:r>
            <a:r>
              <a:rPr lang="es-PE" sz="6600" b="1" dirty="0" smtClean="0">
                <a:solidFill>
                  <a:srgbClr val="0070C0"/>
                </a:solidFill>
              </a:rPr>
              <a:t>S</a:t>
            </a:r>
            <a:r>
              <a:rPr lang="es-PE" sz="6600" b="1" dirty="0" smtClean="0">
                <a:solidFill>
                  <a:srgbClr val="92D050"/>
                </a:solidFill>
              </a:rPr>
              <a:t>O</a:t>
            </a:r>
            <a:r>
              <a:rPr lang="es-PE" sz="6600" b="1" dirty="0" smtClean="0">
                <a:solidFill>
                  <a:srgbClr val="FFCC00"/>
                </a:solidFill>
              </a:rPr>
              <a:t>N</a:t>
            </a:r>
            <a:endParaRPr lang="es-PE" sz="6600" b="1" dirty="0">
              <a:solidFill>
                <a:srgbClr val="FFCC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27784" y="1419622"/>
            <a:ext cx="1616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AVA</a:t>
            </a:r>
            <a:endParaRPr lang="es-PE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715320" y="2410894"/>
            <a:ext cx="143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/>
              <a:t>CRIPT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706306" y="3402166"/>
            <a:ext cx="156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/>
              <a:t>BJECT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627784" y="4393438"/>
            <a:ext cx="218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OTATION</a:t>
            </a:r>
            <a:endParaRPr lang="es-PE" sz="3200" dirty="0"/>
          </a:p>
        </p:txBody>
      </p:sp>
      <p:pic>
        <p:nvPicPr>
          <p:cNvPr id="10" name="Picture 2" descr="Resultado de imagen para js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12009"/>
            <a:ext cx="2645024" cy="2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6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s-PE" dirty="0" err="1" smtClean="0"/>
              <a:t>Json</a:t>
            </a:r>
            <a:r>
              <a:rPr lang="es-PE" dirty="0" smtClean="0"/>
              <a:t> es:</a:t>
            </a:r>
            <a:endParaRPr lang="es-PE" dirty="0"/>
          </a:p>
        </p:txBody>
      </p:sp>
      <p:pic>
        <p:nvPicPr>
          <p:cNvPr id="1028" name="Picture 4" descr="Resultado de imagen para checkk gre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19786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355976" y="1016122"/>
            <a:ext cx="45365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000" dirty="0" smtClean="0"/>
          </a:p>
          <a:p>
            <a:pPr algn="just"/>
            <a:r>
              <a:rPr lang="es-PE" sz="2400" dirty="0" smtClean="0"/>
              <a:t>Formato ligero</a:t>
            </a:r>
          </a:p>
          <a:p>
            <a:pPr algn="just"/>
            <a:endParaRPr lang="es-PE" sz="2400" dirty="0"/>
          </a:p>
          <a:p>
            <a:pPr algn="just"/>
            <a:r>
              <a:rPr lang="es-PE" sz="2400" dirty="0" smtClean="0"/>
              <a:t>Basado en texto</a:t>
            </a:r>
            <a:endParaRPr lang="es-PE" sz="2400" dirty="0"/>
          </a:p>
          <a:p>
            <a:pPr algn="just"/>
            <a:endParaRPr lang="es-PE" sz="2400" dirty="0" smtClean="0"/>
          </a:p>
          <a:p>
            <a:pPr algn="just"/>
            <a:r>
              <a:rPr lang="es-PE" sz="2400" dirty="0" smtClean="0"/>
              <a:t>Sencillo y de fácil uso</a:t>
            </a:r>
            <a:endParaRPr lang="es-PE" sz="2400" dirty="0"/>
          </a:p>
          <a:p>
            <a:pPr algn="just"/>
            <a:endParaRPr lang="es-PE" sz="2400" dirty="0" smtClean="0"/>
          </a:p>
          <a:p>
            <a:pPr algn="just"/>
            <a:r>
              <a:rPr lang="es-PE" sz="2400" dirty="0" smtClean="0"/>
              <a:t>Fácil de </a:t>
            </a:r>
            <a:r>
              <a:rPr lang="es-PE" sz="2400" dirty="0" err="1" smtClean="0"/>
              <a:t>parsear</a:t>
            </a:r>
            <a:endParaRPr lang="es-PE" sz="2400" dirty="0"/>
          </a:p>
          <a:p>
            <a:pPr algn="just"/>
            <a:endParaRPr lang="es-PE" sz="2400" dirty="0" smtClean="0"/>
          </a:p>
          <a:p>
            <a:pPr algn="just"/>
            <a:r>
              <a:rPr lang="es-PE" sz="2400" dirty="0" smtClean="0"/>
              <a:t>Independiente </a:t>
            </a:r>
            <a:r>
              <a:rPr lang="es-PE" sz="2400" dirty="0"/>
              <a:t>de cualquier lenguaje de programación.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3563888" y="1275606"/>
            <a:ext cx="612068" cy="3628733"/>
            <a:chOff x="445027" y="1289912"/>
            <a:chExt cx="504057" cy="3440093"/>
          </a:xfrm>
        </p:grpSpPr>
        <p:sp>
          <p:nvSpPr>
            <p:cNvPr id="6" name="Oval 5"/>
            <p:cNvSpPr/>
            <p:nvPr/>
          </p:nvSpPr>
          <p:spPr>
            <a:xfrm flipH="1">
              <a:off x="445028" y="1289912"/>
              <a:ext cx="504055" cy="50405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 flipH="1">
              <a:off x="445029" y="1990241"/>
              <a:ext cx="504055" cy="50405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445029" y="2757932"/>
              <a:ext cx="504055" cy="50405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flipH="1">
              <a:off x="445029" y="3525622"/>
              <a:ext cx="504055" cy="50405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21"/>
            <p:cNvSpPr txBox="1"/>
            <p:nvPr/>
          </p:nvSpPr>
          <p:spPr>
            <a:xfrm flipH="1">
              <a:off x="445027" y="1357273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22"/>
            <p:cNvSpPr txBox="1"/>
            <p:nvPr/>
          </p:nvSpPr>
          <p:spPr>
            <a:xfrm flipH="1">
              <a:off x="445028" y="2057602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 flipH="1">
              <a:off x="445028" y="2825293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24"/>
            <p:cNvSpPr txBox="1"/>
            <p:nvPr/>
          </p:nvSpPr>
          <p:spPr>
            <a:xfrm flipH="1">
              <a:off x="445028" y="3592983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8"/>
            <p:cNvSpPr/>
            <p:nvPr/>
          </p:nvSpPr>
          <p:spPr>
            <a:xfrm flipH="1">
              <a:off x="445029" y="4225950"/>
              <a:ext cx="504055" cy="50405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24"/>
            <p:cNvSpPr txBox="1"/>
            <p:nvPr/>
          </p:nvSpPr>
          <p:spPr>
            <a:xfrm flipH="1">
              <a:off x="445028" y="4293311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3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s-PE" dirty="0" err="1" smtClean="0"/>
              <a:t>Json</a:t>
            </a:r>
            <a:r>
              <a:rPr lang="es-PE" dirty="0" smtClean="0"/>
              <a:t> no es:</a:t>
            </a:r>
            <a:endParaRPr lang="es-PE" dirty="0"/>
          </a:p>
        </p:txBody>
      </p:sp>
      <p:pic>
        <p:nvPicPr>
          <p:cNvPr id="5" name="Picture 2" descr="Resultado de imagen para x re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4" t="5201" r="12978" b="4531"/>
          <a:stretch/>
        </p:blipFill>
        <p:spPr bwMode="auto">
          <a:xfrm>
            <a:off x="755576" y="2139702"/>
            <a:ext cx="1799253" cy="17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4355976" y="1034318"/>
            <a:ext cx="4320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 smtClean="0"/>
          </a:p>
          <a:p>
            <a:r>
              <a:rPr lang="es-PE" sz="2400" dirty="0" smtClean="0"/>
              <a:t>Difícil </a:t>
            </a:r>
            <a:r>
              <a:rPr lang="es-PE" sz="2400" dirty="0"/>
              <a:t>de manejar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/>
          </a:p>
          <a:p>
            <a:r>
              <a:rPr lang="es-PE" sz="2400" dirty="0"/>
              <a:t>Formato de archivo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dirty="0"/>
          </a:p>
          <a:p>
            <a:r>
              <a:rPr lang="es-PE" sz="2400" dirty="0"/>
              <a:t>Lenguaje de </a:t>
            </a:r>
            <a:r>
              <a:rPr lang="es-PE" sz="2400" dirty="0" smtClean="0"/>
              <a:t>programación</a:t>
            </a:r>
          </a:p>
          <a:p>
            <a:endParaRPr lang="es-PE" sz="2400" dirty="0"/>
          </a:p>
          <a:p>
            <a:r>
              <a:rPr lang="es-PE" sz="2400" dirty="0" smtClean="0"/>
              <a:t>Extensible</a:t>
            </a:r>
          </a:p>
          <a:p>
            <a:endParaRPr lang="es-PE" sz="2400" dirty="0"/>
          </a:p>
          <a:p>
            <a:r>
              <a:rPr lang="es-PE" sz="2400" dirty="0" smtClean="0"/>
              <a:t>Lenguaje de marcado</a:t>
            </a:r>
          </a:p>
          <a:p>
            <a:endParaRPr lang="es-PE" sz="2400" dirty="0"/>
          </a:p>
        </p:txBody>
      </p:sp>
      <p:grpSp>
        <p:nvGrpSpPr>
          <p:cNvPr id="6" name="Grupo 5"/>
          <p:cNvGrpSpPr/>
          <p:nvPr/>
        </p:nvGrpSpPr>
        <p:grpSpPr>
          <a:xfrm>
            <a:off x="3563888" y="1419622"/>
            <a:ext cx="576064" cy="3384376"/>
            <a:chOff x="445027" y="1289912"/>
            <a:chExt cx="504057" cy="3440093"/>
          </a:xfrm>
        </p:grpSpPr>
        <p:sp>
          <p:nvSpPr>
            <p:cNvPr id="8" name="Oval 5"/>
            <p:cNvSpPr/>
            <p:nvPr/>
          </p:nvSpPr>
          <p:spPr>
            <a:xfrm flipH="1">
              <a:off x="445028" y="1289912"/>
              <a:ext cx="504055" cy="504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6"/>
            <p:cNvSpPr/>
            <p:nvPr/>
          </p:nvSpPr>
          <p:spPr>
            <a:xfrm flipH="1">
              <a:off x="445029" y="1990241"/>
              <a:ext cx="504055" cy="5040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7"/>
            <p:cNvSpPr/>
            <p:nvPr/>
          </p:nvSpPr>
          <p:spPr>
            <a:xfrm flipH="1">
              <a:off x="445029" y="2757932"/>
              <a:ext cx="504055" cy="504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8"/>
            <p:cNvSpPr/>
            <p:nvPr/>
          </p:nvSpPr>
          <p:spPr>
            <a:xfrm flipH="1">
              <a:off x="445029" y="3525622"/>
              <a:ext cx="504055" cy="5040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Box 21"/>
            <p:cNvSpPr txBox="1"/>
            <p:nvPr/>
          </p:nvSpPr>
          <p:spPr>
            <a:xfrm flipH="1">
              <a:off x="445027" y="1357273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22"/>
            <p:cNvSpPr txBox="1"/>
            <p:nvPr/>
          </p:nvSpPr>
          <p:spPr>
            <a:xfrm flipH="1">
              <a:off x="445028" y="2057602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23"/>
            <p:cNvSpPr txBox="1"/>
            <p:nvPr/>
          </p:nvSpPr>
          <p:spPr>
            <a:xfrm flipH="1">
              <a:off x="445028" y="2825293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24"/>
            <p:cNvSpPr txBox="1"/>
            <p:nvPr/>
          </p:nvSpPr>
          <p:spPr>
            <a:xfrm flipH="1">
              <a:off x="445028" y="3592983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Oval 8"/>
            <p:cNvSpPr/>
            <p:nvPr/>
          </p:nvSpPr>
          <p:spPr>
            <a:xfrm flipH="1">
              <a:off x="445029" y="4225950"/>
              <a:ext cx="504055" cy="5040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24"/>
            <p:cNvSpPr txBox="1"/>
            <p:nvPr/>
          </p:nvSpPr>
          <p:spPr>
            <a:xfrm flipH="1">
              <a:off x="445028" y="4293311"/>
              <a:ext cx="50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8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s-PE" dirty="0" smtClean="0"/>
              <a:t>Lenguajes compatibles</a:t>
            </a:r>
            <a:endParaRPr lang="es-PE" dirty="0"/>
          </a:p>
        </p:txBody>
      </p:sp>
      <p:pic>
        <p:nvPicPr>
          <p:cNvPr id="6148" name="Picture 4" descr="Resultado de imagen para ja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8" r="28882"/>
          <a:stretch/>
        </p:blipFill>
        <p:spPr bwMode="auto">
          <a:xfrm>
            <a:off x="611561" y="1335532"/>
            <a:ext cx="1512168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rubi programac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0" t="9882" r="18694" b="11060"/>
          <a:stretch/>
        </p:blipFill>
        <p:spPr bwMode="auto">
          <a:xfrm>
            <a:off x="2434263" y="1624183"/>
            <a:ext cx="163818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ph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0" t="18394" r="13692" b="16087"/>
          <a:stretch/>
        </p:blipFill>
        <p:spPr bwMode="auto">
          <a:xfrm>
            <a:off x="4382979" y="1667249"/>
            <a:ext cx="1944216" cy="174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131840" y="4306038"/>
            <a:ext cx="3294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/>
              <a:t>Y mucho más …..</a:t>
            </a:r>
            <a:endParaRPr lang="es-PE" sz="2800" b="1" dirty="0"/>
          </a:p>
        </p:txBody>
      </p:sp>
      <p:pic>
        <p:nvPicPr>
          <p:cNvPr id="6154" name="Picture 10" descr="Resultado de imagen para c++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83019"/>
            <a:ext cx="1783845" cy="200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7200800" cy="576064"/>
          </a:xfrm>
        </p:spPr>
        <p:txBody>
          <a:bodyPr/>
          <a:lstStyle/>
          <a:p>
            <a:r>
              <a:rPr lang="es-PE" dirty="0" smtClean="0"/>
              <a:t>Intercambio de información</a:t>
            </a:r>
            <a:endParaRPr lang="es-PE" dirty="0"/>
          </a:p>
        </p:txBody>
      </p:sp>
      <p:pic>
        <p:nvPicPr>
          <p:cNvPr id="4098" name="Picture 2" descr="Resultado de imagen para intercambio de 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37506"/>
            <a:ext cx="5163806" cy="387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7200800" cy="576064"/>
          </a:xfrm>
        </p:spPr>
        <p:txBody>
          <a:bodyPr/>
          <a:lstStyle/>
          <a:p>
            <a:r>
              <a:rPr lang="es-PE" dirty="0" smtClean="0"/>
              <a:t>XML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1467118" y="1513815"/>
            <a:ext cx="947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b="1" dirty="0" smtClean="0">
                <a:solidFill>
                  <a:srgbClr val="FF0000"/>
                </a:solidFill>
              </a:rPr>
              <a:t>X</a:t>
            </a:r>
            <a:r>
              <a:rPr lang="es-PE" sz="6600" b="1" dirty="0" smtClean="0">
                <a:solidFill>
                  <a:srgbClr val="0070C0"/>
                </a:solidFill>
              </a:rPr>
              <a:t>M</a:t>
            </a:r>
            <a:r>
              <a:rPr lang="es-PE" sz="6600" b="1" dirty="0" smtClean="0">
                <a:solidFill>
                  <a:srgbClr val="00B050"/>
                </a:solidFill>
              </a:rPr>
              <a:t>L</a:t>
            </a:r>
            <a:endParaRPr lang="es-PE" sz="6600" b="1" dirty="0">
              <a:solidFill>
                <a:srgbClr val="00B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27016" y="3731549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err="1" smtClean="0"/>
              <a:t>anguaje</a:t>
            </a:r>
            <a:endParaRPr lang="es-PE" sz="3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327016" y="2791089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err="1" smtClean="0"/>
              <a:t>arkup</a:t>
            </a:r>
            <a:endParaRPr lang="es-PE" sz="3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327016" y="1736084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err="1" smtClean="0"/>
              <a:t>tensible</a:t>
            </a:r>
            <a:endParaRPr lang="es-PE" sz="3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19712" y="173608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e</a:t>
            </a:r>
            <a:endParaRPr lang="es-PE" sz="3200" dirty="0"/>
          </a:p>
        </p:txBody>
      </p:sp>
      <p:pic>
        <p:nvPicPr>
          <p:cNvPr id="14" name="Picture 2" descr="Resultado de imagen para X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16021"/>
            <a:ext cx="2736304" cy="31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493</Words>
  <Application>Microsoft Office PowerPoint</Application>
  <PresentationFormat>Presentación en pantalla (16:9)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 Unicode MS</vt:lpstr>
      <vt:lpstr>맑은 고딕</vt:lpstr>
      <vt:lpstr>Arial</vt:lpstr>
      <vt:lpstr>Calibri</vt:lpstr>
      <vt:lpstr>inherit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Jose Alejandro Chavez Rebatta</cp:lastModifiedBy>
  <cp:revision>153</cp:revision>
  <dcterms:created xsi:type="dcterms:W3CDTF">2016-12-05T23:26:54Z</dcterms:created>
  <dcterms:modified xsi:type="dcterms:W3CDTF">2020-03-07T22:59:38Z</dcterms:modified>
</cp:coreProperties>
</file>