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63" r:id="rId7"/>
    <p:sldId id="264" r:id="rId8"/>
    <p:sldId id="272" r:id="rId9"/>
    <p:sldId id="273" r:id="rId10"/>
    <p:sldId id="275" r:id="rId11"/>
    <p:sldId id="274" r:id="rId12"/>
    <p:sldId id="266" r:id="rId13"/>
    <p:sldId id="267" r:id="rId14"/>
    <p:sldId id="268" r:id="rId15"/>
    <p:sldId id="269" r:id="rId16"/>
    <p:sldId id="270" r:id="rId17"/>
    <p:sldId id="271" r:id="rId18"/>
    <p:sldId id="276" r:id="rId1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A51257F-2596-403C-B1DD-213BEE134BEE}" type="datetimeFigureOut">
              <a:rPr lang="es-PE" smtClean="0"/>
              <a:t>7/03/2020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rIns="45720"/>
          <a:lstStyle/>
          <a:p>
            <a:fld id="{2C780B3E-6006-4DB9-8554-563C919894D2}" type="slidenum">
              <a:rPr lang="es-PE" smtClean="0"/>
              <a:t>‹Nº›</a:t>
            </a:fld>
            <a:endParaRPr lang="es-PE"/>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48792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51257F-2596-403C-B1DD-213BEE134BEE}" type="datetimeFigureOut">
              <a:rPr lang="es-PE" smtClean="0"/>
              <a:t>7/03/2020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C780B3E-6006-4DB9-8554-563C919894D2}" type="slidenum">
              <a:rPr lang="es-PE" smtClean="0"/>
              <a:t>‹Nº›</a:t>
            </a:fld>
            <a:endParaRPr lang="es-PE"/>
          </a:p>
        </p:txBody>
      </p:sp>
    </p:spTree>
    <p:extLst>
      <p:ext uri="{BB962C8B-B14F-4D97-AF65-F5344CB8AC3E}">
        <p14:creationId xmlns:p14="http://schemas.microsoft.com/office/powerpoint/2010/main" val="58193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51257F-2596-403C-B1DD-213BEE134BEE}" type="datetimeFigureOut">
              <a:rPr lang="es-PE" smtClean="0"/>
              <a:t>7/03/2020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C780B3E-6006-4DB9-8554-563C919894D2}" type="slidenum">
              <a:rPr lang="es-PE" smtClean="0"/>
              <a:t>‹Nº›</a:t>
            </a:fld>
            <a:endParaRPr lang="es-PE"/>
          </a:p>
        </p:txBody>
      </p:sp>
    </p:spTree>
    <p:extLst>
      <p:ext uri="{BB962C8B-B14F-4D97-AF65-F5344CB8AC3E}">
        <p14:creationId xmlns:p14="http://schemas.microsoft.com/office/powerpoint/2010/main" val="308930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A51257F-2596-403C-B1DD-213BEE134BEE}" type="datetimeFigureOut">
              <a:rPr lang="es-PE" smtClean="0"/>
              <a:t>7/03/2020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C780B3E-6006-4DB9-8554-563C919894D2}" type="slidenum">
              <a:rPr lang="es-PE" smtClean="0"/>
              <a:t>‹Nº›</a:t>
            </a:fld>
            <a:endParaRPr lang="es-PE"/>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2212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A51257F-2596-403C-B1DD-213BEE134BEE}" type="datetimeFigureOut">
              <a:rPr lang="es-PE" smtClean="0"/>
              <a:t>7/03/2020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2C780B3E-6006-4DB9-8554-563C919894D2}" type="slidenum">
              <a:rPr lang="es-PE" smtClean="0"/>
              <a:t>‹Nº›</a:t>
            </a:fld>
            <a:endParaRPr lang="es-PE"/>
          </a:p>
        </p:txBody>
      </p:sp>
    </p:spTree>
    <p:extLst>
      <p:ext uri="{BB962C8B-B14F-4D97-AF65-F5344CB8AC3E}">
        <p14:creationId xmlns:p14="http://schemas.microsoft.com/office/powerpoint/2010/main" val="98898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A51257F-2596-403C-B1DD-213BEE134BEE}" type="datetimeFigureOut">
              <a:rPr lang="es-PE" smtClean="0"/>
              <a:t>7/03/2020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C780B3E-6006-4DB9-8554-563C919894D2}" type="slidenum">
              <a:rPr lang="es-PE" smtClean="0"/>
              <a:t>‹Nº›</a:t>
            </a:fld>
            <a:endParaRPr lang="es-PE"/>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1982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A51257F-2596-403C-B1DD-213BEE134BEE}" type="datetimeFigureOut">
              <a:rPr lang="es-PE" smtClean="0"/>
              <a:t>7/03/2020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2C780B3E-6006-4DB9-8554-563C919894D2}" type="slidenum">
              <a:rPr lang="es-PE" smtClean="0"/>
              <a:t>‹Nº›</a:t>
            </a:fld>
            <a:endParaRPr lang="es-PE"/>
          </a:p>
        </p:txBody>
      </p:sp>
    </p:spTree>
    <p:extLst>
      <p:ext uri="{BB962C8B-B14F-4D97-AF65-F5344CB8AC3E}">
        <p14:creationId xmlns:p14="http://schemas.microsoft.com/office/powerpoint/2010/main" val="1614796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A51257F-2596-403C-B1DD-213BEE134BEE}" type="datetimeFigureOut">
              <a:rPr lang="es-PE" smtClean="0"/>
              <a:t>7/03/2020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2C780B3E-6006-4DB9-8554-563C919894D2}" type="slidenum">
              <a:rPr lang="es-PE" smtClean="0"/>
              <a:t>‹Nº›</a:t>
            </a:fld>
            <a:endParaRPr lang="es-PE"/>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725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A51257F-2596-403C-B1DD-213BEE134BEE}" type="datetimeFigureOut">
              <a:rPr lang="es-PE" smtClean="0"/>
              <a:t>7/03/2020</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2C780B3E-6006-4DB9-8554-563C919894D2}" type="slidenum">
              <a:rPr lang="es-PE" smtClean="0"/>
              <a:t>‹Nº›</a:t>
            </a:fld>
            <a:endParaRPr lang="es-PE"/>
          </a:p>
        </p:txBody>
      </p:sp>
    </p:spTree>
    <p:extLst>
      <p:ext uri="{BB962C8B-B14F-4D97-AF65-F5344CB8AC3E}">
        <p14:creationId xmlns:p14="http://schemas.microsoft.com/office/powerpoint/2010/main" val="163701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A51257F-2596-403C-B1DD-213BEE134BEE}" type="datetimeFigureOut">
              <a:rPr lang="es-PE" smtClean="0"/>
              <a:t>7/03/2020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C780B3E-6006-4DB9-8554-563C919894D2}" type="slidenum">
              <a:rPr lang="es-PE" smtClean="0"/>
              <a:t>‹Nº›</a:t>
            </a:fld>
            <a:endParaRPr lang="es-PE"/>
          </a:p>
        </p:txBody>
      </p:sp>
    </p:spTree>
    <p:extLst>
      <p:ext uri="{BB962C8B-B14F-4D97-AF65-F5344CB8AC3E}">
        <p14:creationId xmlns:p14="http://schemas.microsoft.com/office/powerpoint/2010/main" val="787059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A51257F-2596-403C-B1DD-213BEE134BEE}" type="datetimeFigureOut">
              <a:rPr lang="es-PE" smtClean="0"/>
              <a:t>7/03/2020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2C780B3E-6006-4DB9-8554-563C919894D2}" type="slidenum">
              <a:rPr lang="es-PE" smtClean="0"/>
              <a:t>‹Nº›</a:t>
            </a:fld>
            <a:endParaRPr lang="es-PE"/>
          </a:p>
        </p:txBody>
      </p:sp>
    </p:spTree>
    <p:extLst>
      <p:ext uri="{BB962C8B-B14F-4D97-AF65-F5344CB8AC3E}">
        <p14:creationId xmlns:p14="http://schemas.microsoft.com/office/powerpoint/2010/main" val="275462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EA51257F-2596-403C-B1DD-213BEE134BEE}" type="datetimeFigureOut">
              <a:rPr lang="es-PE" smtClean="0"/>
              <a:t>7/03/2020</a:t>
            </a:fld>
            <a:endParaRPr lang="es-PE"/>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2C780B3E-6006-4DB9-8554-563C919894D2}" type="slidenum">
              <a:rPr lang="es-PE" smtClean="0"/>
              <a:t>‹Nº›</a:t>
            </a:fld>
            <a:endParaRPr lang="es-PE"/>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69732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 y="0"/>
            <a:ext cx="8912180" cy="6857999"/>
          </a:xfrm>
          <a:prstGeom prst="rect">
            <a:avLst/>
          </a:prstGeom>
        </p:spPr>
      </p:pic>
      <p:sp>
        <p:nvSpPr>
          <p:cNvPr id="2" name="Título 1"/>
          <p:cNvSpPr>
            <a:spLocks noGrp="1"/>
          </p:cNvSpPr>
          <p:nvPr>
            <p:ph type="ctrTitle"/>
          </p:nvPr>
        </p:nvSpPr>
        <p:spPr>
          <a:xfrm>
            <a:off x="925627" y="982013"/>
            <a:ext cx="7060927" cy="1052848"/>
          </a:xfrm>
        </p:spPr>
        <p:txBody>
          <a:bodyPr>
            <a:noAutofit/>
          </a:bodyPr>
          <a:lstStyle/>
          <a:p>
            <a:pPr algn="ctr"/>
            <a:r>
              <a:rPr lang="es-PE" sz="6600" b="1" dirty="0" smtClean="0">
                <a:ln w="6600">
                  <a:solidFill>
                    <a:schemeClr val="accent2"/>
                  </a:solidFill>
                  <a:prstDash val="solid"/>
                </a:ln>
                <a:solidFill>
                  <a:srgbClr val="FFFFFF"/>
                </a:solidFill>
                <a:effectLst>
                  <a:outerShdw dist="38100" dir="2700000" algn="tl" rotWithShape="0">
                    <a:schemeClr val="accent2"/>
                  </a:outerShdw>
                </a:effectLst>
              </a:rPr>
              <a:t>Métodos Factory</a:t>
            </a:r>
            <a:endParaRPr lang="es-PE" sz="6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CuadroTexto 4"/>
          <p:cNvSpPr txBox="1"/>
          <p:nvPr/>
        </p:nvSpPr>
        <p:spPr>
          <a:xfrm>
            <a:off x="925626" y="5409126"/>
            <a:ext cx="4650925" cy="1200329"/>
          </a:xfrm>
          <a:prstGeom prst="rect">
            <a:avLst/>
          </a:prstGeom>
          <a:noFill/>
        </p:spPr>
        <p:txBody>
          <a:bodyPr wrap="square" rtlCol="0">
            <a:spAutoFit/>
          </a:bodyPr>
          <a:lstStyle/>
          <a:p>
            <a:r>
              <a:rPr lang="es-PE" sz="2400" dirty="0" smtClean="0">
                <a:latin typeface="+mj-lt"/>
              </a:rPr>
              <a:t>Integrantes: </a:t>
            </a:r>
          </a:p>
          <a:p>
            <a:pPr marL="342900" indent="-342900">
              <a:buFont typeface="Arial" panose="020B0604020202020204" pitchFamily="34" charset="0"/>
              <a:buChar char="•"/>
            </a:pPr>
            <a:r>
              <a:rPr lang="es-PE" sz="2400" dirty="0" err="1" smtClean="0">
                <a:latin typeface="+mj-lt"/>
              </a:rPr>
              <a:t>Asto</a:t>
            </a:r>
            <a:r>
              <a:rPr lang="es-PE" sz="2400" dirty="0" smtClean="0">
                <a:latin typeface="+mj-lt"/>
              </a:rPr>
              <a:t> </a:t>
            </a:r>
            <a:r>
              <a:rPr lang="es-PE" sz="2400" dirty="0" err="1" smtClean="0">
                <a:latin typeface="+mj-lt"/>
              </a:rPr>
              <a:t>Rupay</a:t>
            </a:r>
            <a:r>
              <a:rPr lang="es-PE" sz="2400" dirty="0" smtClean="0">
                <a:latin typeface="+mj-lt"/>
              </a:rPr>
              <a:t>, </a:t>
            </a:r>
            <a:r>
              <a:rPr lang="es-PE" sz="2400" dirty="0" err="1" smtClean="0">
                <a:latin typeface="+mj-lt"/>
              </a:rPr>
              <a:t>Joaquin</a:t>
            </a:r>
            <a:r>
              <a:rPr lang="es-PE" sz="2400" dirty="0" smtClean="0">
                <a:latin typeface="+mj-lt"/>
              </a:rPr>
              <a:t> Rodrigo</a:t>
            </a:r>
          </a:p>
          <a:p>
            <a:pPr marL="342900" indent="-342900">
              <a:buFont typeface="Arial" panose="020B0604020202020204" pitchFamily="34" charset="0"/>
              <a:buChar char="•"/>
            </a:pPr>
            <a:r>
              <a:rPr lang="es-PE" sz="2400" dirty="0" smtClean="0">
                <a:latin typeface="+mj-lt"/>
              </a:rPr>
              <a:t>Murrieta Meza, Dale Alejandro</a:t>
            </a:r>
            <a:endParaRPr lang="es-PE" sz="2400" dirty="0">
              <a:latin typeface="+mj-lt"/>
            </a:endParaRPr>
          </a:p>
        </p:txBody>
      </p:sp>
    </p:spTree>
    <p:extLst>
      <p:ext uri="{BB962C8B-B14F-4D97-AF65-F5344CB8AC3E}">
        <p14:creationId xmlns:p14="http://schemas.microsoft.com/office/powerpoint/2010/main" val="4145694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000" b="1" dirty="0" smtClean="0"/>
              <a:t>Solución</a:t>
            </a:r>
            <a:endParaRPr lang="es-PE" sz="4000" b="1" dirty="0"/>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l="13934" t="22904" r="31915" b="32859"/>
          <a:stretch/>
        </p:blipFill>
        <p:spPr bwMode="auto">
          <a:xfrm>
            <a:off x="138064" y="2424623"/>
            <a:ext cx="4941651" cy="281099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5" name="Rectángulo 4"/>
          <p:cNvSpPr/>
          <p:nvPr/>
        </p:nvSpPr>
        <p:spPr>
          <a:xfrm>
            <a:off x="6053071" y="3896659"/>
            <a:ext cx="2150772" cy="6697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PE" dirty="0" err="1" smtClean="0"/>
              <a:t>ModoFácil</a:t>
            </a:r>
            <a:endParaRPr lang="es-PE" dirty="0"/>
          </a:p>
        </p:txBody>
      </p:sp>
      <p:sp>
        <p:nvSpPr>
          <p:cNvPr id="6" name="Rectángulo 5"/>
          <p:cNvSpPr/>
          <p:nvPr/>
        </p:nvSpPr>
        <p:spPr>
          <a:xfrm>
            <a:off x="6046631" y="4900764"/>
            <a:ext cx="2150772" cy="6697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PE" dirty="0" err="1" smtClean="0"/>
              <a:t>ModoNormal</a:t>
            </a:r>
            <a:endParaRPr lang="es-PE" dirty="0"/>
          </a:p>
        </p:txBody>
      </p:sp>
      <p:sp>
        <p:nvSpPr>
          <p:cNvPr id="7" name="Rectángulo 6"/>
          <p:cNvSpPr/>
          <p:nvPr/>
        </p:nvSpPr>
        <p:spPr>
          <a:xfrm>
            <a:off x="6046631" y="5904868"/>
            <a:ext cx="2150772" cy="6697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PE" dirty="0" err="1" smtClean="0"/>
              <a:t>ModoDifícil</a:t>
            </a:r>
            <a:endParaRPr lang="es-PE" dirty="0"/>
          </a:p>
        </p:txBody>
      </p:sp>
      <p:sp>
        <p:nvSpPr>
          <p:cNvPr id="8" name="Rectángulo 7"/>
          <p:cNvSpPr/>
          <p:nvPr/>
        </p:nvSpPr>
        <p:spPr>
          <a:xfrm>
            <a:off x="9042285" y="3896659"/>
            <a:ext cx="2150772" cy="6697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PE" dirty="0" smtClean="0"/>
              <a:t>Enemigo1</a:t>
            </a:r>
            <a:endParaRPr lang="es-PE" dirty="0"/>
          </a:p>
        </p:txBody>
      </p:sp>
      <p:sp>
        <p:nvSpPr>
          <p:cNvPr id="9" name="Rectángulo 8"/>
          <p:cNvSpPr/>
          <p:nvPr/>
        </p:nvSpPr>
        <p:spPr>
          <a:xfrm>
            <a:off x="9042285" y="4900763"/>
            <a:ext cx="2150772" cy="6697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PE" dirty="0" smtClean="0"/>
              <a:t>Enemigo2</a:t>
            </a:r>
            <a:endParaRPr lang="es-PE" dirty="0"/>
          </a:p>
        </p:txBody>
      </p:sp>
      <p:sp>
        <p:nvSpPr>
          <p:cNvPr id="10" name="Rectángulo 9"/>
          <p:cNvSpPr/>
          <p:nvPr/>
        </p:nvSpPr>
        <p:spPr>
          <a:xfrm>
            <a:off x="9042285" y="5904868"/>
            <a:ext cx="2150772" cy="6697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PE" dirty="0" smtClean="0"/>
              <a:t>Enemigo3</a:t>
            </a:r>
          </a:p>
        </p:txBody>
      </p:sp>
      <p:sp>
        <p:nvSpPr>
          <p:cNvPr id="11" name="Rectángulo 10"/>
          <p:cNvSpPr/>
          <p:nvPr/>
        </p:nvSpPr>
        <p:spPr>
          <a:xfrm>
            <a:off x="6053071" y="1893084"/>
            <a:ext cx="2150772" cy="6697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PE" dirty="0" err="1" smtClean="0"/>
              <a:t>ModoDeJuego</a:t>
            </a:r>
            <a:endParaRPr lang="es-PE" dirty="0" smtClean="0"/>
          </a:p>
        </p:txBody>
      </p:sp>
      <p:sp>
        <p:nvSpPr>
          <p:cNvPr id="12" name="Rectángulo 11"/>
          <p:cNvSpPr/>
          <p:nvPr/>
        </p:nvSpPr>
        <p:spPr>
          <a:xfrm>
            <a:off x="9042285" y="1885285"/>
            <a:ext cx="2150772" cy="6697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PE" dirty="0" smtClean="0"/>
              <a:t>Entidad</a:t>
            </a:r>
          </a:p>
        </p:txBody>
      </p:sp>
      <p:sp>
        <p:nvSpPr>
          <p:cNvPr id="13" name="Flecha abajo 12"/>
          <p:cNvSpPr/>
          <p:nvPr/>
        </p:nvSpPr>
        <p:spPr>
          <a:xfrm rot="10800000">
            <a:off x="9800823" y="2734164"/>
            <a:ext cx="334850" cy="97879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s-PE"/>
          </a:p>
        </p:txBody>
      </p:sp>
      <p:sp>
        <p:nvSpPr>
          <p:cNvPr id="14" name="Flecha abajo 13"/>
          <p:cNvSpPr/>
          <p:nvPr/>
        </p:nvSpPr>
        <p:spPr>
          <a:xfrm rot="10800000">
            <a:off x="6924313" y="2742641"/>
            <a:ext cx="334850" cy="97879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s-PE"/>
          </a:p>
        </p:txBody>
      </p:sp>
      <p:cxnSp>
        <p:nvCxnSpPr>
          <p:cNvPr id="16" name="Conector recto de flecha 15"/>
          <p:cNvCxnSpPr>
            <a:stCxn id="11" idx="3"/>
            <a:endCxn id="12" idx="1"/>
          </p:cNvCxnSpPr>
          <p:nvPr/>
        </p:nvCxnSpPr>
        <p:spPr>
          <a:xfrm flipV="1">
            <a:off x="8203843" y="2220136"/>
            <a:ext cx="838442" cy="77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Conector recto de flecha 17"/>
          <p:cNvCxnSpPr>
            <a:stCxn id="6" idx="3"/>
            <a:endCxn id="9" idx="1"/>
          </p:cNvCxnSpPr>
          <p:nvPr/>
        </p:nvCxnSpPr>
        <p:spPr>
          <a:xfrm flipV="1">
            <a:off x="8197403" y="5235614"/>
            <a:ext cx="844882"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CuadroTexto 18"/>
          <p:cNvSpPr txBox="1"/>
          <p:nvPr/>
        </p:nvSpPr>
        <p:spPr>
          <a:xfrm>
            <a:off x="8300434" y="1821541"/>
            <a:ext cx="645259" cy="369332"/>
          </a:xfrm>
          <a:prstGeom prst="rect">
            <a:avLst/>
          </a:prstGeom>
          <a:noFill/>
        </p:spPr>
        <p:txBody>
          <a:bodyPr wrap="square" rtlCol="0">
            <a:spAutoFit/>
          </a:bodyPr>
          <a:lstStyle/>
          <a:p>
            <a:r>
              <a:rPr lang="es-PE" dirty="0" smtClean="0"/>
              <a:t>use</a:t>
            </a:r>
            <a:endParaRPr lang="es-PE" dirty="0"/>
          </a:p>
        </p:txBody>
      </p:sp>
      <p:sp>
        <p:nvSpPr>
          <p:cNvPr id="20" name="CuadroTexto 19"/>
          <p:cNvSpPr txBox="1"/>
          <p:nvPr/>
        </p:nvSpPr>
        <p:spPr>
          <a:xfrm>
            <a:off x="8203843" y="4807755"/>
            <a:ext cx="825867" cy="369332"/>
          </a:xfrm>
          <a:prstGeom prst="rect">
            <a:avLst/>
          </a:prstGeom>
          <a:noFill/>
        </p:spPr>
        <p:txBody>
          <a:bodyPr wrap="none" rtlCol="0">
            <a:spAutoFit/>
          </a:bodyPr>
          <a:lstStyle/>
          <a:p>
            <a:r>
              <a:rPr lang="es-PE" dirty="0" err="1" smtClean="0"/>
              <a:t>create</a:t>
            </a:r>
            <a:endParaRPr lang="es-PE" dirty="0"/>
          </a:p>
        </p:txBody>
      </p:sp>
      <p:sp>
        <p:nvSpPr>
          <p:cNvPr id="21" name="Rectángulo 20"/>
          <p:cNvSpPr/>
          <p:nvPr/>
        </p:nvSpPr>
        <p:spPr>
          <a:xfrm>
            <a:off x="5312034" y="3537566"/>
            <a:ext cx="502277" cy="1970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E"/>
          </a:p>
        </p:txBody>
      </p:sp>
      <p:sp>
        <p:nvSpPr>
          <p:cNvPr id="22" name="Rectángulo 21"/>
          <p:cNvSpPr/>
          <p:nvPr/>
        </p:nvSpPr>
        <p:spPr>
          <a:xfrm>
            <a:off x="5312034" y="3858532"/>
            <a:ext cx="502277" cy="1970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20172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9" grpId="0"/>
      <p:bldP spid="20" grpId="0"/>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5400" b="1" i="1" dirty="0" err="1">
                <a:ln w="6600">
                  <a:solidFill>
                    <a:schemeClr val="accent2"/>
                  </a:solidFill>
                  <a:prstDash val="solid"/>
                </a:ln>
                <a:solidFill>
                  <a:srgbClr val="FFFFFF"/>
                </a:solidFill>
                <a:effectLst>
                  <a:outerShdw dist="38100" dir="2700000" algn="tl" rotWithShape="0">
                    <a:schemeClr val="accent2"/>
                  </a:outerShdw>
                </a:effectLst>
              </a:rPr>
              <a:t>Abstract</a:t>
            </a:r>
            <a:r>
              <a:rPr lang="es-PE" sz="5400" b="1" i="1" dirty="0">
                <a:ln w="6600">
                  <a:solidFill>
                    <a:schemeClr val="accent2"/>
                  </a:solidFill>
                  <a:prstDash val="solid"/>
                </a:ln>
                <a:solidFill>
                  <a:srgbClr val="FFFFFF"/>
                </a:solidFill>
                <a:effectLst>
                  <a:outerShdw dist="38100" dir="2700000" algn="tl" rotWithShape="0">
                    <a:schemeClr val="accent2"/>
                  </a:outerShdw>
                </a:effectLst>
              </a:rPr>
              <a:t> Factory</a:t>
            </a:r>
            <a:endParaRPr lang="es-PE" sz="5400" dirty="0"/>
          </a:p>
        </p:txBody>
      </p:sp>
      <p:sp>
        <p:nvSpPr>
          <p:cNvPr id="3" name="Marcador de contenido 2"/>
          <p:cNvSpPr>
            <a:spLocks noGrp="1"/>
          </p:cNvSpPr>
          <p:nvPr>
            <p:ph idx="1"/>
          </p:nvPr>
        </p:nvSpPr>
        <p:spPr>
          <a:xfrm>
            <a:off x="2189408" y="2052116"/>
            <a:ext cx="8380731" cy="3997828"/>
          </a:xfrm>
        </p:spPr>
        <p:txBody>
          <a:bodyPr/>
          <a:lstStyle/>
          <a:p>
            <a:r>
              <a:rPr lang="es-PE" sz="2400" dirty="0">
                <a:latin typeface="Arial" panose="020B0604020202020204" pitchFamily="34" charset="0"/>
                <a:cs typeface="Arial" panose="020B0604020202020204" pitchFamily="34" charset="0"/>
              </a:rPr>
              <a:t>Es una fabrica de objetos abstractos relacionados el cual todos están relacionados entre </a:t>
            </a:r>
            <a:r>
              <a:rPr lang="es-PE" sz="2400" dirty="0" smtClean="0">
                <a:latin typeface="Arial" panose="020B0604020202020204" pitchFamily="34" charset="0"/>
                <a:cs typeface="Arial" panose="020B0604020202020204" pitchFamily="34" charset="0"/>
              </a:rPr>
              <a:t>sí.</a:t>
            </a:r>
            <a:endParaRPr lang="es-PE" sz="2400" dirty="0">
              <a:latin typeface="Arial" panose="020B0604020202020204" pitchFamily="34" charset="0"/>
              <a:cs typeface="Arial" panose="020B0604020202020204" pitchFamily="34" charset="0"/>
            </a:endParaRPr>
          </a:p>
          <a:p>
            <a:r>
              <a:rPr lang="es-PE" sz="2400" dirty="0" smtClean="0">
                <a:latin typeface="Arial" panose="020B0604020202020204" pitchFamily="34" charset="0"/>
                <a:cs typeface="Arial" panose="020B0604020202020204" pitchFamily="34" charset="0"/>
              </a:rPr>
              <a:t>Proporciona </a:t>
            </a:r>
            <a:r>
              <a:rPr lang="es-PE" sz="2400" dirty="0">
                <a:latin typeface="Arial" panose="020B0604020202020204" pitchFamily="34" charset="0"/>
                <a:cs typeface="Arial" panose="020B0604020202020204" pitchFamily="34" charset="0"/>
              </a:rPr>
              <a:t>una interfaz para crear familias de objetos relacionados </a:t>
            </a:r>
            <a:r>
              <a:rPr lang="es-MX" sz="2400" dirty="0">
                <a:latin typeface="Arial" panose="020B0604020202020204" pitchFamily="34" charset="0"/>
                <a:cs typeface="Arial" panose="020B0604020202020204" pitchFamily="34" charset="0"/>
              </a:rPr>
              <a:t>sin especificar sus clases </a:t>
            </a:r>
            <a:r>
              <a:rPr lang="es-MX" sz="2400" dirty="0" smtClean="0">
                <a:latin typeface="Arial" panose="020B0604020202020204" pitchFamily="34" charset="0"/>
                <a:cs typeface="Arial" panose="020B0604020202020204" pitchFamily="34" charset="0"/>
              </a:rPr>
              <a:t>concretas.</a:t>
            </a:r>
            <a:endParaRPr lang="es-PE" sz="2400" dirty="0">
              <a:latin typeface="Arial" panose="020B0604020202020204" pitchFamily="34" charset="0"/>
              <a:cs typeface="Arial" panose="020B0604020202020204" pitchFamily="34" charset="0"/>
            </a:endParaRPr>
          </a:p>
          <a:p>
            <a:r>
              <a:rPr lang="es-MX" sz="2400" dirty="0" smtClean="0">
                <a:latin typeface="Arial" panose="020B0604020202020204" pitchFamily="34" charset="0"/>
                <a:cs typeface="Arial" panose="020B0604020202020204" pitchFamily="34" charset="0"/>
              </a:rPr>
              <a:t>se </a:t>
            </a:r>
            <a:r>
              <a:rPr lang="es-MX" sz="2400" dirty="0">
                <a:latin typeface="Arial" panose="020B0604020202020204" pitchFamily="34" charset="0"/>
                <a:cs typeface="Arial" panose="020B0604020202020204" pitchFamily="34" charset="0"/>
              </a:rPr>
              <a:t>preocupa por un único </a:t>
            </a:r>
            <a:r>
              <a:rPr lang="es-MX" sz="2400" dirty="0" smtClean="0">
                <a:latin typeface="Arial" panose="020B0604020202020204" pitchFamily="34" charset="0"/>
                <a:cs typeface="Arial" panose="020B0604020202020204" pitchFamily="34" charset="0"/>
              </a:rPr>
              <a:t>producto  </a:t>
            </a:r>
            <a:r>
              <a:rPr lang="es-MX" sz="2400" dirty="0">
                <a:latin typeface="Arial" panose="020B0604020202020204" pitchFamily="34" charset="0"/>
                <a:cs typeface="Arial" panose="020B0604020202020204" pitchFamily="34" charset="0"/>
              </a:rPr>
              <a:t>a diferencia del Factory </a:t>
            </a:r>
            <a:r>
              <a:rPr lang="es-MX" sz="2400" dirty="0" err="1" smtClean="0">
                <a:latin typeface="Arial" panose="020B0604020202020204" pitchFamily="34" charset="0"/>
                <a:cs typeface="Arial" panose="020B0604020202020204" pitchFamily="34" charset="0"/>
              </a:rPr>
              <a:t>Method</a:t>
            </a:r>
            <a:r>
              <a:rPr lang="es-MX" sz="2400" dirty="0" smtClean="0">
                <a:latin typeface="Arial" panose="020B0604020202020204" pitchFamily="34" charset="0"/>
                <a:cs typeface="Arial" panose="020B0604020202020204" pitchFamily="34" charset="0"/>
              </a:rPr>
              <a:t>.</a:t>
            </a:r>
            <a:endParaRPr lang="es-PE" sz="2400" dirty="0">
              <a:latin typeface="Arial" panose="020B0604020202020204" pitchFamily="34" charset="0"/>
              <a:cs typeface="Arial" panose="020B0604020202020204" pitchFamily="34" charset="0"/>
            </a:endParaRPr>
          </a:p>
          <a:p>
            <a:endParaRPr lang="es-PE" dirty="0"/>
          </a:p>
        </p:txBody>
      </p:sp>
    </p:spTree>
    <p:extLst>
      <p:ext uri="{BB962C8B-B14F-4D97-AF65-F5344CB8AC3E}">
        <p14:creationId xmlns:p14="http://schemas.microsoft.com/office/powerpoint/2010/main" val="1840458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3748" y="990793"/>
            <a:ext cx="7161375" cy="45522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5641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82899" y="280207"/>
            <a:ext cx="10031569" cy="2913755"/>
          </a:xfrm>
        </p:spPr>
        <p:txBody>
          <a:bodyPr>
            <a:normAutofit/>
          </a:bodyPr>
          <a:lstStyle/>
          <a:p>
            <a:pPr marL="0" indent="0">
              <a:buNone/>
            </a:pPr>
            <a:r>
              <a:rPr lang="es-MX" sz="2400" b="1" dirty="0" smtClean="0">
                <a:latin typeface="Arial" panose="020B0604020202020204" pitchFamily="34" charset="0"/>
                <a:cs typeface="Arial" panose="020B0604020202020204" pitchFamily="34" charset="0"/>
              </a:rPr>
              <a:t>                                                 </a:t>
            </a:r>
            <a:r>
              <a:rPr lang="es-MX" sz="4000" b="1" dirty="0" smtClean="0">
                <a:latin typeface="Arial" panose="020B0604020202020204" pitchFamily="34" charset="0"/>
                <a:cs typeface="Arial" panose="020B0604020202020204" pitchFamily="34" charset="0"/>
              </a:rPr>
              <a:t>Problema</a:t>
            </a:r>
            <a:r>
              <a:rPr lang="es-MX" sz="2400" b="1" dirty="0" smtClean="0">
                <a:latin typeface="Arial" panose="020B0604020202020204" pitchFamily="34" charset="0"/>
                <a:cs typeface="Arial" panose="020B0604020202020204" pitchFamily="34" charset="0"/>
              </a:rPr>
              <a:t>                        </a:t>
            </a:r>
          </a:p>
          <a:p>
            <a:r>
              <a:rPr lang="es-MX" sz="1800" dirty="0" smtClean="0"/>
              <a:t>Imagina que estás creando un simulador de tienda de muebles. Su código consta de clases que representan:</a:t>
            </a:r>
          </a:p>
          <a:p>
            <a:r>
              <a:rPr lang="es-MX" sz="1800" dirty="0" smtClean="0"/>
              <a:t>Una familia de productos : </a:t>
            </a:r>
            <a:r>
              <a:rPr lang="es-MX" sz="1800" dirty="0" err="1" smtClean="0"/>
              <a:t>Chair</a:t>
            </a:r>
            <a:r>
              <a:rPr lang="es-MX" sz="1800" dirty="0" smtClean="0"/>
              <a:t>+ </a:t>
            </a:r>
            <a:r>
              <a:rPr lang="es-MX" sz="1800" dirty="0" err="1" smtClean="0"/>
              <a:t>Sofa</a:t>
            </a:r>
            <a:r>
              <a:rPr lang="es-MX" sz="1800" dirty="0" smtClean="0"/>
              <a:t>+ </a:t>
            </a:r>
            <a:r>
              <a:rPr lang="es-MX" sz="1800" dirty="0" err="1" smtClean="0"/>
              <a:t>CoffeeTable</a:t>
            </a:r>
            <a:r>
              <a:rPr lang="es-MX" sz="1800" dirty="0" smtClean="0"/>
              <a:t>.</a:t>
            </a:r>
          </a:p>
          <a:p>
            <a:r>
              <a:rPr lang="es-MX" sz="1800" dirty="0" smtClean="0"/>
              <a:t>disponibles en las siguientes variantes: Modern, </a:t>
            </a:r>
            <a:r>
              <a:rPr lang="es-MX" sz="1800" dirty="0" err="1" smtClean="0"/>
              <a:t>Victorian</a:t>
            </a:r>
            <a:r>
              <a:rPr lang="es-MX" sz="1800" dirty="0" smtClean="0"/>
              <a:t>, </a:t>
            </a:r>
            <a:r>
              <a:rPr lang="es-MX" sz="1800" dirty="0" err="1" smtClean="0"/>
              <a:t>ArtDeco</a:t>
            </a:r>
            <a:r>
              <a:rPr lang="es-MX" sz="1800" dirty="0" smtClean="0"/>
              <a:t>.</a:t>
            </a:r>
            <a:endParaRPr lang="es-PE" sz="1800" dirty="0"/>
          </a:p>
        </p:txBody>
      </p:sp>
      <p:pic>
        <p:nvPicPr>
          <p:cNvPr id="5" name="Imagen 4"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99" y="3278488"/>
            <a:ext cx="4094408" cy="3274477"/>
          </a:xfrm>
          <a:prstGeom prst="rect">
            <a:avLst/>
          </a:prstGeom>
        </p:spPr>
      </p:pic>
      <p:pic>
        <p:nvPicPr>
          <p:cNvPr id="6" name="Imagen 5"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726" y="3278488"/>
            <a:ext cx="5922651" cy="3274477"/>
          </a:xfrm>
          <a:prstGeom prst="rect">
            <a:avLst/>
          </a:prstGeom>
        </p:spPr>
      </p:pic>
    </p:spTree>
    <p:extLst>
      <p:ext uri="{BB962C8B-B14F-4D97-AF65-F5344CB8AC3E}">
        <p14:creationId xmlns:p14="http://schemas.microsoft.com/office/powerpoint/2010/main" val="3824060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descr="Recorte de pantal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024" y="1779472"/>
            <a:ext cx="4625741" cy="4064887"/>
          </a:xfrm>
        </p:spPr>
      </p:pic>
      <p:sp>
        <p:nvSpPr>
          <p:cNvPr id="7" name="Rectángulo 6"/>
          <p:cNvSpPr/>
          <p:nvPr/>
        </p:nvSpPr>
        <p:spPr>
          <a:xfrm>
            <a:off x="5761229" y="1919089"/>
            <a:ext cx="5494906" cy="3785652"/>
          </a:xfrm>
          <a:prstGeom prst="rect">
            <a:avLst/>
          </a:prstGeom>
        </p:spPr>
        <p:txBody>
          <a:bodyPr wrap="square">
            <a:spAutoFit/>
          </a:bodyPr>
          <a:lstStyle/>
          <a:p>
            <a:r>
              <a:rPr lang="es-MX" sz="2000" dirty="0" smtClean="0"/>
              <a:t>Declarar explícitamente las interfaces para cada producto distinto de la familia de productos (por ejemplo, silla, sofá o mesa de café)</a:t>
            </a:r>
          </a:p>
          <a:p>
            <a:endParaRPr lang="es-MX" sz="2000" dirty="0" smtClean="0"/>
          </a:p>
          <a:p>
            <a:r>
              <a:rPr lang="es-MX" sz="2000" dirty="0" smtClean="0"/>
              <a:t>Luego puede hacer que todas las variantes de productos sigan esas interfaces.</a:t>
            </a:r>
          </a:p>
          <a:p>
            <a:endParaRPr lang="es-MX" sz="2000" dirty="0" smtClean="0"/>
          </a:p>
          <a:p>
            <a:r>
              <a:rPr lang="es-MX" sz="2000" dirty="0" smtClean="0"/>
              <a:t>todas las variantes de silla pueden implementar la </a:t>
            </a:r>
            <a:r>
              <a:rPr lang="es-MX" sz="2000" dirty="0" err="1" smtClean="0"/>
              <a:t>Chairinterfaz</a:t>
            </a:r>
            <a:r>
              <a:rPr lang="es-MX" sz="2000" dirty="0" smtClean="0"/>
              <a:t>; todas las variantes de mesas de centro pueden implementar la </a:t>
            </a:r>
            <a:r>
              <a:rPr lang="es-MX" sz="2000" dirty="0" err="1" smtClean="0"/>
              <a:t>CoffeeTableinterfaz</a:t>
            </a:r>
            <a:r>
              <a:rPr lang="es-MX" sz="2000" dirty="0" smtClean="0"/>
              <a:t>, etc.</a:t>
            </a:r>
            <a:endParaRPr lang="es-MX" sz="2000" dirty="0"/>
          </a:p>
        </p:txBody>
      </p:sp>
      <p:sp>
        <p:nvSpPr>
          <p:cNvPr id="8" name="CuadroTexto 7"/>
          <p:cNvSpPr txBox="1"/>
          <p:nvPr/>
        </p:nvSpPr>
        <p:spPr>
          <a:xfrm>
            <a:off x="4640366" y="410198"/>
            <a:ext cx="2632452" cy="769441"/>
          </a:xfrm>
          <a:prstGeom prst="rect">
            <a:avLst/>
          </a:prstGeom>
          <a:noFill/>
        </p:spPr>
        <p:txBody>
          <a:bodyPr wrap="none" rtlCol="0">
            <a:spAutoFit/>
          </a:bodyPr>
          <a:lstStyle/>
          <a:p>
            <a:r>
              <a:rPr lang="es-PE" sz="4400" b="1" dirty="0" smtClean="0"/>
              <a:t>Solución</a:t>
            </a:r>
            <a:r>
              <a:rPr lang="es-PE" dirty="0" smtClean="0"/>
              <a:t> </a:t>
            </a:r>
            <a:endParaRPr lang="es-PE" dirty="0"/>
          </a:p>
        </p:txBody>
      </p:sp>
    </p:spTree>
    <p:extLst>
      <p:ext uri="{BB962C8B-B14F-4D97-AF65-F5344CB8AC3E}">
        <p14:creationId xmlns:p14="http://schemas.microsoft.com/office/powerpoint/2010/main" val="1866810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Recorte de pantall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982" y="1333770"/>
            <a:ext cx="4996442" cy="4198512"/>
          </a:xfrm>
        </p:spPr>
      </p:pic>
      <p:sp>
        <p:nvSpPr>
          <p:cNvPr id="5" name="Rectángulo 4"/>
          <p:cNvSpPr/>
          <p:nvPr/>
        </p:nvSpPr>
        <p:spPr>
          <a:xfrm>
            <a:off x="5847009" y="309094"/>
            <a:ext cx="5473521" cy="6247864"/>
          </a:xfrm>
          <a:prstGeom prst="rect">
            <a:avLst/>
          </a:prstGeom>
        </p:spPr>
        <p:txBody>
          <a:bodyPr wrap="square">
            <a:spAutoFit/>
          </a:bodyPr>
          <a:lstStyle/>
          <a:p>
            <a:r>
              <a:rPr lang="es-MX" sz="2000" dirty="0" smtClean="0"/>
              <a:t>Ahora se declara la Fábrica abstracta: una interfaz con una lista de métodos de creación para todos los productos que forman parte de la familia de productos (por ejemplo </a:t>
            </a:r>
            <a:r>
              <a:rPr lang="es-MX" sz="2000" dirty="0" err="1" smtClean="0"/>
              <a:t>createChair</a:t>
            </a:r>
            <a:r>
              <a:rPr lang="es-MX" sz="2000" dirty="0" smtClean="0"/>
              <a:t>, </a:t>
            </a:r>
            <a:r>
              <a:rPr lang="es-MX" sz="2000" dirty="0" err="1" smtClean="0"/>
              <a:t>createSofay</a:t>
            </a:r>
            <a:r>
              <a:rPr lang="es-MX" sz="2000" dirty="0" smtClean="0"/>
              <a:t> </a:t>
            </a:r>
            <a:r>
              <a:rPr lang="es-MX" sz="2000" dirty="0" err="1" smtClean="0"/>
              <a:t>createCoffeeTable</a:t>
            </a:r>
            <a:r>
              <a:rPr lang="es-MX" sz="2000" dirty="0" smtClean="0"/>
              <a:t>)</a:t>
            </a:r>
          </a:p>
          <a:p>
            <a:endParaRPr lang="es-MX" sz="2000" dirty="0"/>
          </a:p>
          <a:p>
            <a:r>
              <a:rPr lang="es-MX" sz="2000" dirty="0" smtClean="0"/>
              <a:t>Estos métodos deben regresar abstractos tipos de productos representados por las interfaces hemos extraído previamente: </a:t>
            </a:r>
            <a:r>
              <a:rPr lang="es-MX" sz="2000" dirty="0" err="1" smtClean="0"/>
              <a:t>Chair</a:t>
            </a:r>
            <a:r>
              <a:rPr lang="es-MX" sz="2000" dirty="0" smtClean="0"/>
              <a:t>, </a:t>
            </a:r>
            <a:r>
              <a:rPr lang="es-MX" sz="2000" dirty="0" err="1" smtClean="0"/>
              <a:t>Sofa</a:t>
            </a:r>
            <a:r>
              <a:rPr lang="es-MX" sz="2000" dirty="0" smtClean="0"/>
              <a:t>, </a:t>
            </a:r>
            <a:r>
              <a:rPr lang="es-MX" sz="2000" dirty="0" err="1" smtClean="0"/>
              <a:t>CoffeeTabley</a:t>
            </a:r>
            <a:r>
              <a:rPr lang="es-MX" sz="2000" dirty="0" smtClean="0"/>
              <a:t> así sucesivamente.</a:t>
            </a:r>
          </a:p>
          <a:p>
            <a:endParaRPr lang="es-MX" sz="2000" dirty="0"/>
          </a:p>
          <a:p>
            <a:r>
              <a:rPr lang="es-MX" sz="2000" dirty="0" smtClean="0"/>
              <a:t>Para cada variante de una familia de productos, creamos una clase de fábrica separada basada en la </a:t>
            </a:r>
            <a:r>
              <a:rPr lang="es-MX" sz="2000" dirty="0" err="1" smtClean="0"/>
              <a:t>AbstractFactoryinterfaz</a:t>
            </a:r>
            <a:r>
              <a:rPr lang="es-MX" sz="2000" dirty="0" smtClean="0"/>
              <a:t>. Una fábrica es una clase que devuelve productos de un tipo particular. Por ejemplo, el </a:t>
            </a:r>
            <a:r>
              <a:rPr lang="es-MX" sz="2000" dirty="0" err="1" smtClean="0"/>
              <a:t>ModernFurnitureFactorysólo</a:t>
            </a:r>
            <a:r>
              <a:rPr lang="es-MX" sz="2000" dirty="0" smtClean="0"/>
              <a:t> puede crear </a:t>
            </a:r>
            <a:r>
              <a:rPr lang="es-MX" sz="2000" dirty="0" err="1" smtClean="0"/>
              <a:t>ModernChair</a:t>
            </a:r>
            <a:r>
              <a:rPr lang="es-MX" sz="2000" dirty="0" smtClean="0"/>
              <a:t>, </a:t>
            </a:r>
            <a:r>
              <a:rPr lang="es-MX" sz="2000" dirty="0" err="1" smtClean="0"/>
              <a:t>ModernSofay</a:t>
            </a:r>
            <a:r>
              <a:rPr lang="es-MX" sz="2000" dirty="0" smtClean="0"/>
              <a:t> </a:t>
            </a:r>
            <a:r>
              <a:rPr lang="es-MX" sz="2000" dirty="0" err="1" smtClean="0"/>
              <a:t>ModernCoffeeTableobjetos</a:t>
            </a:r>
            <a:r>
              <a:rPr lang="es-MX" sz="2000" dirty="0" smtClean="0"/>
              <a:t>.</a:t>
            </a:r>
            <a:endParaRPr lang="es-PE" sz="2000" dirty="0"/>
          </a:p>
        </p:txBody>
      </p:sp>
    </p:spTree>
    <p:extLst>
      <p:ext uri="{BB962C8B-B14F-4D97-AF65-F5344CB8AC3E}">
        <p14:creationId xmlns:p14="http://schemas.microsoft.com/office/powerpoint/2010/main" val="453561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31807" y="1910903"/>
            <a:ext cx="6096000" cy="3170099"/>
          </a:xfrm>
          <a:prstGeom prst="rect">
            <a:avLst/>
          </a:prstGeom>
        </p:spPr>
        <p:txBody>
          <a:bodyPr>
            <a:spAutoFit/>
          </a:bodyPr>
          <a:lstStyle/>
          <a:p>
            <a:r>
              <a:rPr lang="es-MX" dirty="0" smtClean="0"/>
              <a:t> </a:t>
            </a:r>
            <a:r>
              <a:rPr lang="es-MX" sz="4000" b="1" dirty="0" smtClean="0">
                <a:latin typeface="Arial" panose="020B0604020202020204" pitchFamily="34" charset="0"/>
                <a:cs typeface="Arial" panose="020B0604020202020204" pitchFamily="34" charset="0"/>
              </a:rPr>
              <a:t>Aplicabilidad</a:t>
            </a:r>
          </a:p>
          <a:p>
            <a:endParaRPr lang="es-MX" sz="4000" b="1" dirty="0" smtClean="0">
              <a:latin typeface="Arial" panose="020B0604020202020204" pitchFamily="34" charset="0"/>
              <a:cs typeface="Arial" panose="020B0604020202020204" pitchFamily="34" charset="0"/>
            </a:endParaRPr>
          </a:p>
          <a:p>
            <a:r>
              <a:rPr lang="es-MX" sz="2000" dirty="0" smtClean="0"/>
              <a:t> Use </a:t>
            </a:r>
            <a:r>
              <a:rPr lang="es-MX" sz="2000" dirty="0" err="1" smtClean="0"/>
              <a:t>Abstract</a:t>
            </a:r>
            <a:r>
              <a:rPr lang="es-MX" sz="2000" dirty="0" smtClean="0"/>
              <a:t> Factory cuando su código necesite trabajar con varias familias de productos relacionados, pero no desea que dependa de las clases concretas de esos productos; pueden ser desconocidos de antemano o simplemente desea permitir una extensibilidad futura.</a:t>
            </a:r>
            <a:endParaRPr lang="es-PE" sz="2000" dirty="0"/>
          </a:p>
        </p:txBody>
      </p:sp>
    </p:spTree>
    <p:extLst>
      <p:ext uri="{BB962C8B-B14F-4D97-AF65-F5344CB8AC3E}">
        <p14:creationId xmlns:p14="http://schemas.microsoft.com/office/powerpoint/2010/main" val="3278951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16261" y="334850"/>
            <a:ext cx="8109959" cy="2458361"/>
          </a:xfrm>
        </p:spPr>
        <p:txBody>
          <a:bodyPr>
            <a:normAutofit fontScale="77500" lnSpcReduction="20000"/>
          </a:bodyPr>
          <a:lstStyle/>
          <a:p>
            <a:pPr marL="0" indent="0">
              <a:buNone/>
            </a:pPr>
            <a:r>
              <a:rPr lang="es-PE" b="1" i="1" dirty="0" smtClean="0"/>
              <a:t>                                     </a:t>
            </a:r>
            <a:r>
              <a:rPr lang="es-PE" sz="4800" b="1" i="1" dirty="0" smtClean="0">
                <a:ln w="6600">
                  <a:solidFill>
                    <a:schemeClr val="accent2"/>
                  </a:solidFill>
                  <a:prstDash val="solid"/>
                </a:ln>
                <a:solidFill>
                  <a:srgbClr val="FFFFFF"/>
                </a:solidFill>
                <a:effectLst>
                  <a:outerShdw dist="38100" dir="2700000" algn="tl" rotWithShape="0">
                    <a:schemeClr val="accent2"/>
                  </a:outerShdw>
                </a:effectLst>
              </a:rPr>
              <a:t>Simple Factory</a:t>
            </a:r>
            <a:endParaRPr lang="es-PE" sz="1800" dirty="0"/>
          </a:p>
          <a:p>
            <a:r>
              <a:rPr lang="es-MX" sz="1800" dirty="0" smtClean="0">
                <a:latin typeface="Arial" panose="020B0604020202020204" pitchFamily="34" charset="0"/>
                <a:cs typeface="Arial" panose="020B0604020202020204" pitchFamily="34" charset="0"/>
              </a:rPr>
              <a:t>Clase con la responsabilidad de crear objetos de otras clases. </a:t>
            </a:r>
          </a:p>
          <a:p>
            <a:r>
              <a:rPr lang="es-MX" sz="1800" dirty="0" smtClean="0">
                <a:latin typeface="Arial" panose="020B0604020202020204" pitchFamily="34" charset="0"/>
                <a:cs typeface="Arial" panose="020B0604020202020204" pitchFamily="34" charset="0"/>
              </a:rPr>
              <a:t>Puede evolucionar a un Factory </a:t>
            </a:r>
            <a:r>
              <a:rPr lang="es-MX" sz="1800" dirty="0" err="1" smtClean="0">
                <a:latin typeface="Arial" panose="020B0604020202020204" pitchFamily="34" charset="0"/>
                <a:cs typeface="Arial" panose="020B0604020202020204" pitchFamily="34" charset="0"/>
              </a:rPr>
              <a:t>Method</a:t>
            </a:r>
            <a:r>
              <a:rPr lang="es-MX" sz="1800" dirty="0" smtClean="0">
                <a:latin typeface="Arial" panose="020B0604020202020204" pitchFamily="34" charset="0"/>
                <a:cs typeface="Arial" panose="020B0604020202020204" pitchFamily="34" charset="0"/>
              </a:rPr>
              <a:t> o </a:t>
            </a:r>
            <a:r>
              <a:rPr lang="es-MX" sz="1800" dirty="0" err="1" smtClean="0">
                <a:latin typeface="Arial" panose="020B0604020202020204" pitchFamily="34" charset="0"/>
                <a:cs typeface="Arial" panose="020B0604020202020204" pitchFamily="34" charset="0"/>
              </a:rPr>
              <a:t>Abstract</a:t>
            </a:r>
            <a:r>
              <a:rPr lang="es-MX" sz="1800" dirty="0" smtClean="0">
                <a:latin typeface="Arial" panose="020B0604020202020204" pitchFamily="34" charset="0"/>
                <a:cs typeface="Arial" panose="020B0604020202020204" pitchFamily="34" charset="0"/>
              </a:rPr>
              <a:t> Factory</a:t>
            </a:r>
          </a:p>
          <a:p>
            <a:r>
              <a:rPr lang="es-MX" sz="1800" dirty="0" smtClean="0">
                <a:latin typeface="Arial" panose="020B0604020202020204" pitchFamily="34" charset="0"/>
                <a:cs typeface="Arial" panose="020B0604020202020204" pitchFamily="34" charset="0"/>
              </a:rPr>
              <a:t>Existen casos que no son cubiertos por Factory </a:t>
            </a:r>
            <a:r>
              <a:rPr lang="es-MX" sz="1800" dirty="0" err="1" smtClean="0">
                <a:latin typeface="Arial" panose="020B0604020202020204" pitchFamily="34" charset="0"/>
                <a:cs typeface="Arial" panose="020B0604020202020204" pitchFamily="34" charset="0"/>
              </a:rPr>
              <a:t>Method</a:t>
            </a:r>
            <a:r>
              <a:rPr lang="es-MX" sz="1800" dirty="0" smtClean="0">
                <a:latin typeface="Arial" panose="020B0604020202020204" pitchFamily="34" charset="0"/>
                <a:cs typeface="Arial" panose="020B0604020202020204" pitchFamily="34" charset="0"/>
              </a:rPr>
              <a:t> o </a:t>
            </a:r>
            <a:r>
              <a:rPr lang="es-MX" sz="1800" dirty="0" err="1" smtClean="0">
                <a:latin typeface="Arial" panose="020B0604020202020204" pitchFamily="34" charset="0"/>
                <a:cs typeface="Arial" panose="020B0604020202020204" pitchFamily="34" charset="0"/>
              </a:rPr>
              <a:t>Abstract</a:t>
            </a:r>
            <a:r>
              <a:rPr lang="es-MX" sz="1800" dirty="0" smtClean="0">
                <a:latin typeface="Arial" panose="020B0604020202020204" pitchFamily="34" charset="0"/>
                <a:cs typeface="Arial" panose="020B0604020202020204" pitchFamily="34" charset="0"/>
              </a:rPr>
              <a:t> </a:t>
            </a:r>
            <a:r>
              <a:rPr lang="es-MX" sz="1800" dirty="0" err="1" smtClean="0">
                <a:latin typeface="Arial" panose="020B0604020202020204" pitchFamily="34" charset="0"/>
                <a:cs typeface="Arial" panose="020B0604020202020204" pitchFamily="34" charset="0"/>
              </a:rPr>
              <a:t>Method</a:t>
            </a:r>
            <a:r>
              <a:rPr lang="es-MX" sz="1800" dirty="0" smtClean="0">
                <a:latin typeface="Arial" panose="020B0604020202020204" pitchFamily="34" charset="0"/>
                <a:cs typeface="Arial" panose="020B0604020202020204" pitchFamily="34" charset="0"/>
              </a:rPr>
              <a:t> como por ejemplo, clases con métodos estáticos de fabricación o fábricas concretas que tienen implementación, pero sus métodos no son </a:t>
            </a:r>
            <a:r>
              <a:rPr lang="es-MX" sz="1800" dirty="0" err="1" smtClean="0">
                <a:latin typeface="Arial" panose="020B0604020202020204" pitchFamily="34" charset="0"/>
                <a:cs typeface="Arial" panose="020B0604020202020204" pitchFamily="34" charset="0"/>
              </a:rPr>
              <a:t>redefinibles</a:t>
            </a:r>
            <a:r>
              <a:rPr lang="es-MX" sz="1800" dirty="0" smtClean="0">
                <a:latin typeface="Arial" panose="020B0604020202020204" pitchFamily="34" charset="0"/>
                <a:cs typeface="Arial" panose="020B0604020202020204" pitchFamily="34" charset="0"/>
              </a:rPr>
              <a:t>.</a:t>
            </a:r>
          </a:p>
          <a:p>
            <a:endParaRPr lang="es-PE" sz="1600"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816" y="2793211"/>
            <a:ext cx="7622848" cy="3794332"/>
          </a:xfrm>
          <a:prstGeom prst="rect">
            <a:avLst/>
          </a:prstGeom>
        </p:spPr>
      </p:pic>
    </p:spTree>
    <p:extLst>
      <p:ext uri="{BB962C8B-B14F-4D97-AF65-F5344CB8AC3E}">
        <p14:creationId xmlns:p14="http://schemas.microsoft.com/office/powerpoint/2010/main" val="965897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93206" y="2611098"/>
            <a:ext cx="4851919" cy="2012417"/>
          </a:xfrm>
        </p:spPr>
        <p:txBody>
          <a:bodyPr>
            <a:noAutofit/>
          </a:bodyPr>
          <a:lstStyle/>
          <a:p>
            <a:r>
              <a:rPr lang="es-PE" sz="9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Gracias</a:t>
            </a:r>
            <a:endParaRPr lang="es-PE"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330446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ln w="6600">
                  <a:solidFill>
                    <a:schemeClr val="accent2"/>
                  </a:solidFill>
                  <a:prstDash val="solid"/>
                </a:ln>
                <a:solidFill>
                  <a:srgbClr val="FFFFFF"/>
                </a:solidFill>
                <a:effectLst>
                  <a:outerShdw dist="38100" dir="2700000" algn="tl" rotWithShape="0">
                    <a:schemeClr val="accent2"/>
                  </a:outerShdw>
                </a:effectLst>
              </a:rPr>
              <a:t>Patrones de Fabricación</a:t>
            </a:r>
            <a:endParaRPr lang="es-PE" sz="4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Marcador de contenido 2"/>
          <p:cNvSpPr>
            <a:spLocks noGrp="1"/>
          </p:cNvSpPr>
          <p:nvPr>
            <p:ph idx="1"/>
          </p:nvPr>
        </p:nvSpPr>
        <p:spPr>
          <a:xfrm>
            <a:off x="2240924" y="1725769"/>
            <a:ext cx="8329215" cy="4778062"/>
          </a:xfrm>
        </p:spPr>
        <p:txBody>
          <a:bodyPr>
            <a:normAutofit/>
          </a:bodyPr>
          <a:lstStyle/>
          <a:p>
            <a:r>
              <a:rPr lang="es-PE" sz="2400" dirty="0"/>
              <a:t>Los patrones de fabricación son aquellos patrones que implican algún tipo de factoría de objetos. Los objetos de fabricación tienen la responsabilidad de crear instancias de objetos de otras clases. Además, son responsables de encapsular la forma en que se crean tipos específicos de objetos en una aplicación</a:t>
            </a:r>
            <a:r>
              <a:rPr lang="es-PE" sz="2400" dirty="0" smtClean="0"/>
              <a:t>.</a:t>
            </a:r>
          </a:p>
          <a:p>
            <a:r>
              <a:rPr lang="es-PE" sz="2400" dirty="0"/>
              <a:t>Existen tres tipos de patrones de fabricación: </a:t>
            </a:r>
            <a:r>
              <a:rPr lang="es-PE" sz="2400" b="1" i="1" dirty="0"/>
              <a:t>Factory </a:t>
            </a:r>
            <a:r>
              <a:rPr lang="es-PE" sz="2400" b="1" i="1" dirty="0" err="1" smtClean="0"/>
              <a:t>Method</a:t>
            </a:r>
            <a:r>
              <a:rPr lang="es-PE" sz="2400" dirty="0" smtClean="0"/>
              <a:t>, </a:t>
            </a:r>
            <a:r>
              <a:rPr lang="es-PE" sz="2400" b="1" i="1" dirty="0" err="1" smtClean="0"/>
              <a:t>Abstract</a:t>
            </a:r>
            <a:r>
              <a:rPr lang="es-PE" sz="2400" b="1" i="1" dirty="0" smtClean="0"/>
              <a:t> Factory</a:t>
            </a:r>
            <a:r>
              <a:rPr lang="es-PE" sz="2400" dirty="0"/>
              <a:t> </a:t>
            </a:r>
            <a:r>
              <a:rPr lang="es-PE" sz="2400" dirty="0" smtClean="0"/>
              <a:t>y </a:t>
            </a:r>
            <a:r>
              <a:rPr lang="es-PE" sz="2400" b="1" i="1" dirty="0" smtClean="0"/>
              <a:t>Simple Factory.</a:t>
            </a:r>
            <a:endParaRPr lang="es-PE" sz="2400" dirty="0"/>
          </a:p>
          <a:p>
            <a:endParaRPr lang="es-PE" dirty="0"/>
          </a:p>
        </p:txBody>
      </p:sp>
    </p:spTree>
    <p:extLst>
      <p:ext uri="{BB962C8B-B14F-4D97-AF65-F5344CB8AC3E}">
        <p14:creationId xmlns:p14="http://schemas.microsoft.com/office/powerpoint/2010/main" val="3576953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PE"/>
          </a:p>
        </p:txBody>
      </p:sp>
      <p:pic>
        <p:nvPicPr>
          <p:cNvPr id="4" name="Imagen 3"/>
          <p:cNvPicPr>
            <a:picLocks noChangeAspect="1"/>
          </p:cNvPicPr>
          <p:nvPr/>
        </p:nvPicPr>
        <p:blipFill>
          <a:blip r:embed="rId2"/>
          <a:stretch>
            <a:fillRect/>
          </a:stretch>
        </p:blipFill>
        <p:spPr>
          <a:xfrm>
            <a:off x="1" y="0"/>
            <a:ext cx="8912180" cy="6857999"/>
          </a:xfrm>
          <a:prstGeom prst="rect">
            <a:avLst/>
          </a:prstGeom>
        </p:spPr>
      </p:pic>
      <p:sp>
        <p:nvSpPr>
          <p:cNvPr id="3" name="Subtítulo 2"/>
          <p:cNvSpPr>
            <a:spLocks noGrp="1"/>
          </p:cNvSpPr>
          <p:nvPr>
            <p:ph type="subTitle" idx="1"/>
          </p:nvPr>
        </p:nvSpPr>
        <p:spPr>
          <a:xfrm>
            <a:off x="577897" y="1134393"/>
            <a:ext cx="7756388" cy="1160213"/>
          </a:xfrm>
        </p:spPr>
        <p:txBody>
          <a:bodyPr>
            <a:noAutofit/>
          </a:bodyPr>
          <a:lstStyle/>
          <a:p>
            <a:pPr algn="ctr"/>
            <a:r>
              <a:rPr lang="es-PE" sz="6600" b="1" dirty="0" smtClean="0">
                <a:ln w="6600">
                  <a:solidFill>
                    <a:schemeClr val="accent2"/>
                  </a:solidFill>
                  <a:prstDash val="solid"/>
                </a:ln>
                <a:solidFill>
                  <a:srgbClr val="FFFFFF"/>
                </a:solidFill>
                <a:effectLst>
                  <a:outerShdw dist="38100" dir="2700000" algn="tl" rotWithShape="0">
                    <a:schemeClr val="accent2"/>
                  </a:outerShdw>
                </a:effectLst>
              </a:rPr>
              <a:t>Conceptos previos</a:t>
            </a:r>
            <a:endParaRPr lang="es-PE" sz="6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25007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ln w="6600">
                  <a:solidFill>
                    <a:schemeClr val="accent2"/>
                  </a:solidFill>
                  <a:prstDash val="solid"/>
                </a:ln>
                <a:solidFill>
                  <a:srgbClr val="FFFFFF"/>
                </a:solidFill>
                <a:effectLst>
                  <a:outerShdw dist="38100" dir="2700000" algn="tl" rotWithShape="0">
                    <a:schemeClr val="accent2"/>
                  </a:outerShdw>
                </a:effectLst>
              </a:rPr>
              <a:t>Patrones de diseño</a:t>
            </a:r>
            <a:endParaRPr lang="es-PE" sz="4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Marcador de contenido 2"/>
          <p:cNvSpPr>
            <a:spLocks noGrp="1"/>
          </p:cNvSpPr>
          <p:nvPr>
            <p:ph idx="1"/>
          </p:nvPr>
        </p:nvSpPr>
        <p:spPr>
          <a:xfrm>
            <a:off x="2356833" y="1885285"/>
            <a:ext cx="8213305" cy="4476878"/>
          </a:xfrm>
        </p:spPr>
        <p:txBody>
          <a:bodyPr>
            <a:noAutofit/>
          </a:bodyPr>
          <a:lstStyle/>
          <a:p>
            <a:r>
              <a:rPr lang="es-PE" sz="2400" dirty="0"/>
              <a:t>Son técnicas para resolver problemas comunes en el desarrollo de </a:t>
            </a:r>
            <a:r>
              <a:rPr lang="es-PE" sz="2400" i="1" dirty="0"/>
              <a:t>software</a:t>
            </a:r>
            <a:r>
              <a:rPr lang="es-PE" sz="2400" dirty="0"/>
              <a:t> e </a:t>
            </a:r>
            <a:r>
              <a:rPr lang="es-PE" sz="2400" dirty="0" smtClean="0"/>
              <a:t>interfaces</a:t>
            </a:r>
          </a:p>
          <a:p>
            <a:r>
              <a:rPr lang="es-PE" sz="2400" dirty="0"/>
              <a:t>Para que una solución sea considerada un patrón debe poseer ciertas características. </a:t>
            </a:r>
            <a:endParaRPr lang="es-PE" sz="2400" dirty="0" smtClean="0"/>
          </a:p>
          <a:p>
            <a:r>
              <a:rPr lang="es-PE" sz="2400" dirty="0"/>
              <a:t>Una de ellas es que debe haber comprobado su efectividad resolviendo problemas similares en ocasiones </a:t>
            </a:r>
            <a:r>
              <a:rPr lang="es-PE" sz="2400" dirty="0" smtClean="0"/>
              <a:t>anteriores</a:t>
            </a:r>
          </a:p>
          <a:p>
            <a:r>
              <a:rPr lang="es-PE" sz="2400" dirty="0"/>
              <a:t>Otra es que debe ser reutilizable, lo que significa que es aplicable a diferentes problemas de diseño en distintas circunstancias</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9953" b="89573" l="6400" r="96267"/>
                    </a14:imgEffect>
                  </a14:imgLayer>
                </a14:imgProps>
              </a:ext>
            </a:extLst>
          </a:blip>
          <a:stretch>
            <a:fillRect/>
          </a:stretch>
        </p:blipFill>
        <p:spPr>
          <a:xfrm>
            <a:off x="231820" y="-147028"/>
            <a:ext cx="3611931" cy="2032313"/>
          </a:xfrm>
          <a:prstGeom prst="rect">
            <a:avLst/>
          </a:prstGeom>
        </p:spPr>
      </p:pic>
    </p:spTree>
    <p:extLst>
      <p:ext uri="{BB962C8B-B14F-4D97-AF65-F5344CB8AC3E}">
        <p14:creationId xmlns:p14="http://schemas.microsoft.com/office/powerpoint/2010/main" val="79721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b="1" dirty="0" smtClean="0">
                <a:ln w="6600">
                  <a:solidFill>
                    <a:schemeClr val="accent2"/>
                  </a:solidFill>
                  <a:prstDash val="solid"/>
                </a:ln>
                <a:solidFill>
                  <a:srgbClr val="FFFFFF"/>
                </a:solidFill>
                <a:effectLst>
                  <a:outerShdw dist="38100" dir="2700000" algn="tl" rotWithShape="0">
                    <a:schemeClr val="accent2"/>
                  </a:outerShdw>
                </a:effectLst>
              </a:rPr>
              <a:t>Fábrica</a:t>
            </a:r>
            <a:endParaRPr lang="es-PE" sz="4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Marcador de contenido 2"/>
          <p:cNvSpPr>
            <a:spLocks noGrp="1"/>
          </p:cNvSpPr>
          <p:nvPr>
            <p:ph idx="1"/>
          </p:nvPr>
        </p:nvSpPr>
        <p:spPr>
          <a:xfrm>
            <a:off x="2266682" y="1885285"/>
            <a:ext cx="8303457" cy="3717025"/>
          </a:xfrm>
        </p:spPr>
        <p:txBody>
          <a:bodyPr>
            <a:normAutofit/>
          </a:bodyPr>
          <a:lstStyle/>
          <a:p>
            <a:r>
              <a:rPr lang="es-PE" sz="2400" dirty="0"/>
              <a:t>También llamada factoría o Factory (en inglés). </a:t>
            </a:r>
            <a:endParaRPr lang="es-PE" sz="2400" dirty="0" smtClean="0"/>
          </a:p>
          <a:p>
            <a:r>
              <a:rPr lang="es-PE" sz="2400" dirty="0"/>
              <a:t>Es una clase que implementa uno o más métodos de creación, que son los métodos que se encargan de crear instancias de objetos </a:t>
            </a:r>
            <a:r>
              <a:rPr lang="es-PE" sz="2400" dirty="0" smtClean="0"/>
              <a:t>.</a:t>
            </a:r>
          </a:p>
          <a:p>
            <a:r>
              <a:rPr lang="es-PE" sz="2400" dirty="0"/>
              <a:t>Los métodos de creación pueden ser estáticos.</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9961" b="89844" l="5273" r="95313"/>
                    </a14:imgEffect>
                  </a14:imgLayer>
                </a14:imgProps>
              </a:ext>
            </a:extLst>
          </a:blip>
          <a:stretch>
            <a:fillRect/>
          </a:stretch>
        </p:blipFill>
        <p:spPr>
          <a:xfrm>
            <a:off x="1937382" y="64809"/>
            <a:ext cx="2265854" cy="2265854"/>
          </a:xfrm>
          <a:prstGeom prst="rect">
            <a:avLst/>
          </a:prstGeom>
        </p:spPr>
      </p:pic>
    </p:spTree>
    <p:extLst>
      <p:ext uri="{BB962C8B-B14F-4D97-AF65-F5344CB8AC3E}">
        <p14:creationId xmlns:p14="http://schemas.microsoft.com/office/powerpoint/2010/main" val="3728922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PE"/>
          </a:p>
        </p:txBody>
      </p:sp>
      <p:pic>
        <p:nvPicPr>
          <p:cNvPr id="5" name="Imagen 4"/>
          <p:cNvPicPr>
            <a:picLocks noChangeAspect="1"/>
          </p:cNvPicPr>
          <p:nvPr/>
        </p:nvPicPr>
        <p:blipFill>
          <a:blip r:embed="rId2"/>
          <a:stretch>
            <a:fillRect/>
          </a:stretch>
        </p:blipFill>
        <p:spPr>
          <a:xfrm>
            <a:off x="1" y="0"/>
            <a:ext cx="8912180" cy="6857999"/>
          </a:xfrm>
          <a:prstGeom prst="rect">
            <a:avLst/>
          </a:prstGeom>
        </p:spPr>
      </p:pic>
      <p:sp>
        <p:nvSpPr>
          <p:cNvPr id="3" name="Subtítulo 2"/>
          <p:cNvSpPr>
            <a:spLocks noGrp="1"/>
          </p:cNvSpPr>
          <p:nvPr>
            <p:ph type="subTitle" idx="1"/>
          </p:nvPr>
        </p:nvSpPr>
        <p:spPr>
          <a:xfrm>
            <a:off x="315533" y="927278"/>
            <a:ext cx="8281115" cy="2218385"/>
          </a:xfrm>
        </p:spPr>
        <p:txBody>
          <a:bodyPr>
            <a:noAutofit/>
          </a:bodyPr>
          <a:lstStyle/>
          <a:p>
            <a:pPr algn="ctr"/>
            <a:r>
              <a:rPr lang="es-PE" sz="6600" b="1" dirty="0" smtClean="0">
                <a:ln w="6600">
                  <a:solidFill>
                    <a:schemeClr val="accent2"/>
                  </a:solidFill>
                  <a:prstDash val="solid"/>
                </a:ln>
                <a:solidFill>
                  <a:srgbClr val="FFFFFF"/>
                </a:solidFill>
                <a:effectLst>
                  <a:outerShdw dist="38100" dir="2700000" algn="tl" rotWithShape="0">
                    <a:schemeClr val="accent2"/>
                  </a:outerShdw>
                </a:effectLst>
              </a:rPr>
              <a:t>Tipos de patrones de fabricación</a:t>
            </a:r>
            <a:endParaRPr lang="es-PE" sz="66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954068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14083" y="1308033"/>
            <a:ext cx="7958331" cy="1077229"/>
          </a:xfrm>
        </p:spPr>
        <p:txBody>
          <a:bodyPr>
            <a:normAutofit/>
          </a:bodyPr>
          <a:lstStyle/>
          <a:p>
            <a:r>
              <a:rPr lang="es-PE" sz="5400" b="1" i="1" dirty="0">
                <a:ln w="6600">
                  <a:solidFill>
                    <a:schemeClr val="accent2"/>
                  </a:solidFill>
                  <a:prstDash val="solid"/>
                </a:ln>
                <a:solidFill>
                  <a:srgbClr val="FFFFFF"/>
                </a:solidFill>
                <a:effectLst>
                  <a:outerShdw dist="38100" dir="2700000" algn="tl" rotWithShape="0">
                    <a:schemeClr val="accent2"/>
                  </a:outerShdw>
                </a:effectLst>
              </a:rPr>
              <a:t>Factory </a:t>
            </a:r>
            <a:r>
              <a:rPr lang="es-PE" sz="5400" b="1" i="1" dirty="0" err="1">
                <a:ln w="6600">
                  <a:solidFill>
                    <a:schemeClr val="accent2"/>
                  </a:solidFill>
                  <a:prstDash val="solid"/>
                </a:ln>
                <a:solidFill>
                  <a:srgbClr val="FFFFFF"/>
                </a:solidFill>
                <a:effectLst>
                  <a:outerShdw dist="38100" dir="2700000" algn="tl" rotWithShape="0">
                    <a:schemeClr val="accent2"/>
                  </a:outerShdw>
                </a:effectLst>
              </a:rPr>
              <a:t>Method</a:t>
            </a:r>
            <a:endParaRPr lang="es-PE" sz="5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Marcador de contenido 2"/>
          <p:cNvSpPr>
            <a:spLocks noGrp="1"/>
          </p:cNvSpPr>
          <p:nvPr>
            <p:ph idx="1"/>
          </p:nvPr>
        </p:nvSpPr>
        <p:spPr>
          <a:xfrm>
            <a:off x="2279561" y="2052116"/>
            <a:ext cx="8290578" cy="3997828"/>
          </a:xfrm>
        </p:spPr>
        <p:txBody>
          <a:bodyPr>
            <a:normAutofit/>
          </a:bodyPr>
          <a:lstStyle/>
          <a:p>
            <a:r>
              <a:rPr lang="es-PE" sz="2400" dirty="0"/>
              <a:t>Define una interfaz para crear un objeto, pero deja que sean las subclases quienes decidan qué clase </a:t>
            </a:r>
            <a:r>
              <a:rPr lang="es-PE" sz="2400" dirty="0" smtClean="0"/>
              <a:t>instanciar.</a:t>
            </a:r>
          </a:p>
          <a:p>
            <a:r>
              <a:rPr lang="es-PE" sz="2400" dirty="0"/>
              <a:t>Permite que una clase delegue a sus subclases la creación de </a:t>
            </a:r>
            <a:r>
              <a:rPr lang="es-PE" sz="2400" dirty="0" smtClean="0"/>
              <a:t>objetos.</a:t>
            </a:r>
            <a:endParaRPr lang="es-PE" sz="2400" dirty="0"/>
          </a:p>
        </p:txBody>
      </p:sp>
      <p:pic>
        <p:nvPicPr>
          <p:cNvPr id="4" name="Imagen 3"/>
          <p:cNvPicPr>
            <a:picLocks noChangeAspect="1"/>
          </p:cNvPicPr>
          <p:nvPr/>
        </p:nvPicPr>
        <p:blipFill rotWithShape="1">
          <a:blip r:embed="rId2">
            <a:extLst>
              <a:ext uri="{BEBA8EAE-BF5A-486C-A8C5-ECC9F3942E4B}">
                <a14:imgProps xmlns:a14="http://schemas.microsoft.com/office/drawing/2010/main">
                  <a14:imgLayer r:embed="rId3">
                    <a14:imgEffect>
                      <a14:backgroundRemoval t="5000" b="74643" l="8077" r="93462"/>
                    </a14:imgEffect>
                  </a14:imgLayer>
                </a14:imgProps>
              </a:ext>
            </a:extLst>
          </a:blip>
          <a:srcRect b="16801"/>
          <a:stretch/>
        </p:blipFill>
        <p:spPr>
          <a:xfrm>
            <a:off x="2142534" y="-160977"/>
            <a:ext cx="3279071" cy="2938020"/>
          </a:xfrm>
          <a:prstGeom prst="rect">
            <a:avLst/>
          </a:prstGeom>
        </p:spPr>
      </p:pic>
    </p:spTree>
    <p:extLst>
      <p:ext uri="{BB962C8B-B14F-4D97-AF65-F5344CB8AC3E}">
        <p14:creationId xmlns:p14="http://schemas.microsoft.com/office/powerpoint/2010/main" val="317720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81859" y="321972"/>
            <a:ext cx="5112913" cy="5872766"/>
          </a:xfrm>
        </p:spPr>
        <p:txBody>
          <a:bodyPr>
            <a:normAutofit fontScale="92500" lnSpcReduction="10000"/>
          </a:bodyPr>
          <a:lstStyle/>
          <a:p>
            <a:pPr lvl="0"/>
            <a:r>
              <a:rPr lang="es-PE" b="1" i="1" dirty="0"/>
              <a:t>Producto:</a:t>
            </a:r>
            <a:r>
              <a:rPr lang="es-PE" dirty="0"/>
              <a:t> Define la interfaz de los objetos que crea el método de fabricación.</a:t>
            </a:r>
          </a:p>
          <a:p>
            <a:pPr lvl="0"/>
            <a:r>
              <a:rPr lang="es-PE" b="1" i="1" dirty="0" err="1"/>
              <a:t>ProductoConcreto</a:t>
            </a:r>
            <a:r>
              <a:rPr lang="es-PE" b="1" i="1" dirty="0"/>
              <a:t>:</a:t>
            </a:r>
            <a:r>
              <a:rPr lang="es-PE" dirty="0"/>
              <a:t> Implementa la interfaz Producto.</a:t>
            </a:r>
          </a:p>
          <a:p>
            <a:pPr lvl="0"/>
            <a:r>
              <a:rPr lang="es-PE" b="1" i="1" dirty="0"/>
              <a:t>Creador:</a:t>
            </a:r>
            <a:r>
              <a:rPr lang="es-PE" dirty="0"/>
              <a:t> Declara el método de fabricación, el cual devuelve un objeto del tipo Producto. También puede definir una implementación predeterminada del método de fabricación que devuelve un objeto </a:t>
            </a:r>
            <a:r>
              <a:rPr lang="es-PE" dirty="0" err="1"/>
              <a:t>ProductoConcreto</a:t>
            </a:r>
            <a:r>
              <a:rPr lang="es-PE" dirty="0"/>
              <a:t>. Puede llamar al método de fabricación para crear un objeto Producto.</a:t>
            </a:r>
          </a:p>
          <a:p>
            <a:r>
              <a:rPr lang="es-PE" b="1" i="1" dirty="0" err="1"/>
              <a:t>CreadorConcreto</a:t>
            </a:r>
            <a:r>
              <a:rPr lang="es-PE" b="1" i="1" dirty="0"/>
              <a:t>:</a:t>
            </a:r>
            <a:r>
              <a:rPr lang="es-PE" dirty="0"/>
              <a:t> Redefine el método de fabricación para devolver una instancia de </a:t>
            </a:r>
            <a:r>
              <a:rPr lang="es-PE" dirty="0" err="1"/>
              <a:t>ProductoConcreto</a:t>
            </a:r>
            <a:r>
              <a:rPr lang="es-PE" dirty="0"/>
              <a:t>.</a:t>
            </a:r>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l="13934" t="22904" r="31915" b="32859"/>
          <a:stretch/>
        </p:blipFill>
        <p:spPr bwMode="auto">
          <a:xfrm>
            <a:off x="283335" y="1426158"/>
            <a:ext cx="5756982" cy="3664393"/>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350465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4000" b="1" dirty="0" smtClean="0"/>
              <a:t>Problema</a:t>
            </a:r>
            <a:endParaRPr lang="es-PE" sz="4000" b="1" dirty="0"/>
          </a:p>
        </p:txBody>
      </p:sp>
      <p:sp>
        <p:nvSpPr>
          <p:cNvPr id="3" name="Marcador de contenido 2"/>
          <p:cNvSpPr>
            <a:spLocks noGrp="1"/>
          </p:cNvSpPr>
          <p:nvPr>
            <p:ph idx="1"/>
          </p:nvPr>
        </p:nvSpPr>
        <p:spPr>
          <a:xfrm>
            <a:off x="6890197" y="1781659"/>
            <a:ext cx="4272370" cy="3997828"/>
          </a:xfrm>
        </p:spPr>
        <p:txBody>
          <a:bodyPr/>
          <a:lstStyle/>
          <a:p>
            <a:r>
              <a:rPr lang="es-PE" dirty="0" smtClean="0"/>
              <a:t>Una empresa desarrolladora de videojuegos quiere crear un videojuego simple. En dicho videojuego debe existir 3 tipos de enemigos (E1, E2 y E3) y tres modos de juego (fácil, normal y difícil).</a:t>
            </a:r>
            <a:endParaRPr lang="es-PE" dirty="0"/>
          </a:p>
        </p:txBody>
      </p:sp>
      <p:pic>
        <p:nvPicPr>
          <p:cNvPr id="4" name="Imagen 3"/>
          <p:cNvPicPr>
            <a:picLocks noChangeAspect="1"/>
          </p:cNvPicPr>
          <p:nvPr/>
        </p:nvPicPr>
        <p:blipFill>
          <a:blip r:embed="rId2"/>
          <a:stretch>
            <a:fillRect/>
          </a:stretch>
        </p:blipFill>
        <p:spPr>
          <a:xfrm>
            <a:off x="1120865" y="2464859"/>
            <a:ext cx="5470108" cy="2735054"/>
          </a:xfrm>
          <a:prstGeom prst="rect">
            <a:avLst/>
          </a:prstGeom>
        </p:spPr>
      </p:pic>
    </p:spTree>
    <p:extLst>
      <p:ext uri="{BB962C8B-B14F-4D97-AF65-F5344CB8AC3E}">
        <p14:creationId xmlns:p14="http://schemas.microsoft.com/office/powerpoint/2010/main" val="39600646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166</TotalTime>
  <Words>674</Words>
  <Application>Microsoft Office PowerPoint</Application>
  <PresentationFormat>Panorámica</PresentationFormat>
  <Paragraphs>65</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MS Shell Dlg 2</vt:lpstr>
      <vt:lpstr>Wingdings</vt:lpstr>
      <vt:lpstr>Wingdings 3</vt:lpstr>
      <vt:lpstr>Madison</vt:lpstr>
      <vt:lpstr>Métodos Factory</vt:lpstr>
      <vt:lpstr>Patrones de Fabricación</vt:lpstr>
      <vt:lpstr>Presentación de PowerPoint</vt:lpstr>
      <vt:lpstr>Patrones de diseño</vt:lpstr>
      <vt:lpstr>Fábrica</vt:lpstr>
      <vt:lpstr>Presentación de PowerPoint</vt:lpstr>
      <vt:lpstr>Factory Method</vt:lpstr>
      <vt:lpstr>Presentación de PowerPoint</vt:lpstr>
      <vt:lpstr>Problema</vt:lpstr>
      <vt:lpstr>Solución</vt:lpstr>
      <vt:lpstr>Abstract Factory</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Company>Luffi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Full name</dc:creator>
  <cp:lastModifiedBy>Alumno</cp:lastModifiedBy>
  <cp:revision>18</cp:revision>
  <dcterms:created xsi:type="dcterms:W3CDTF">2020-03-07T05:57:17Z</dcterms:created>
  <dcterms:modified xsi:type="dcterms:W3CDTF">2020-03-07T23:37:46Z</dcterms:modified>
</cp:coreProperties>
</file>