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9" r:id="rId6"/>
    <p:sldId id="267" r:id="rId7"/>
    <p:sldId id="268" r:id="rId8"/>
    <p:sldId id="266" r:id="rId9"/>
    <p:sldId id="270" r:id="rId10"/>
    <p:sldId id="263" r:id="rId11"/>
    <p:sldId id="271" r:id="rId12"/>
    <p:sldId id="272" r:id="rId13"/>
    <p:sldId id="276" r:id="rId14"/>
    <p:sldId id="273" r:id="rId15"/>
    <p:sldId id="275" r:id="rId16"/>
    <p:sldId id="277" r:id="rId17"/>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7" d="100"/>
          <a:sy n="57" d="100"/>
        </p:scale>
        <p:origin x="53" y="7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PE"/>
          </a:p>
        </p:txBody>
      </p:sp>
      <p:sp>
        <p:nvSpPr>
          <p:cNvPr id="4" name="Marcador de fecha 3"/>
          <p:cNvSpPr>
            <a:spLocks noGrp="1"/>
          </p:cNvSpPr>
          <p:nvPr>
            <p:ph type="dt" sz="half" idx="10"/>
          </p:nvPr>
        </p:nvSpPr>
        <p:spPr/>
        <p:txBody>
          <a:bodyPr/>
          <a:lstStyle/>
          <a:p>
            <a:fld id="{55478D9B-AE74-41B4-99F0-C2F533DA1571}" type="datetimeFigureOut">
              <a:rPr lang="es-PE" smtClean="0"/>
              <a:t>28/08/2020</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B4C3B54-05C3-4C6D-9E41-4109F9362D78}" type="slidenum">
              <a:rPr lang="es-PE" smtClean="0"/>
              <a:t>‹Nº›</a:t>
            </a:fld>
            <a:endParaRPr lang="es-PE"/>
          </a:p>
        </p:txBody>
      </p:sp>
    </p:spTree>
    <p:extLst>
      <p:ext uri="{BB962C8B-B14F-4D97-AF65-F5344CB8AC3E}">
        <p14:creationId xmlns:p14="http://schemas.microsoft.com/office/powerpoint/2010/main" val="470790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55478D9B-AE74-41B4-99F0-C2F533DA1571}" type="datetimeFigureOut">
              <a:rPr lang="es-PE" smtClean="0"/>
              <a:t>28/08/2020</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B4C3B54-05C3-4C6D-9E41-4109F9362D78}" type="slidenum">
              <a:rPr lang="es-PE" smtClean="0"/>
              <a:t>‹Nº›</a:t>
            </a:fld>
            <a:endParaRPr lang="es-PE"/>
          </a:p>
        </p:txBody>
      </p:sp>
    </p:spTree>
    <p:extLst>
      <p:ext uri="{BB962C8B-B14F-4D97-AF65-F5344CB8AC3E}">
        <p14:creationId xmlns:p14="http://schemas.microsoft.com/office/powerpoint/2010/main" val="1862021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55478D9B-AE74-41B4-99F0-C2F533DA1571}" type="datetimeFigureOut">
              <a:rPr lang="es-PE" smtClean="0"/>
              <a:t>28/08/2020</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B4C3B54-05C3-4C6D-9E41-4109F9362D78}" type="slidenum">
              <a:rPr lang="es-PE" smtClean="0"/>
              <a:t>‹Nº›</a:t>
            </a:fld>
            <a:endParaRPr lang="es-PE"/>
          </a:p>
        </p:txBody>
      </p:sp>
    </p:spTree>
    <p:extLst>
      <p:ext uri="{BB962C8B-B14F-4D97-AF65-F5344CB8AC3E}">
        <p14:creationId xmlns:p14="http://schemas.microsoft.com/office/powerpoint/2010/main" val="3878588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55478D9B-AE74-41B4-99F0-C2F533DA1571}" type="datetimeFigureOut">
              <a:rPr lang="es-PE" smtClean="0"/>
              <a:t>28/08/2020</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B4C3B54-05C3-4C6D-9E41-4109F9362D78}" type="slidenum">
              <a:rPr lang="es-PE" smtClean="0"/>
              <a:t>‹Nº›</a:t>
            </a:fld>
            <a:endParaRPr lang="es-PE"/>
          </a:p>
        </p:txBody>
      </p:sp>
    </p:spTree>
    <p:extLst>
      <p:ext uri="{BB962C8B-B14F-4D97-AF65-F5344CB8AC3E}">
        <p14:creationId xmlns:p14="http://schemas.microsoft.com/office/powerpoint/2010/main" val="4135127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55478D9B-AE74-41B4-99F0-C2F533DA1571}" type="datetimeFigureOut">
              <a:rPr lang="es-PE" smtClean="0"/>
              <a:t>28/08/2020</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B4C3B54-05C3-4C6D-9E41-4109F9362D78}" type="slidenum">
              <a:rPr lang="es-PE" smtClean="0"/>
              <a:t>‹Nº›</a:t>
            </a:fld>
            <a:endParaRPr lang="es-PE"/>
          </a:p>
        </p:txBody>
      </p:sp>
    </p:spTree>
    <p:extLst>
      <p:ext uri="{BB962C8B-B14F-4D97-AF65-F5344CB8AC3E}">
        <p14:creationId xmlns:p14="http://schemas.microsoft.com/office/powerpoint/2010/main" val="1015564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55478D9B-AE74-41B4-99F0-C2F533DA1571}" type="datetimeFigureOut">
              <a:rPr lang="es-PE" smtClean="0"/>
              <a:t>28/08/2020</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6B4C3B54-05C3-4C6D-9E41-4109F9362D78}" type="slidenum">
              <a:rPr lang="es-PE" smtClean="0"/>
              <a:t>‹Nº›</a:t>
            </a:fld>
            <a:endParaRPr lang="es-PE"/>
          </a:p>
        </p:txBody>
      </p:sp>
    </p:spTree>
    <p:extLst>
      <p:ext uri="{BB962C8B-B14F-4D97-AF65-F5344CB8AC3E}">
        <p14:creationId xmlns:p14="http://schemas.microsoft.com/office/powerpoint/2010/main" val="1406788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Marcador de fecha 6"/>
          <p:cNvSpPr>
            <a:spLocks noGrp="1"/>
          </p:cNvSpPr>
          <p:nvPr>
            <p:ph type="dt" sz="half" idx="10"/>
          </p:nvPr>
        </p:nvSpPr>
        <p:spPr/>
        <p:txBody>
          <a:bodyPr/>
          <a:lstStyle/>
          <a:p>
            <a:fld id="{55478D9B-AE74-41B4-99F0-C2F533DA1571}" type="datetimeFigureOut">
              <a:rPr lang="es-PE" smtClean="0"/>
              <a:t>28/08/2020</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6B4C3B54-05C3-4C6D-9E41-4109F9362D78}" type="slidenum">
              <a:rPr lang="es-PE" smtClean="0"/>
              <a:t>‹Nº›</a:t>
            </a:fld>
            <a:endParaRPr lang="es-PE"/>
          </a:p>
        </p:txBody>
      </p:sp>
    </p:spTree>
    <p:extLst>
      <p:ext uri="{BB962C8B-B14F-4D97-AF65-F5344CB8AC3E}">
        <p14:creationId xmlns:p14="http://schemas.microsoft.com/office/powerpoint/2010/main" val="3792656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55478D9B-AE74-41B4-99F0-C2F533DA1571}" type="datetimeFigureOut">
              <a:rPr lang="es-PE" smtClean="0"/>
              <a:t>28/08/2020</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6B4C3B54-05C3-4C6D-9E41-4109F9362D78}" type="slidenum">
              <a:rPr lang="es-PE" smtClean="0"/>
              <a:t>‹Nº›</a:t>
            </a:fld>
            <a:endParaRPr lang="es-PE"/>
          </a:p>
        </p:txBody>
      </p:sp>
    </p:spTree>
    <p:extLst>
      <p:ext uri="{BB962C8B-B14F-4D97-AF65-F5344CB8AC3E}">
        <p14:creationId xmlns:p14="http://schemas.microsoft.com/office/powerpoint/2010/main" val="303738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55478D9B-AE74-41B4-99F0-C2F533DA1571}" type="datetimeFigureOut">
              <a:rPr lang="es-PE" smtClean="0"/>
              <a:t>28/08/2020</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6B4C3B54-05C3-4C6D-9E41-4109F9362D78}" type="slidenum">
              <a:rPr lang="es-PE" smtClean="0"/>
              <a:t>‹Nº›</a:t>
            </a:fld>
            <a:endParaRPr lang="es-PE"/>
          </a:p>
        </p:txBody>
      </p:sp>
    </p:spTree>
    <p:extLst>
      <p:ext uri="{BB962C8B-B14F-4D97-AF65-F5344CB8AC3E}">
        <p14:creationId xmlns:p14="http://schemas.microsoft.com/office/powerpoint/2010/main" val="61871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55478D9B-AE74-41B4-99F0-C2F533DA1571}" type="datetimeFigureOut">
              <a:rPr lang="es-PE" smtClean="0"/>
              <a:t>28/08/2020</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6B4C3B54-05C3-4C6D-9E41-4109F9362D78}" type="slidenum">
              <a:rPr lang="es-PE" smtClean="0"/>
              <a:t>‹Nº›</a:t>
            </a:fld>
            <a:endParaRPr lang="es-PE"/>
          </a:p>
        </p:txBody>
      </p:sp>
    </p:spTree>
    <p:extLst>
      <p:ext uri="{BB962C8B-B14F-4D97-AF65-F5344CB8AC3E}">
        <p14:creationId xmlns:p14="http://schemas.microsoft.com/office/powerpoint/2010/main" val="377311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55478D9B-AE74-41B4-99F0-C2F533DA1571}" type="datetimeFigureOut">
              <a:rPr lang="es-PE" smtClean="0"/>
              <a:t>28/08/2020</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6B4C3B54-05C3-4C6D-9E41-4109F9362D78}" type="slidenum">
              <a:rPr lang="es-PE" smtClean="0"/>
              <a:t>‹Nº›</a:t>
            </a:fld>
            <a:endParaRPr lang="es-PE"/>
          </a:p>
        </p:txBody>
      </p:sp>
    </p:spTree>
    <p:extLst>
      <p:ext uri="{BB962C8B-B14F-4D97-AF65-F5344CB8AC3E}">
        <p14:creationId xmlns:p14="http://schemas.microsoft.com/office/powerpoint/2010/main" val="473513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478D9B-AE74-41B4-99F0-C2F533DA1571}" type="datetimeFigureOut">
              <a:rPr lang="es-PE" smtClean="0"/>
              <a:t>28/08/2020</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4C3B54-05C3-4C6D-9E41-4109F9362D78}" type="slidenum">
              <a:rPr lang="es-PE" smtClean="0"/>
              <a:t>‹Nº›</a:t>
            </a:fld>
            <a:endParaRPr lang="es-PE"/>
          </a:p>
        </p:txBody>
      </p:sp>
    </p:spTree>
    <p:extLst>
      <p:ext uri="{BB962C8B-B14F-4D97-AF65-F5344CB8AC3E}">
        <p14:creationId xmlns:p14="http://schemas.microsoft.com/office/powerpoint/2010/main" val="1223246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748936" y="243840"/>
            <a:ext cx="10554789" cy="3945392"/>
          </a:xfrm>
        </p:spPr>
        <p:txBody>
          <a:bodyPr>
            <a:normAutofit fontScale="90000"/>
          </a:bodyPr>
          <a:lstStyle/>
          <a:p>
            <a:r>
              <a:rPr lang="es-PE" sz="4900" i="1" dirty="0" smtClean="0">
                <a:solidFill>
                  <a:schemeClr val="accent5">
                    <a:lumMod val="75000"/>
                  </a:schemeClr>
                </a:solidFill>
              </a:rPr>
              <a:t>Trabajo Final – Curso de Java Básico</a:t>
            </a:r>
            <a:br>
              <a:rPr lang="es-PE" sz="4900" i="1" dirty="0" smtClean="0">
                <a:solidFill>
                  <a:schemeClr val="accent5">
                    <a:lumMod val="75000"/>
                  </a:schemeClr>
                </a:solidFill>
              </a:rPr>
            </a:br>
            <a:r>
              <a:rPr lang="es-PE" sz="4900" i="1" dirty="0" smtClean="0">
                <a:solidFill>
                  <a:schemeClr val="accent5">
                    <a:lumMod val="75000"/>
                  </a:schemeClr>
                </a:solidFill>
              </a:rPr>
              <a:t>Sistemas </a:t>
            </a:r>
            <a:r>
              <a:rPr lang="es-PE" sz="4900" i="1" dirty="0" err="1" smtClean="0">
                <a:solidFill>
                  <a:schemeClr val="accent5">
                    <a:lumMod val="75000"/>
                  </a:schemeClr>
                </a:solidFill>
              </a:rPr>
              <a:t>Uni</a:t>
            </a:r>
            <a:r>
              <a:rPr lang="es-PE" sz="4900" i="1" dirty="0" smtClean="0">
                <a:solidFill>
                  <a:schemeClr val="accent5">
                    <a:lumMod val="75000"/>
                  </a:schemeClr>
                </a:solidFill>
              </a:rPr>
              <a:t/>
            </a:r>
            <a:br>
              <a:rPr lang="es-PE" sz="4900" i="1" dirty="0" smtClean="0">
                <a:solidFill>
                  <a:schemeClr val="accent5">
                    <a:lumMod val="75000"/>
                  </a:schemeClr>
                </a:solidFill>
              </a:rPr>
            </a:br>
            <a:r>
              <a:rPr lang="es-PE" i="1" dirty="0" smtClean="0">
                <a:solidFill>
                  <a:schemeClr val="accent5">
                    <a:lumMod val="75000"/>
                  </a:schemeClr>
                </a:solidFill>
              </a:rPr>
              <a:t/>
            </a:r>
            <a:br>
              <a:rPr lang="es-PE" i="1" dirty="0" smtClean="0">
                <a:solidFill>
                  <a:schemeClr val="accent5">
                    <a:lumMod val="75000"/>
                  </a:schemeClr>
                </a:solidFill>
              </a:rPr>
            </a:br>
            <a:r>
              <a:rPr lang="es-PE" sz="8000" i="1" dirty="0" smtClean="0">
                <a:solidFill>
                  <a:schemeClr val="accent5">
                    <a:lumMod val="75000"/>
                  </a:schemeClr>
                </a:solidFill>
              </a:rPr>
              <a:t>Manejo de archivos </a:t>
            </a:r>
            <a:r>
              <a:rPr lang="es-PE" sz="8000" i="1" dirty="0" err="1" smtClean="0">
                <a:solidFill>
                  <a:schemeClr val="accent5">
                    <a:lumMod val="75000"/>
                  </a:schemeClr>
                </a:solidFill>
              </a:rPr>
              <a:t>Logs</a:t>
            </a:r>
            <a:r>
              <a:rPr lang="es-PE" dirty="0" smtClean="0"/>
              <a:t/>
            </a:r>
            <a:br>
              <a:rPr lang="es-PE" dirty="0" smtClean="0"/>
            </a:br>
            <a:endParaRPr lang="es-PE" dirty="0"/>
          </a:p>
        </p:txBody>
      </p:sp>
      <p:sp>
        <p:nvSpPr>
          <p:cNvPr id="3" name="Subtítulo 2"/>
          <p:cNvSpPr>
            <a:spLocks noGrp="1"/>
          </p:cNvSpPr>
          <p:nvPr>
            <p:ph type="subTitle" idx="1"/>
          </p:nvPr>
        </p:nvSpPr>
        <p:spPr>
          <a:xfrm>
            <a:off x="1454331" y="3910149"/>
            <a:ext cx="9144000" cy="2645228"/>
          </a:xfrm>
        </p:spPr>
        <p:txBody>
          <a:bodyPr>
            <a:normAutofit fontScale="92500" lnSpcReduction="10000"/>
          </a:bodyPr>
          <a:lstStyle/>
          <a:p>
            <a:endParaRPr lang="es-PE" i="1" dirty="0"/>
          </a:p>
          <a:p>
            <a:r>
              <a:rPr lang="es-PE" sz="1900" i="1" dirty="0" smtClean="0">
                <a:solidFill>
                  <a:schemeClr val="accent5">
                    <a:lumMod val="75000"/>
                  </a:schemeClr>
                </a:solidFill>
              </a:rPr>
              <a:t>Integrantes:</a:t>
            </a:r>
          </a:p>
          <a:p>
            <a:r>
              <a:rPr lang="es-PE" b="1" i="1" dirty="0" smtClean="0">
                <a:solidFill>
                  <a:schemeClr val="accent5">
                    <a:lumMod val="75000"/>
                  </a:schemeClr>
                </a:solidFill>
              </a:rPr>
              <a:t>Marco Meléndez</a:t>
            </a:r>
          </a:p>
          <a:p>
            <a:r>
              <a:rPr lang="es-PE" b="1" i="1" dirty="0" smtClean="0">
                <a:solidFill>
                  <a:schemeClr val="accent5">
                    <a:lumMod val="75000"/>
                  </a:schemeClr>
                </a:solidFill>
              </a:rPr>
              <a:t>Marco Salazar</a:t>
            </a:r>
          </a:p>
          <a:p>
            <a:endParaRPr lang="es-PE" b="1" i="1" dirty="0" smtClean="0">
              <a:solidFill>
                <a:schemeClr val="accent5">
                  <a:lumMod val="75000"/>
                </a:schemeClr>
              </a:solidFill>
            </a:endParaRPr>
          </a:p>
          <a:p>
            <a:r>
              <a:rPr lang="es-PE" sz="1900" i="1" dirty="0" smtClean="0">
                <a:solidFill>
                  <a:schemeClr val="accent5">
                    <a:lumMod val="75000"/>
                  </a:schemeClr>
                </a:solidFill>
              </a:rPr>
              <a:t>Profesor:</a:t>
            </a:r>
          </a:p>
          <a:p>
            <a:r>
              <a:rPr lang="es-PE" b="1" i="1" dirty="0" smtClean="0">
                <a:solidFill>
                  <a:schemeClr val="accent5">
                    <a:lumMod val="75000"/>
                  </a:schemeClr>
                </a:solidFill>
              </a:rPr>
              <a:t>Gustavo Coronel</a:t>
            </a:r>
            <a:endParaRPr lang="es-PE" b="1" i="1" dirty="0">
              <a:solidFill>
                <a:schemeClr val="accent5">
                  <a:lumMod val="75000"/>
                </a:schemeClr>
              </a:solidFill>
            </a:endParaRPr>
          </a:p>
        </p:txBody>
      </p:sp>
    </p:spTree>
    <p:extLst>
      <p:ext uri="{BB962C8B-B14F-4D97-AF65-F5344CB8AC3E}">
        <p14:creationId xmlns:p14="http://schemas.microsoft.com/office/powerpoint/2010/main" val="16854247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ítulo 2"/>
          <p:cNvSpPr txBox="1">
            <a:spLocks/>
          </p:cNvSpPr>
          <p:nvPr/>
        </p:nvSpPr>
        <p:spPr>
          <a:xfrm>
            <a:off x="514350" y="231104"/>
            <a:ext cx="10982326" cy="50232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s-ES" b="1" i="1" dirty="0" smtClean="0">
                <a:solidFill>
                  <a:schemeClr val="accent5">
                    <a:lumMod val="75000"/>
                  </a:schemeClr>
                </a:solidFill>
              </a:rPr>
              <a:t>Log ATM: Inicialización de cajero, ordenado por fecha y hora, con códigos descriptivos, datos propios de los componentes del cajero.</a:t>
            </a:r>
          </a:p>
        </p:txBody>
      </p:sp>
      <p:pic>
        <p:nvPicPr>
          <p:cNvPr id="6" name="Imagen 5"/>
          <p:cNvPicPr>
            <a:picLocks noChangeAspect="1"/>
          </p:cNvPicPr>
          <p:nvPr/>
        </p:nvPicPr>
        <p:blipFill>
          <a:blip r:embed="rId2"/>
          <a:stretch>
            <a:fillRect/>
          </a:stretch>
        </p:blipFill>
        <p:spPr>
          <a:xfrm>
            <a:off x="514350" y="1142999"/>
            <a:ext cx="11249026" cy="5362575"/>
          </a:xfrm>
          <a:prstGeom prst="rect">
            <a:avLst/>
          </a:prstGeom>
        </p:spPr>
      </p:pic>
    </p:spTree>
    <p:extLst>
      <p:ext uri="{BB962C8B-B14F-4D97-AF65-F5344CB8AC3E}">
        <p14:creationId xmlns:p14="http://schemas.microsoft.com/office/powerpoint/2010/main" val="36336911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ítulo 2"/>
          <p:cNvSpPr txBox="1">
            <a:spLocks/>
          </p:cNvSpPr>
          <p:nvPr/>
        </p:nvSpPr>
        <p:spPr>
          <a:xfrm>
            <a:off x="542925" y="421604"/>
            <a:ext cx="10953751" cy="50232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s-ES" b="1" i="1" dirty="0" smtClean="0">
                <a:solidFill>
                  <a:schemeClr val="accent5">
                    <a:lumMod val="75000"/>
                  </a:schemeClr>
                </a:solidFill>
              </a:rPr>
              <a:t>Carga de parámetros del cajero</a:t>
            </a:r>
          </a:p>
        </p:txBody>
      </p:sp>
      <p:pic>
        <p:nvPicPr>
          <p:cNvPr id="2" name="Imagen 1"/>
          <p:cNvPicPr>
            <a:picLocks noChangeAspect="1"/>
          </p:cNvPicPr>
          <p:nvPr/>
        </p:nvPicPr>
        <p:blipFill>
          <a:blip r:embed="rId2"/>
          <a:stretch>
            <a:fillRect/>
          </a:stretch>
        </p:blipFill>
        <p:spPr>
          <a:xfrm>
            <a:off x="457200" y="1009649"/>
            <a:ext cx="11384285" cy="5495926"/>
          </a:xfrm>
          <a:prstGeom prst="rect">
            <a:avLst/>
          </a:prstGeom>
        </p:spPr>
      </p:pic>
    </p:spTree>
    <p:extLst>
      <p:ext uri="{BB962C8B-B14F-4D97-AF65-F5344CB8AC3E}">
        <p14:creationId xmlns:p14="http://schemas.microsoft.com/office/powerpoint/2010/main" val="36710903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ítulo 2"/>
          <p:cNvSpPr txBox="1">
            <a:spLocks/>
          </p:cNvSpPr>
          <p:nvPr/>
        </p:nvSpPr>
        <p:spPr>
          <a:xfrm>
            <a:off x="342900" y="421604"/>
            <a:ext cx="11153775" cy="50232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s-ES" b="1" i="1" dirty="0" smtClean="0">
                <a:solidFill>
                  <a:schemeClr val="accent5">
                    <a:lumMod val="75000"/>
                  </a:schemeClr>
                </a:solidFill>
              </a:rPr>
              <a:t>Cajetines de billetes</a:t>
            </a:r>
          </a:p>
        </p:txBody>
      </p:sp>
      <p:pic>
        <p:nvPicPr>
          <p:cNvPr id="2" name="Imagen 1"/>
          <p:cNvPicPr>
            <a:picLocks noChangeAspect="1"/>
          </p:cNvPicPr>
          <p:nvPr/>
        </p:nvPicPr>
        <p:blipFill>
          <a:blip r:embed="rId2"/>
          <a:stretch>
            <a:fillRect/>
          </a:stretch>
        </p:blipFill>
        <p:spPr>
          <a:xfrm>
            <a:off x="342900" y="1029444"/>
            <a:ext cx="11220450" cy="5457081"/>
          </a:xfrm>
          <a:prstGeom prst="rect">
            <a:avLst/>
          </a:prstGeom>
        </p:spPr>
      </p:pic>
    </p:spTree>
    <p:extLst>
      <p:ext uri="{BB962C8B-B14F-4D97-AF65-F5344CB8AC3E}">
        <p14:creationId xmlns:p14="http://schemas.microsoft.com/office/powerpoint/2010/main" val="9670996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ítulo 2"/>
          <p:cNvSpPr txBox="1">
            <a:spLocks/>
          </p:cNvSpPr>
          <p:nvPr/>
        </p:nvSpPr>
        <p:spPr>
          <a:xfrm>
            <a:off x="342900" y="421604"/>
            <a:ext cx="11153775" cy="50232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s-ES" b="1" i="1" dirty="0" smtClean="0">
                <a:solidFill>
                  <a:schemeClr val="accent5">
                    <a:lumMod val="75000"/>
                  </a:schemeClr>
                </a:solidFill>
              </a:rPr>
              <a:t>Conteo de billetes</a:t>
            </a:r>
          </a:p>
        </p:txBody>
      </p:sp>
      <p:pic>
        <p:nvPicPr>
          <p:cNvPr id="3" name="Imagen 2"/>
          <p:cNvPicPr>
            <a:picLocks noChangeAspect="1"/>
          </p:cNvPicPr>
          <p:nvPr/>
        </p:nvPicPr>
        <p:blipFill>
          <a:blip r:embed="rId2"/>
          <a:stretch>
            <a:fillRect/>
          </a:stretch>
        </p:blipFill>
        <p:spPr>
          <a:xfrm>
            <a:off x="457199" y="998856"/>
            <a:ext cx="11039476" cy="5497194"/>
          </a:xfrm>
          <a:prstGeom prst="rect">
            <a:avLst/>
          </a:prstGeom>
        </p:spPr>
      </p:pic>
    </p:spTree>
    <p:extLst>
      <p:ext uri="{BB962C8B-B14F-4D97-AF65-F5344CB8AC3E}">
        <p14:creationId xmlns:p14="http://schemas.microsoft.com/office/powerpoint/2010/main" val="30669317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ítulo 2"/>
          <p:cNvSpPr txBox="1">
            <a:spLocks/>
          </p:cNvSpPr>
          <p:nvPr/>
        </p:nvSpPr>
        <p:spPr>
          <a:xfrm>
            <a:off x="695326" y="421604"/>
            <a:ext cx="10801350" cy="50232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s-ES" b="1" i="1" dirty="0" smtClean="0">
                <a:solidFill>
                  <a:schemeClr val="accent5">
                    <a:lumMod val="75000"/>
                  </a:schemeClr>
                </a:solidFill>
              </a:rPr>
              <a:t>Transacciones de clientes, confidencialidad</a:t>
            </a:r>
          </a:p>
        </p:txBody>
      </p:sp>
      <p:pic>
        <p:nvPicPr>
          <p:cNvPr id="2" name="Imagen 1"/>
          <p:cNvPicPr>
            <a:picLocks noChangeAspect="1"/>
          </p:cNvPicPr>
          <p:nvPr/>
        </p:nvPicPr>
        <p:blipFill>
          <a:blip r:embed="rId2"/>
          <a:stretch>
            <a:fillRect/>
          </a:stretch>
        </p:blipFill>
        <p:spPr>
          <a:xfrm>
            <a:off x="695325" y="923925"/>
            <a:ext cx="11287125" cy="5467350"/>
          </a:xfrm>
          <a:prstGeom prst="rect">
            <a:avLst/>
          </a:prstGeom>
        </p:spPr>
      </p:pic>
    </p:spTree>
    <p:extLst>
      <p:ext uri="{BB962C8B-B14F-4D97-AF65-F5344CB8AC3E}">
        <p14:creationId xmlns:p14="http://schemas.microsoft.com/office/powerpoint/2010/main" val="41271879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ítulo 2"/>
          <p:cNvSpPr txBox="1">
            <a:spLocks/>
          </p:cNvSpPr>
          <p:nvPr/>
        </p:nvSpPr>
        <p:spPr>
          <a:xfrm>
            <a:off x="342900" y="421604"/>
            <a:ext cx="11153775" cy="50232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s-ES" b="1" i="1" dirty="0" smtClean="0">
                <a:solidFill>
                  <a:schemeClr val="accent5">
                    <a:lumMod val="75000"/>
                  </a:schemeClr>
                </a:solidFill>
              </a:rPr>
              <a:t>Datos del cliente que está efectuando la transacción</a:t>
            </a:r>
          </a:p>
        </p:txBody>
      </p:sp>
      <p:pic>
        <p:nvPicPr>
          <p:cNvPr id="3" name="Imagen 2"/>
          <p:cNvPicPr>
            <a:picLocks noChangeAspect="1"/>
          </p:cNvPicPr>
          <p:nvPr/>
        </p:nvPicPr>
        <p:blipFill>
          <a:blip r:embed="rId2"/>
          <a:stretch>
            <a:fillRect/>
          </a:stretch>
        </p:blipFill>
        <p:spPr>
          <a:xfrm>
            <a:off x="514349" y="923925"/>
            <a:ext cx="11191876" cy="5457825"/>
          </a:xfrm>
          <a:prstGeom prst="rect">
            <a:avLst/>
          </a:prstGeom>
        </p:spPr>
      </p:pic>
    </p:spTree>
    <p:extLst>
      <p:ext uri="{BB962C8B-B14F-4D97-AF65-F5344CB8AC3E}">
        <p14:creationId xmlns:p14="http://schemas.microsoft.com/office/powerpoint/2010/main" val="35519953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ítulo 2"/>
          <p:cNvSpPr txBox="1">
            <a:spLocks/>
          </p:cNvSpPr>
          <p:nvPr/>
        </p:nvSpPr>
        <p:spPr>
          <a:xfrm>
            <a:off x="342900" y="421604"/>
            <a:ext cx="11153775" cy="50232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s-ES" b="1" i="1" dirty="0" smtClean="0">
                <a:solidFill>
                  <a:schemeClr val="accent5">
                    <a:lumMod val="75000"/>
                  </a:schemeClr>
                </a:solidFill>
              </a:rPr>
              <a:t>Datos del cliente que está efectuando la transacción</a:t>
            </a:r>
          </a:p>
        </p:txBody>
      </p:sp>
      <p:pic>
        <p:nvPicPr>
          <p:cNvPr id="3" name="Imagen 2"/>
          <p:cNvPicPr>
            <a:picLocks noChangeAspect="1"/>
          </p:cNvPicPr>
          <p:nvPr/>
        </p:nvPicPr>
        <p:blipFill>
          <a:blip r:embed="rId2"/>
          <a:stretch>
            <a:fillRect/>
          </a:stretch>
        </p:blipFill>
        <p:spPr>
          <a:xfrm>
            <a:off x="514349" y="923925"/>
            <a:ext cx="11191876" cy="5457825"/>
          </a:xfrm>
          <a:prstGeom prst="rect">
            <a:avLst/>
          </a:prstGeom>
        </p:spPr>
      </p:pic>
    </p:spTree>
    <p:extLst>
      <p:ext uri="{BB962C8B-B14F-4D97-AF65-F5344CB8AC3E}">
        <p14:creationId xmlns:p14="http://schemas.microsoft.com/office/powerpoint/2010/main" val="8897154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a:stretch>
            <a:fillRect/>
          </a:stretch>
        </p:blipFill>
        <p:spPr>
          <a:xfrm>
            <a:off x="7600950" y="630827"/>
            <a:ext cx="4448175" cy="4791075"/>
          </a:xfrm>
          <a:prstGeom prst="rect">
            <a:avLst/>
          </a:prstGeom>
        </p:spPr>
      </p:pic>
      <p:sp>
        <p:nvSpPr>
          <p:cNvPr id="3" name="Subtítulo 2"/>
          <p:cNvSpPr>
            <a:spLocks noGrp="1"/>
          </p:cNvSpPr>
          <p:nvPr>
            <p:ph type="subTitle" idx="1"/>
          </p:nvPr>
        </p:nvSpPr>
        <p:spPr>
          <a:xfrm>
            <a:off x="790575" y="723900"/>
            <a:ext cx="6696075" cy="4698002"/>
          </a:xfrm>
          <a:noFill/>
          <a:effectLst/>
        </p:spPr>
        <p:txBody>
          <a:bodyPr>
            <a:normAutofit fontScale="92500" lnSpcReduction="10000"/>
          </a:bodyPr>
          <a:lstStyle/>
          <a:p>
            <a:pPr algn="l"/>
            <a:r>
              <a:rPr lang="es-PE" sz="6200" b="1" i="1" dirty="0" smtClean="0">
                <a:solidFill>
                  <a:schemeClr val="accent5">
                    <a:lumMod val="75000"/>
                  </a:schemeClr>
                </a:solidFill>
              </a:rPr>
              <a:t>Índice</a:t>
            </a:r>
          </a:p>
          <a:p>
            <a:pPr algn="l"/>
            <a:endParaRPr lang="es-PE" sz="3200" b="1" dirty="0" smtClean="0">
              <a:solidFill>
                <a:schemeClr val="accent5">
                  <a:lumMod val="75000"/>
                </a:schemeClr>
              </a:solidFill>
            </a:endParaRPr>
          </a:p>
          <a:p>
            <a:pPr marL="457200" indent="-457200" algn="l">
              <a:buFont typeface="Arial" panose="020B0604020202020204" pitchFamily="34" charset="0"/>
              <a:buChar char="•"/>
            </a:pPr>
            <a:r>
              <a:rPr lang="es-PE" sz="3000" i="1" dirty="0" smtClean="0">
                <a:solidFill>
                  <a:schemeClr val="accent5">
                    <a:lumMod val="75000"/>
                  </a:schemeClr>
                </a:solidFill>
              </a:rPr>
              <a:t>Introducción</a:t>
            </a:r>
          </a:p>
          <a:p>
            <a:pPr marL="457200" indent="-457200" algn="l">
              <a:buFont typeface="Arial" panose="020B0604020202020204" pitchFamily="34" charset="0"/>
              <a:buChar char="•"/>
            </a:pPr>
            <a:r>
              <a:rPr lang="es-PE" sz="3000" i="1" dirty="0" smtClean="0">
                <a:solidFill>
                  <a:schemeClr val="accent5">
                    <a:lumMod val="75000"/>
                  </a:schemeClr>
                </a:solidFill>
              </a:rPr>
              <a:t>¿Que es un Log?</a:t>
            </a:r>
          </a:p>
          <a:p>
            <a:pPr marL="457200" indent="-457200" algn="l">
              <a:buFont typeface="Arial" panose="020B0604020202020204" pitchFamily="34" charset="0"/>
              <a:buChar char="•"/>
            </a:pPr>
            <a:r>
              <a:rPr lang="es-PE" sz="3000" i="1" dirty="0" smtClean="0">
                <a:solidFill>
                  <a:schemeClr val="accent5">
                    <a:lumMod val="75000"/>
                  </a:schemeClr>
                </a:solidFill>
              </a:rPr>
              <a:t>Aplicaciones</a:t>
            </a:r>
          </a:p>
          <a:p>
            <a:pPr marL="457200" indent="-457200" algn="l">
              <a:buFont typeface="Arial" panose="020B0604020202020204" pitchFamily="34" charset="0"/>
              <a:buChar char="•"/>
            </a:pPr>
            <a:r>
              <a:rPr lang="es-ES" sz="3000" i="1" dirty="0" smtClean="0">
                <a:solidFill>
                  <a:schemeClr val="accent5">
                    <a:lumMod val="75000"/>
                  </a:schemeClr>
                </a:solidFill>
              </a:rPr>
              <a:t>Tipos de log</a:t>
            </a:r>
          </a:p>
          <a:p>
            <a:pPr marL="457200" indent="-457200" algn="l">
              <a:buFont typeface="Arial" panose="020B0604020202020204" pitchFamily="34" charset="0"/>
              <a:buChar char="•"/>
            </a:pPr>
            <a:r>
              <a:rPr lang="es-ES" sz="3000" i="1" dirty="0" smtClean="0">
                <a:solidFill>
                  <a:schemeClr val="accent5">
                    <a:lumMod val="75000"/>
                  </a:schemeClr>
                </a:solidFill>
              </a:rPr>
              <a:t>Confidencialidad y seguridad de un log</a:t>
            </a:r>
          </a:p>
          <a:p>
            <a:pPr marL="457200" indent="-457200" algn="l">
              <a:buFont typeface="Arial" panose="020B0604020202020204" pitchFamily="34" charset="0"/>
              <a:buChar char="•"/>
            </a:pPr>
            <a:r>
              <a:rPr lang="es-ES" sz="3000" i="1" dirty="0" smtClean="0">
                <a:solidFill>
                  <a:schemeClr val="accent5">
                    <a:lumMod val="75000"/>
                  </a:schemeClr>
                </a:solidFill>
              </a:rPr>
              <a:t>¿Qué actividad debe ser registrada?</a:t>
            </a:r>
            <a:endParaRPr lang="es-PE" sz="3000" i="1" dirty="0" smtClean="0">
              <a:solidFill>
                <a:schemeClr val="accent5">
                  <a:lumMod val="75000"/>
                </a:schemeClr>
              </a:solidFill>
            </a:endParaRPr>
          </a:p>
          <a:p>
            <a:pPr marL="457200" indent="-457200" algn="l">
              <a:buFont typeface="Arial" panose="020B0604020202020204" pitchFamily="34" charset="0"/>
              <a:buChar char="•"/>
            </a:pPr>
            <a:r>
              <a:rPr lang="es-PE" sz="3000" i="1" dirty="0" smtClean="0">
                <a:solidFill>
                  <a:schemeClr val="accent5">
                    <a:lumMod val="75000"/>
                  </a:schemeClr>
                </a:solidFill>
              </a:rPr>
              <a:t>Caso real: log de ATM</a:t>
            </a:r>
          </a:p>
        </p:txBody>
      </p:sp>
    </p:spTree>
    <p:extLst>
      <p:ext uri="{BB962C8B-B14F-4D97-AF65-F5344CB8AC3E}">
        <p14:creationId xmlns:p14="http://schemas.microsoft.com/office/powerpoint/2010/main" val="10688455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704850" y="542925"/>
            <a:ext cx="10620375" cy="6012452"/>
          </a:xfrm>
        </p:spPr>
        <p:txBody>
          <a:bodyPr>
            <a:normAutofit/>
          </a:bodyPr>
          <a:lstStyle/>
          <a:p>
            <a:pPr algn="r"/>
            <a:r>
              <a:rPr lang="es-PE" sz="3200" b="1" i="1" dirty="0" smtClean="0">
                <a:solidFill>
                  <a:schemeClr val="accent5">
                    <a:lumMod val="75000"/>
                  </a:schemeClr>
                </a:solidFill>
              </a:rPr>
              <a:t>Introducción</a:t>
            </a:r>
          </a:p>
          <a:p>
            <a:endParaRPr lang="es-PE" dirty="0" smtClean="0">
              <a:solidFill>
                <a:schemeClr val="accent5">
                  <a:lumMod val="75000"/>
                </a:schemeClr>
              </a:solidFill>
            </a:endParaRPr>
          </a:p>
          <a:p>
            <a:pPr>
              <a:lnSpc>
                <a:spcPct val="150000"/>
              </a:lnSpc>
            </a:pPr>
            <a:r>
              <a:rPr lang="es-ES" i="1" dirty="0" smtClean="0">
                <a:solidFill>
                  <a:schemeClr val="accent5">
                    <a:lumMod val="75000"/>
                  </a:schemeClr>
                </a:solidFill>
              </a:rPr>
              <a:t>En los últimos años, las innovaciones tecnológicas han tenido un fuerte impacto en cualquier ámbito, tanto personal como profesional. A día de hoy, muchas compañías basan gran parte de su actividad empresarial en la tecnología y, en consecuencia, cada vez más estas soluciones se están convirtiendo en herramientas fundamentales para tomar decisiones y detectar problemas de negocio.</a:t>
            </a:r>
            <a:endParaRPr lang="es-PE" i="1" dirty="0" smtClean="0">
              <a:solidFill>
                <a:schemeClr val="accent5">
                  <a:lumMod val="75000"/>
                </a:schemeClr>
              </a:solidFill>
            </a:endParaRPr>
          </a:p>
        </p:txBody>
      </p:sp>
    </p:spTree>
    <p:extLst>
      <p:ext uri="{BB962C8B-B14F-4D97-AF65-F5344CB8AC3E}">
        <p14:creationId xmlns:p14="http://schemas.microsoft.com/office/powerpoint/2010/main" val="5298028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419100" y="438150"/>
            <a:ext cx="11134725" cy="6117227"/>
          </a:xfrm>
        </p:spPr>
        <p:txBody>
          <a:bodyPr>
            <a:normAutofit/>
          </a:bodyPr>
          <a:lstStyle/>
          <a:p>
            <a:pPr algn="r"/>
            <a:r>
              <a:rPr lang="es-PE" sz="3200" b="1" i="1" dirty="0" smtClean="0">
                <a:solidFill>
                  <a:schemeClr val="accent5">
                    <a:lumMod val="75000"/>
                  </a:schemeClr>
                </a:solidFill>
              </a:rPr>
              <a:t>¿Qué es un LOG?</a:t>
            </a:r>
          </a:p>
          <a:p>
            <a:endParaRPr lang="es-PE" sz="1300" b="1" dirty="0" smtClean="0">
              <a:solidFill>
                <a:schemeClr val="accent5">
                  <a:lumMod val="75000"/>
                </a:schemeClr>
              </a:solidFill>
            </a:endParaRPr>
          </a:p>
          <a:p>
            <a:pPr algn="l">
              <a:lnSpc>
                <a:spcPct val="100000"/>
              </a:lnSpc>
            </a:pPr>
            <a:r>
              <a:rPr lang="es-ES" sz="2000" i="1" dirty="0" smtClean="0">
                <a:solidFill>
                  <a:schemeClr val="accent5">
                    <a:lumMod val="75000"/>
                  </a:schemeClr>
                </a:solidFill>
              </a:rPr>
              <a:t>	Es la grabación secuencial en un archivo o en una base de datos de todos los acontecimientos que afectan a un proceso particular. De esta forma constituye una evidencia del comportamiento del sistema.</a:t>
            </a:r>
          </a:p>
          <a:p>
            <a:pPr algn="l">
              <a:lnSpc>
                <a:spcPct val="100000"/>
              </a:lnSpc>
            </a:pPr>
            <a:endParaRPr lang="es-ES" sz="2000" i="1" dirty="0" smtClean="0">
              <a:solidFill>
                <a:schemeClr val="accent5">
                  <a:lumMod val="75000"/>
                </a:schemeClr>
              </a:solidFill>
            </a:endParaRPr>
          </a:p>
          <a:p>
            <a:pPr algn="l">
              <a:lnSpc>
                <a:spcPct val="100000"/>
              </a:lnSpc>
            </a:pPr>
            <a:r>
              <a:rPr lang="es-ES" sz="2000" i="1" dirty="0" smtClean="0">
                <a:solidFill>
                  <a:schemeClr val="accent5">
                    <a:lumMod val="75000"/>
                  </a:schemeClr>
                </a:solidFill>
              </a:rPr>
              <a:t>Generalmente los acontecimientos vienen anotados con:</a:t>
            </a:r>
          </a:p>
          <a:p>
            <a:pPr marL="800100" lvl="1" indent="-342900" algn="l">
              <a:lnSpc>
                <a:spcPct val="100000"/>
              </a:lnSpc>
              <a:buFont typeface="Arial" panose="020B0604020202020204" pitchFamily="34" charset="0"/>
              <a:buChar char="•"/>
            </a:pPr>
            <a:r>
              <a:rPr lang="es-ES" sz="1600" i="1" dirty="0" smtClean="0">
                <a:solidFill>
                  <a:schemeClr val="accent5">
                    <a:lumMod val="75000"/>
                  </a:schemeClr>
                </a:solidFill>
              </a:rPr>
              <a:t>El momento exacto o data (fecha, hora, minuto, segundo) en el que ocurrió lo que permite analizar paso a paso la actividad.</a:t>
            </a:r>
          </a:p>
          <a:p>
            <a:pPr marL="800100" lvl="1" indent="-342900" algn="l">
              <a:lnSpc>
                <a:spcPct val="100000"/>
              </a:lnSpc>
              <a:buFont typeface="Arial" panose="020B0604020202020204" pitchFamily="34" charset="0"/>
              <a:buChar char="•"/>
            </a:pPr>
            <a:r>
              <a:rPr lang="es-ES" sz="1600" i="1" dirty="0" smtClean="0">
                <a:solidFill>
                  <a:schemeClr val="accent5">
                    <a:lumMod val="75000"/>
                  </a:schemeClr>
                </a:solidFill>
              </a:rPr>
              <a:t>Una o más categorizaciones del acontecimiento registrado. Es frecuente usar categorías distintas para distinguir la importancia del acontecimiento estableciendo distintos niveles de registro los cuales suelen ser: depuración, información, advertencia y error.</a:t>
            </a:r>
          </a:p>
          <a:p>
            <a:pPr algn="l">
              <a:lnSpc>
                <a:spcPct val="100000"/>
              </a:lnSpc>
            </a:pPr>
            <a:endParaRPr lang="es-ES" sz="2000" i="1" dirty="0" smtClean="0">
              <a:solidFill>
                <a:schemeClr val="accent5">
                  <a:lumMod val="75000"/>
                </a:schemeClr>
              </a:solidFill>
            </a:endParaRPr>
          </a:p>
          <a:p>
            <a:pPr algn="l">
              <a:lnSpc>
                <a:spcPct val="100000"/>
              </a:lnSpc>
            </a:pPr>
            <a:r>
              <a:rPr lang="es-ES" sz="2000" i="1" dirty="0">
                <a:solidFill>
                  <a:schemeClr val="accent5">
                    <a:lumMod val="75000"/>
                  </a:schemeClr>
                </a:solidFill>
              </a:rPr>
              <a:t>	</a:t>
            </a:r>
            <a:r>
              <a:rPr lang="es-ES" sz="2000" i="1" dirty="0" smtClean="0">
                <a:solidFill>
                  <a:schemeClr val="accent5">
                    <a:lumMod val="75000"/>
                  </a:schemeClr>
                </a:solidFill>
              </a:rPr>
              <a:t>La mayoría de los registros se almacenan en texto sin formato o en XML. De esta forma, el log puede ser fácilmente leído y procesado. Sin embargo, otras veces son almacenados en bases de datos con una estructura definida para su posterior explotación.</a:t>
            </a:r>
            <a:endParaRPr lang="es-ES" sz="2000" dirty="0">
              <a:solidFill>
                <a:schemeClr val="accent5">
                  <a:lumMod val="75000"/>
                </a:schemeClr>
              </a:solidFill>
            </a:endParaRPr>
          </a:p>
        </p:txBody>
      </p:sp>
    </p:spTree>
    <p:extLst>
      <p:ext uri="{BB962C8B-B14F-4D97-AF65-F5344CB8AC3E}">
        <p14:creationId xmlns:p14="http://schemas.microsoft.com/office/powerpoint/2010/main" val="11081272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657224" y="200025"/>
            <a:ext cx="10906125" cy="6355352"/>
          </a:xfrm>
        </p:spPr>
        <p:txBody>
          <a:bodyPr>
            <a:normAutofit fontScale="25000" lnSpcReduction="20000"/>
          </a:bodyPr>
          <a:lstStyle/>
          <a:p>
            <a:endParaRPr lang="es-PE" dirty="0"/>
          </a:p>
          <a:p>
            <a:pPr algn="r">
              <a:lnSpc>
                <a:spcPct val="150000"/>
              </a:lnSpc>
            </a:pPr>
            <a:r>
              <a:rPr lang="es-ES" sz="12800" b="1" i="1" dirty="0" smtClean="0">
                <a:solidFill>
                  <a:schemeClr val="accent5">
                    <a:lumMod val="75000"/>
                  </a:schemeClr>
                </a:solidFill>
              </a:rPr>
              <a:t>Aplicaciones</a:t>
            </a:r>
          </a:p>
          <a:p>
            <a:pPr algn="l">
              <a:lnSpc>
                <a:spcPct val="150000"/>
              </a:lnSpc>
            </a:pPr>
            <a:r>
              <a:rPr lang="es-ES" sz="7200" i="1" dirty="0" smtClean="0">
                <a:solidFill>
                  <a:schemeClr val="accent5">
                    <a:lumMod val="75000"/>
                  </a:schemeClr>
                </a:solidFill>
              </a:rPr>
              <a:t>Tener un registro de todos los acontecimientos que han ido sucediendo es muy útil. Ejemplos de uso:</a:t>
            </a:r>
          </a:p>
          <a:p>
            <a:pPr marL="857250" indent="-857250" algn="l">
              <a:lnSpc>
                <a:spcPct val="150000"/>
              </a:lnSpc>
              <a:buFont typeface="Wingdings" panose="05000000000000000000" pitchFamily="2" charset="2"/>
              <a:buChar char="q"/>
            </a:pPr>
            <a:r>
              <a:rPr lang="es-ES" sz="7200" i="1" dirty="0" smtClean="0">
                <a:solidFill>
                  <a:schemeClr val="accent5">
                    <a:lumMod val="75000"/>
                  </a:schemeClr>
                </a:solidFill>
              </a:rPr>
              <a:t>Análisis forense.</a:t>
            </a:r>
          </a:p>
          <a:p>
            <a:pPr marL="857250" indent="-857250" algn="l">
              <a:lnSpc>
                <a:spcPct val="150000"/>
              </a:lnSpc>
              <a:buFont typeface="Wingdings" panose="05000000000000000000" pitchFamily="2" charset="2"/>
              <a:buChar char="q"/>
            </a:pPr>
            <a:r>
              <a:rPr lang="es-ES" sz="7200" i="1" dirty="0" smtClean="0">
                <a:solidFill>
                  <a:schemeClr val="accent5">
                    <a:lumMod val="75000"/>
                  </a:schemeClr>
                </a:solidFill>
              </a:rPr>
              <a:t>Detección de intrusos.</a:t>
            </a:r>
          </a:p>
          <a:p>
            <a:pPr marL="857250" indent="-857250" algn="l">
              <a:lnSpc>
                <a:spcPct val="150000"/>
              </a:lnSpc>
              <a:buFont typeface="Wingdings" panose="05000000000000000000" pitchFamily="2" charset="2"/>
              <a:buChar char="q"/>
            </a:pPr>
            <a:r>
              <a:rPr lang="es-ES" sz="7200" i="1" dirty="0" smtClean="0">
                <a:solidFill>
                  <a:schemeClr val="accent5">
                    <a:lumMod val="75000"/>
                  </a:schemeClr>
                </a:solidFill>
              </a:rPr>
              <a:t>Depuración de errores. Por ejemplo, el análisis, normalmente estadístico, de los registros permite hacer hipótesis sobre los errores de un sistema.</a:t>
            </a:r>
          </a:p>
          <a:p>
            <a:pPr marL="857250" indent="-857250" algn="l">
              <a:lnSpc>
                <a:spcPct val="150000"/>
              </a:lnSpc>
              <a:buFont typeface="Wingdings" panose="05000000000000000000" pitchFamily="2" charset="2"/>
              <a:buChar char="q"/>
            </a:pPr>
            <a:r>
              <a:rPr lang="es-ES" sz="7200" i="1" dirty="0" smtClean="0">
                <a:solidFill>
                  <a:schemeClr val="accent5">
                    <a:lumMod val="75000"/>
                  </a:schemeClr>
                </a:solidFill>
              </a:rPr>
              <a:t>Monitorización. Por ejemplo, averiguar los últimos archivos abiertos, últimos archivos modificados, los últimos comandos ejecutados o las últimas páginas web consultadas.</a:t>
            </a:r>
          </a:p>
          <a:p>
            <a:pPr marL="857250" indent="-857250" algn="l">
              <a:lnSpc>
                <a:spcPct val="150000"/>
              </a:lnSpc>
              <a:buFont typeface="Wingdings" panose="05000000000000000000" pitchFamily="2" charset="2"/>
              <a:buChar char="q"/>
            </a:pPr>
            <a:r>
              <a:rPr lang="es-ES" sz="7200" i="1" dirty="0" smtClean="0">
                <a:solidFill>
                  <a:schemeClr val="accent5">
                    <a:lumMod val="75000"/>
                  </a:schemeClr>
                </a:solidFill>
              </a:rPr>
              <a:t>Cumplir legalidad. Por ejemplo, un proveedor de servicios de Internet tiene que tener por ley un log de las conexiones de sus clientes.</a:t>
            </a:r>
          </a:p>
          <a:p>
            <a:pPr marL="857250" indent="-857250" algn="l">
              <a:lnSpc>
                <a:spcPct val="150000"/>
              </a:lnSpc>
              <a:buFont typeface="Wingdings" panose="05000000000000000000" pitchFamily="2" charset="2"/>
              <a:buChar char="q"/>
            </a:pPr>
            <a:r>
              <a:rPr lang="es-ES" sz="7200" i="1" dirty="0" smtClean="0">
                <a:solidFill>
                  <a:schemeClr val="accent5">
                    <a:lumMod val="75000"/>
                  </a:schemeClr>
                </a:solidFill>
              </a:rPr>
              <a:t>Auditoría</a:t>
            </a:r>
            <a:endParaRPr lang="es-PE" sz="7200" i="1" dirty="0" smtClean="0">
              <a:solidFill>
                <a:schemeClr val="accent5">
                  <a:lumMod val="75000"/>
                </a:schemeClr>
              </a:solidFill>
            </a:endParaRPr>
          </a:p>
        </p:txBody>
      </p:sp>
    </p:spTree>
    <p:extLst>
      <p:ext uri="{BB962C8B-B14F-4D97-AF65-F5344CB8AC3E}">
        <p14:creationId xmlns:p14="http://schemas.microsoft.com/office/powerpoint/2010/main" val="15656549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657224" y="200025"/>
            <a:ext cx="10906125" cy="6355352"/>
          </a:xfrm>
        </p:spPr>
        <p:txBody>
          <a:bodyPr>
            <a:noAutofit/>
          </a:bodyPr>
          <a:lstStyle/>
          <a:p>
            <a:pPr algn="r">
              <a:lnSpc>
                <a:spcPct val="150000"/>
              </a:lnSpc>
            </a:pPr>
            <a:r>
              <a:rPr lang="es-ES" sz="3200" b="1" i="1" dirty="0" smtClean="0">
                <a:solidFill>
                  <a:schemeClr val="accent5">
                    <a:lumMod val="75000"/>
                  </a:schemeClr>
                </a:solidFill>
              </a:rPr>
              <a:t>Tipos de </a:t>
            </a:r>
            <a:r>
              <a:rPr lang="es-ES" sz="3200" b="1" i="1" dirty="0" err="1" smtClean="0">
                <a:solidFill>
                  <a:schemeClr val="accent5">
                    <a:lumMod val="75000"/>
                  </a:schemeClr>
                </a:solidFill>
              </a:rPr>
              <a:t>Logs</a:t>
            </a:r>
            <a:endParaRPr lang="es-ES" sz="3200" b="1" i="1" dirty="0" smtClean="0">
              <a:solidFill>
                <a:schemeClr val="accent5">
                  <a:lumMod val="75000"/>
                </a:schemeClr>
              </a:solidFill>
            </a:endParaRPr>
          </a:p>
          <a:p>
            <a:pPr algn="l">
              <a:lnSpc>
                <a:spcPct val="150000"/>
              </a:lnSpc>
            </a:pPr>
            <a:r>
              <a:rPr lang="es-ES" sz="2000" i="1" dirty="0" smtClean="0">
                <a:solidFill>
                  <a:schemeClr val="accent5">
                    <a:lumMod val="75000"/>
                  </a:schemeClr>
                </a:solidFill>
              </a:rPr>
              <a:t>De aplicaciones</a:t>
            </a:r>
          </a:p>
          <a:p>
            <a:pPr lvl="1" algn="l">
              <a:lnSpc>
                <a:spcPct val="150000"/>
              </a:lnSpc>
            </a:pPr>
            <a:r>
              <a:rPr lang="es-ES" i="1" dirty="0" smtClean="0">
                <a:solidFill>
                  <a:schemeClr val="accent5">
                    <a:lumMod val="75000"/>
                  </a:schemeClr>
                </a:solidFill>
              </a:rPr>
              <a:t>Los </a:t>
            </a:r>
            <a:r>
              <a:rPr lang="es-ES" i="1" dirty="0" err="1" smtClean="0">
                <a:solidFill>
                  <a:schemeClr val="accent5">
                    <a:lumMod val="75000"/>
                  </a:schemeClr>
                </a:solidFill>
              </a:rPr>
              <a:t>logs</a:t>
            </a:r>
            <a:r>
              <a:rPr lang="es-ES" i="1" dirty="0" smtClean="0">
                <a:solidFill>
                  <a:schemeClr val="accent5">
                    <a:lumMod val="75000"/>
                  </a:schemeClr>
                </a:solidFill>
              </a:rPr>
              <a:t> de aplicaciones graban cronológicamente las operaciones durante el funcionamiento de la aplicación. Su función forma parte de la lógica de la aplicación. Por lo tanto, no debería estar detenida durante el funcionamiento de la misma.</a:t>
            </a:r>
          </a:p>
          <a:p>
            <a:pPr algn="l">
              <a:lnSpc>
                <a:spcPct val="150000"/>
              </a:lnSpc>
            </a:pPr>
            <a:r>
              <a:rPr lang="es-ES" sz="2000" i="1" dirty="0" smtClean="0">
                <a:solidFill>
                  <a:schemeClr val="accent5">
                    <a:lumMod val="75000"/>
                  </a:schemeClr>
                </a:solidFill>
              </a:rPr>
              <a:t>Del sistema</a:t>
            </a:r>
          </a:p>
          <a:p>
            <a:pPr lvl="1" algn="l">
              <a:lnSpc>
                <a:spcPct val="150000"/>
              </a:lnSpc>
            </a:pPr>
            <a:r>
              <a:rPr lang="es-ES" i="1" dirty="0" smtClean="0">
                <a:solidFill>
                  <a:schemeClr val="accent5">
                    <a:lumMod val="75000"/>
                  </a:schemeClr>
                </a:solidFill>
              </a:rPr>
              <a:t>Los archivos de registros de sistema graban cronológicamente los acontecimientos que sobrevienen a nivel de componentes del sistema. </a:t>
            </a:r>
          </a:p>
          <a:p>
            <a:pPr algn="l">
              <a:lnSpc>
                <a:spcPct val="150000"/>
              </a:lnSpc>
            </a:pPr>
            <a:r>
              <a:rPr lang="es-ES" sz="2000" i="1" dirty="0" smtClean="0">
                <a:solidFill>
                  <a:schemeClr val="accent5">
                    <a:lumMod val="75000"/>
                  </a:schemeClr>
                </a:solidFill>
              </a:rPr>
              <a:t>Otros</a:t>
            </a:r>
          </a:p>
          <a:p>
            <a:pPr lvl="1" algn="l">
              <a:lnSpc>
                <a:spcPct val="150000"/>
              </a:lnSpc>
            </a:pPr>
            <a:r>
              <a:rPr lang="es-ES" i="1" dirty="0" smtClean="0">
                <a:solidFill>
                  <a:schemeClr val="accent5">
                    <a:lumMod val="75000"/>
                  </a:schemeClr>
                </a:solidFill>
              </a:rPr>
              <a:t>De funcionamiento de equipos físicos como por ejemplo de dispositivos de un cajero automático, etc.</a:t>
            </a:r>
            <a:endParaRPr lang="es-PE" i="1" dirty="0" smtClean="0">
              <a:solidFill>
                <a:schemeClr val="accent5">
                  <a:lumMod val="75000"/>
                </a:schemeClr>
              </a:solidFill>
            </a:endParaRPr>
          </a:p>
        </p:txBody>
      </p:sp>
    </p:spTree>
    <p:extLst>
      <p:ext uri="{BB962C8B-B14F-4D97-AF65-F5344CB8AC3E}">
        <p14:creationId xmlns:p14="http://schemas.microsoft.com/office/powerpoint/2010/main" val="13987127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657224" y="200025"/>
            <a:ext cx="10906125" cy="6355352"/>
          </a:xfrm>
        </p:spPr>
        <p:txBody>
          <a:bodyPr>
            <a:normAutofit fontScale="25000" lnSpcReduction="20000"/>
          </a:bodyPr>
          <a:lstStyle/>
          <a:p>
            <a:endParaRPr lang="es-PE" dirty="0"/>
          </a:p>
          <a:p>
            <a:pPr algn="r">
              <a:lnSpc>
                <a:spcPct val="150000"/>
              </a:lnSpc>
            </a:pPr>
            <a:r>
              <a:rPr lang="es-ES" sz="12800" b="1" i="1" dirty="0" smtClean="0">
                <a:solidFill>
                  <a:schemeClr val="accent5">
                    <a:lumMod val="75000"/>
                  </a:schemeClr>
                </a:solidFill>
              </a:rPr>
              <a:t>Confidencialidad y seguridad de los </a:t>
            </a:r>
            <a:r>
              <a:rPr lang="es-ES" sz="12800" b="1" i="1" dirty="0" err="1" smtClean="0">
                <a:solidFill>
                  <a:schemeClr val="accent5">
                    <a:lumMod val="75000"/>
                  </a:schemeClr>
                </a:solidFill>
              </a:rPr>
              <a:t>Logs</a:t>
            </a:r>
            <a:endParaRPr lang="es-ES" sz="12800" b="1" i="1" dirty="0" smtClean="0">
              <a:solidFill>
                <a:schemeClr val="accent5">
                  <a:lumMod val="75000"/>
                </a:schemeClr>
              </a:solidFill>
            </a:endParaRPr>
          </a:p>
          <a:p>
            <a:pPr algn="l">
              <a:lnSpc>
                <a:spcPct val="150000"/>
              </a:lnSpc>
            </a:pPr>
            <a:r>
              <a:rPr lang="es-ES" sz="7200" i="1" dirty="0" smtClean="0">
                <a:solidFill>
                  <a:schemeClr val="accent5">
                    <a:lumMod val="75000"/>
                  </a:schemeClr>
                </a:solidFill>
              </a:rPr>
              <a:t>	</a:t>
            </a:r>
          </a:p>
          <a:p>
            <a:pPr algn="l">
              <a:lnSpc>
                <a:spcPct val="150000"/>
              </a:lnSpc>
            </a:pPr>
            <a:r>
              <a:rPr lang="es-ES" sz="7200" i="1" dirty="0">
                <a:solidFill>
                  <a:schemeClr val="accent5">
                    <a:lumMod val="75000"/>
                  </a:schemeClr>
                </a:solidFill>
              </a:rPr>
              <a:t>	</a:t>
            </a:r>
            <a:r>
              <a:rPr lang="es-ES" sz="7200" i="1" dirty="0" smtClean="0">
                <a:solidFill>
                  <a:schemeClr val="accent5">
                    <a:lumMod val="75000"/>
                  </a:schemeClr>
                </a:solidFill>
              </a:rPr>
              <a:t>Los </a:t>
            </a:r>
            <a:r>
              <a:rPr lang="es-ES" sz="7200" i="1" dirty="0" err="1" smtClean="0">
                <a:solidFill>
                  <a:schemeClr val="accent5">
                    <a:lumMod val="75000"/>
                  </a:schemeClr>
                </a:solidFill>
              </a:rPr>
              <a:t>logs</a:t>
            </a:r>
            <a:r>
              <a:rPr lang="es-ES" sz="7200" i="1" dirty="0" smtClean="0">
                <a:solidFill>
                  <a:schemeClr val="accent5">
                    <a:lumMod val="75000"/>
                  </a:schemeClr>
                </a:solidFill>
              </a:rPr>
              <a:t> pueden contener información confidencial que no debe ser revelada por privacidad o incluso porque su revelación hace vulnerable la seguridad del sistema. En estos casos es necesaria proteger la confidencialidad de la información. Para solucionar estos problemas se usan en los </a:t>
            </a:r>
            <a:r>
              <a:rPr lang="es-ES" sz="7200" i="1" dirty="0" err="1" smtClean="0">
                <a:solidFill>
                  <a:schemeClr val="accent5">
                    <a:lumMod val="75000"/>
                  </a:schemeClr>
                </a:solidFill>
              </a:rPr>
              <a:t>logs</a:t>
            </a:r>
            <a:r>
              <a:rPr lang="es-ES" sz="7200" i="1" dirty="0" smtClean="0">
                <a:solidFill>
                  <a:schemeClr val="accent5">
                    <a:lumMod val="75000"/>
                  </a:schemeClr>
                </a:solidFill>
              </a:rPr>
              <a:t> técnicas de cifrado.</a:t>
            </a:r>
          </a:p>
          <a:p>
            <a:pPr algn="l">
              <a:lnSpc>
                <a:spcPct val="150000"/>
              </a:lnSpc>
            </a:pPr>
            <a:endParaRPr lang="es-ES" sz="7200" i="1" dirty="0" smtClean="0">
              <a:solidFill>
                <a:schemeClr val="accent5">
                  <a:lumMod val="75000"/>
                </a:schemeClr>
              </a:solidFill>
            </a:endParaRPr>
          </a:p>
          <a:p>
            <a:pPr algn="l">
              <a:lnSpc>
                <a:spcPct val="150000"/>
              </a:lnSpc>
            </a:pPr>
            <a:r>
              <a:rPr lang="es-ES" sz="7200" i="1" dirty="0" smtClean="0">
                <a:solidFill>
                  <a:schemeClr val="accent5">
                    <a:lumMod val="75000"/>
                  </a:schemeClr>
                </a:solidFill>
              </a:rPr>
              <a:t>	El valor de los </a:t>
            </a:r>
            <a:r>
              <a:rPr lang="es-ES" sz="7200" i="1" dirty="0" err="1" smtClean="0">
                <a:solidFill>
                  <a:schemeClr val="accent5">
                    <a:lumMod val="75000"/>
                  </a:schemeClr>
                </a:solidFill>
              </a:rPr>
              <a:t>logs</a:t>
            </a:r>
            <a:r>
              <a:rPr lang="es-ES" sz="7200" i="1" dirty="0" smtClean="0">
                <a:solidFill>
                  <a:schemeClr val="accent5">
                    <a:lumMod val="75000"/>
                  </a:schemeClr>
                </a:solidFill>
              </a:rPr>
              <a:t> como evidencia disminuye si no podemos demostrar que no han sido modificados por entidades no autorizadas. En general es necesario proteger la integridad de la información.</a:t>
            </a:r>
          </a:p>
          <a:p>
            <a:pPr algn="l">
              <a:lnSpc>
                <a:spcPct val="150000"/>
              </a:lnSpc>
            </a:pPr>
            <a:endParaRPr lang="es-ES" sz="7200" i="1" dirty="0" smtClean="0">
              <a:solidFill>
                <a:schemeClr val="accent5">
                  <a:lumMod val="75000"/>
                </a:schemeClr>
              </a:solidFill>
            </a:endParaRPr>
          </a:p>
          <a:p>
            <a:pPr algn="l">
              <a:lnSpc>
                <a:spcPct val="150000"/>
              </a:lnSpc>
            </a:pPr>
            <a:r>
              <a:rPr lang="es-ES" sz="7200" i="1" dirty="0" smtClean="0">
                <a:solidFill>
                  <a:schemeClr val="accent5">
                    <a:lumMod val="75000"/>
                  </a:schemeClr>
                </a:solidFill>
              </a:rPr>
              <a:t>	Por ejemplo es indispensable cifrar información confidencial de los clientes, como números de tarjetas de crédito, números de cuenta, direcciones, etc.</a:t>
            </a:r>
            <a:endParaRPr lang="es-PE" sz="7200" i="1" dirty="0" smtClean="0">
              <a:solidFill>
                <a:schemeClr val="accent5">
                  <a:lumMod val="75000"/>
                </a:schemeClr>
              </a:solidFill>
            </a:endParaRPr>
          </a:p>
        </p:txBody>
      </p:sp>
    </p:spTree>
    <p:extLst>
      <p:ext uri="{BB962C8B-B14F-4D97-AF65-F5344CB8AC3E}">
        <p14:creationId xmlns:p14="http://schemas.microsoft.com/office/powerpoint/2010/main" val="21269030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523874" y="247650"/>
            <a:ext cx="11229975" cy="6307727"/>
          </a:xfrm>
        </p:spPr>
        <p:txBody>
          <a:bodyPr>
            <a:normAutofit fontScale="62500" lnSpcReduction="20000"/>
          </a:bodyPr>
          <a:lstStyle/>
          <a:p>
            <a:pPr algn="r"/>
            <a:endParaRPr lang="es-PE" b="1" dirty="0"/>
          </a:p>
          <a:p>
            <a:pPr algn="r"/>
            <a:r>
              <a:rPr lang="es-ES" sz="5100" b="1" i="1" dirty="0" smtClean="0">
                <a:solidFill>
                  <a:schemeClr val="accent5">
                    <a:lumMod val="75000"/>
                  </a:schemeClr>
                </a:solidFill>
              </a:rPr>
              <a:t>¿Qué actividad debe ser registrada?</a:t>
            </a:r>
          </a:p>
          <a:p>
            <a:pPr marL="457200" indent="-457200" algn="l">
              <a:buFont typeface="Arial" panose="020B0604020202020204" pitchFamily="34" charset="0"/>
              <a:buChar char="•"/>
            </a:pPr>
            <a:endParaRPr lang="es-ES" sz="3200" i="1" dirty="0" smtClean="0">
              <a:solidFill>
                <a:schemeClr val="accent5">
                  <a:lumMod val="75000"/>
                </a:schemeClr>
              </a:solidFill>
            </a:endParaRPr>
          </a:p>
          <a:p>
            <a:pPr marL="457200" indent="-457200" algn="l">
              <a:lnSpc>
                <a:spcPct val="120000"/>
              </a:lnSpc>
              <a:buFont typeface="Arial" panose="020B0604020202020204" pitchFamily="34" charset="0"/>
              <a:buChar char="•"/>
            </a:pPr>
            <a:r>
              <a:rPr lang="es-ES" sz="2900" i="1" dirty="0" smtClean="0">
                <a:solidFill>
                  <a:schemeClr val="accent5">
                    <a:lumMod val="75000"/>
                  </a:schemeClr>
                </a:solidFill>
              </a:rPr>
              <a:t>Acceso, creación, borrado y actualización de información confidencial; </a:t>
            </a:r>
          </a:p>
          <a:p>
            <a:pPr marL="457200" indent="-457200" algn="l">
              <a:lnSpc>
                <a:spcPct val="120000"/>
              </a:lnSpc>
              <a:buFont typeface="Arial" panose="020B0604020202020204" pitchFamily="34" charset="0"/>
              <a:buChar char="•"/>
            </a:pPr>
            <a:r>
              <a:rPr lang="es-ES" sz="2900" i="1" dirty="0" smtClean="0">
                <a:solidFill>
                  <a:schemeClr val="accent5">
                    <a:lumMod val="75000"/>
                  </a:schemeClr>
                </a:solidFill>
              </a:rPr>
              <a:t>Inicio y fin de conexión en la red corporativa; </a:t>
            </a:r>
          </a:p>
          <a:p>
            <a:pPr marL="457200" indent="-457200" algn="l">
              <a:lnSpc>
                <a:spcPct val="120000"/>
              </a:lnSpc>
              <a:buFont typeface="Arial" panose="020B0604020202020204" pitchFamily="34" charset="0"/>
              <a:buChar char="•"/>
            </a:pPr>
            <a:r>
              <a:rPr lang="es-ES" sz="2900" i="1" dirty="0" smtClean="0">
                <a:solidFill>
                  <a:schemeClr val="accent5">
                    <a:lumMod val="75000"/>
                  </a:schemeClr>
                </a:solidFill>
              </a:rPr>
              <a:t>Inicio y fin de ejecución de aplicaciones y sistemas; </a:t>
            </a:r>
          </a:p>
          <a:p>
            <a:pPr marL="457200" indent="-457200" algn="l">
              <a:lnSpc>
                <a:spcPct val="120000"/>
              </a:lnSpc>
              <a:buFont typeface="Arial" panose="020B0604020202020204" pitchFamily="34" charset="0"/>
              <a:buChar char="•"/>
            </a:pPr>
            <a:r>
              <a:rPr lang="es-ES" sz="2900" i="1" dirty="0" smtClean="0">
                <a:solidFill>
                  <a:schemeClr val="accent5">
                    <a:lumMod val="75000"/>
                  </a:schemeClr>
                </a:solidFill>
              </a:rPr>
              <a:t>Inicio y fin de sesión de usuario en aplicaciones y sistemas; intentos de inicio de sesión fallidos; </a:t>
            </a:r>
          </a:p>
          <a:p>
            <a:pPr marL="457200" indent="-457200" algn="l">
              <a:lnSpc>
                <a:spcPct val="120000"/>
              </a:lnSpc>
              <a:buFont typeface="Arial" panose="020B0604020202020204" pitchFamily="34" charset="0"/>
              <a:buChar char="•"/>
            </a:pPr>
            <a:r>
              <a:rPr lang="es-ES" sz="2900" i="1" dirty="0" smtClean="0">
                <a:solidFill>
                  <a:schemeClr val="accent5">
                    <a:lumMod val="75000"/>
                  </a:schemeClr>
                </a:solidFill>
              </a:rPr>
              <a:t>Cambios en las configuraciones de los sistemas y aplicativos más importantes; </a:t>
            </a:r>
          </a:p>
          <a:p>
            <a:pPr marL="457200" indent="-457200" algn="l">
              <a:lnSpc>
                <a:spcPct val="120000"/>
              </a:lnSpc>
              <a:buFont typeface="Arial" panose="020B0604020202020204" pitchFamily="34" charset="0"/>
              <a:buChar char="•"/>
            </a:pPr>
            <a:r>
              <a:rPr lang="es-ES" sz="2900" i="1" dirty="0" smtClean="0">
                <a:solidFill>
                  <a:schemeClr val="accent5">
                    <a:lumMod val="75000"/>
                  </a:schemeClr>
                </a:solidFill>
              </a:rPr>
              <a:t>Modificaciones en los permisos de acceso; </a:t>
            </a:r>
          </a:p>
          <a:p>
            <a:pPr marL="457200" indent="-457200" algn="l">
              <a:lnSpc>
                <a:spcPct val="120000"/>
              </a:lnSpc>
              <a:buFont typeface="Arial" panose="020B0604020202020204" pitchFamily="34" charset="0"/>
              <a:buChar char="•"/>
            </a:pPr>
            <a:r>
              <a:rPr lang="es-ES" sz="2900" i="1" dirty="0" smtClean="0">
                <a:solidFill>
                  <a:schemeClr val="accent5">
                    <a:lumMod val="75000"/>
                  </a:schemeClr>
                </a:solidFill>
              </a:rPr>
              <a:t>Funcionamiento o finalización anómalos de aplicativos; </a:t>
            </a:r>
          </a:p>
          <a:p>
            <a:pPr marL="457200" indent="-457200" algn="l">
              <a:lnSpc>
                <a:spcPct val="120000"/>
              </a:lnSpc>
              <a:buFont typeface="Arial" panose="020B0604020202020204" pitchFamily="34" charset="0"/>
              <a:buChar char="•"/>
            </a:pPr>
            <a:r>
              <a:rPr lang="es-ES" sz="2900" i="1" dirty="0" smtClean="0">
                <a:solidFill>
                  <a:schemeClr val="accent5">
                    <a:lumMod val="75000"/>
                  </a:schemeClr>
                </a:solidFill>
              </a:rPr>
              <a:t>Aproximación a los límites de uso de ciertos recursos físicos: capacidad de disco; </a:t>
            </a:r>
          </a:p>
          <a:p>
            <a:pPr marL="457200" indent="-457200" algn="l">
              <a:lnSpc>
                <a:spcPct val="120000"/>
              </a:lnSpc>
              <a:buFont typeface="Arial" panose="020B0604020202020204" pitchFamily="34" charset="0"/>
              <a:buChar char="•"/>
            </a:pPr>
            <a:r>
              <a:rPr lang="es-ES" sz="2900" i="1" dirty="0" smtClean="0">
                <a:solidFill>
                  <a:schemeClr val="accent5">
                    <a:lumMod val="75000"/>
                  </a:schemeClr>
                </a:solidFill>
              </a:rPr>
              <a:t>Memoria; ancho de banda de red; uso de CPU; </a:t>
            </a:r>
          </a:p>
          <a:p>
            <a:pPr marL="457200" indent="-457200" algn="l">
              <a:lnSpc>
                <a:spcPct val="120000"/>
              </a:lnSpc>
              <a:buFont typeface="Arial" panose="020B0604020202020204" pitchFamily="34" charset="0"/>
              <a:buChar char="•"/>
            </a:pPr>
            <a:r>
              <a:rPr lang="es-ES" sz="2900" i="1" dirty="0" smtClean="0">
                <a:solidFill>
                  <a:schemeClr val="accent5">
                    <a:lumMod val="75000"/>
                  </a:schemeClr>
                </a:solidFill>
              </a:rPr>
              <a:t>Indicios de actividad sospechosa detectada por antivirus, Sistemas de Detección de Intrusos (IDS), etc.; </a:t>
            </a:r>
          </a:p>
          <a:p>
            <a:pPr marL="457200" indent="-457200" algn="l">
              <a:lnSpc>
                <a:spcPct val="120000"/>
              </a:lnSpc>
              <a:buFont typeface="Arial" panose="020B0604020202020204" pitchFamily="34" charset="0"/>
              <a:buChar char="•"/>
            </a:pPr>
            <a:r>
              <a:rPr lang="es-ES" sz="2900" i="1" dirty="0" smtClean="0">
                <a:solidFill>
                  <a:schemeClr val="accent5">
                    <a:lumMod val="75000"/>
                  </a:schemeClr>
                </a:solidFill>
              </a:rPr>
              <a:t>Transacciones relevantes dentro de los aplicativos.</a:t>
            </a:r>
          </a:p>
          <a:p>
            <a:pPr marL="457200" indent="-457200" algn="l">
              <a:lnSpc>
                <a:spcPct val="120000"/>
              </a:lnSpc>
              <a:buFont typeface="Arial" panose="020B0604020202020204" pitchFamily="34" charset="0"/>
              <a:buChar char="•"/>
            </a:pPr>
            <a:r>
              <a:rPr lang="es-ES" sz="2900" i="1" dirty="0" smtClean="0">
                <a:solidFill>
                  <a:schemeClr val="accent5">
                    <a:lumMod val="75000"/>
                  </a:schemeClr>
                </a:solidFill>
              </a:rPr>
              <a:t>Registro de mantenimiento de equipos físicos importantes como cajeros, pos, etc.</a:t>
            </a:r>
          </a:p>
          <a:p>
            <a:pPr marL="457200" indent="-457200" algn="l">
              <a:lnSpc>
                <a:spcPct val="120000"/>
              </a:lnSpc>
              <a:buFont typeface="Arial" panose="020B0604020202020204" pitchFamily="34" charset="0"/>
              <a:buChar char="•"/>
            </a:pPr>
            <a:r>
              <a:rPr lang="es-ES" sz="2900" b="1" i="1" dirty="0" smtClean="0">
                <a:solidFill>
                  <a:schemeClr val="accent5">
                    <a:lumMod val="75000"/>
                  </a:schemeClr>
                </a:solidFill>
              </a:rPr>
              <a:t>Lo que el negocio necesite almacenar con fines diversos.</a:t>
            </a:r>
            <a:endParaRPr lang="es-PE" sz="2900" b="1" i="1" dirty="0" smtClean="0">
              <a:solidFill>
                <a:schemeClr val="accent5">
                  <a:lumMod val="75000"/>
                </a:schemeClr>
              </a:solidFill>
            </a:endParaRPr>
          </a:p>
        </p:txBody>
      </p:sp>
    </p:spTree>
    <p:extLst>
      <p:ext uri="{BB962C8B-B14F-4D97-AF65-F5344CB8AC3E}">
        <p14:creationId xmlns:p14="http://schemas.microsoft.com/office/powerpoint/2010/main" val="23575188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stretch>
            <a:fillRect/>
          </a:stretch>
        </p:blipFill>
        <p:spPr>
          <a:xfrm>
            <a:off x="890925" y="199118"/>
            <a:ext cx="1593133" cy="1605388"/>
          </a:xfrm>
          <a:prstGeom prst="rect">
            <a:avLst/>
          </a:prstGeom>
        </p:spPr>
      </p:pic>
      <p:sp>
        <p:nvSpPr>
          <p:cNvPr id="3" name="Subtítulo 2"/>
          <p:cNvSpPr>
            <a:spLocks noGrp="1"/>
          </p:cNvSpPr>
          <p:nvPr>
            <p:ph type="subTitle" idx="1"/>
          </p:nvPr>
        </p:nvSpPr>
        <p:spPr>
          <a:xfrm>
            <a:off x="7077075" y="227693"/>
            <a:ext cx="4524374" cy="685800"/>
          </a:xfrm>
        </p:spPr>
        <p:txBody>
          <a:bodyPr>
            <a:noAutofit/>
          </a:bodyPr>
          <a:lstStyle/>
          <a:p>
            <a:pPr algn="r">
              <a:lnSpc>
                <a:spcPct val="150000"/>
              </a:lnSpc>
            </a:pPr>
            <a:r>
              <a:rPr lang="es-ES" sz="3200" b="1" i="1" dirty="0" smtClean="0">
                <a:solidFill>
                  <a:schemeClr val="accent5">
                    <a:lumMod val="75000"/>
                  </a:schemeClr>
                </a:solidFill>
              </a:rPr>
              <a:t>Caso real: Log de </a:t>
            </a:r>
            <a:r>
              <a:rPr lang="es-ES" sz="3200" b="1" i="1" dirty="0" err="1" smtClean="0">
                <a:solidFill>
                  <a:schemeClr val="accent5">
                    <a:lumMod val="75000"/>
                  </a:schemeClr>
                </a:solidFill>
              </a:rPr>
              <a:t>ATMs</a:t>
            </a:r>
            <a:endParaRPr lang="es-ES" sz="3200" b="1" i="1" dirty="0" smtClean="0">
              <a:solidFill>
                <a:schemeClr val="accent5">
                  <a:lumMod val="75000"/>
                </a:schemeClr>
              </a:solidFill>
            </a:endParaRPr>
          </a:p>
        </p:txBody>
      </p:sp>
      <p:pic>
        <p:nvPicPr>
          <p:cNvPr id="1028" name="Picture 4" descr="Cajeros Automáticos - Banco General Panamá"/>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900" y="123825"/>
            <a:ext cx="2695575" cy="4922119"/>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p:cNvPicPr>
            <a:picLocks noChangeAspect="1"/>
          </p:cNvPicPr>
          <p:nvPr/>
        </p:nvPicPr>
        <p:blipFill>
          <a:blip r:embed="rId4"/>
          <a:stretch>
            <a:fillRect/>
          </a:stretch>
        </p:blipFill>
        <p:spPr>
          <a:xfrm>
            <a:off x="359423" y="1184709"/>
            <a:ext cx="1420651" cy="2348885"/>
          </a:xfrm>
          <a:prstGeom prst="rect">
            <a:avLst/>
          </a:prstGeom>
        </p:spPr>
      </p:pic>
      <p:pic>
        <p:nvPicPr>
          <p:cNvPr id="1032" name="Picture 8" descr="Piezas Atm Triton Gloria Nmd300 En Efectivo De - Buy Dispensador De  Efectivo Glory Nmd300,Dispensador De Efectivo Glory,Dispensador De Efectivo  Atm Product on Alibaba.co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198" y="4050581"/>
            <a:ext cx="1689272" cy="1990725"/>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p:cNvPicPr>
            <a:picLocks noChangeAspect="1"/>
          </p:cNvPicPr>
          <p:nvPr/>
        </p:nvPicPr>
        <p:blipFill>
          <a:blip r:embed="rId6"/>
          <a:stretch>
            <a:fillRect/>
          </a:stretch>
        </p:blipFill>
        <p:spPr>
          <a:xfrm>
            <a:off x="2848650" y="5216240"/>
            <a:ext cx="1454192" cy="967699"/>
          </a:xfrm>
          <a:prstGeom prst="rect">
            <a:avLst/>
          </a:prstGeom>
        </p:spPr>
      </p:pic>
      <p:sp>
        <p:nvSpPr>
          <p:cNvPr id="11" name="Subtítulo 2"/>
          <p:cNvSpPr txBox="1">
            <a:spLocks/>
          </p:cNvSpPr>
          <p:nvPr/>
        </p:nvSpPr>
        <p:spPr>
          <a:xfrm>
            <a:off x="4556575" y="498909"/>
            <a:ext cx="1009650" cy="6858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pPr>
            <a:r>
              <a:rPr lang="es-ES" b="1" i="1" dirty="0" smtClean="0">
                <a:solidFill>
                  <a:schemeClr val="accent5">
                    <a:lumMod val="75000"/>
                  </a:schemeClr>
                </a:solidFill>
              </a:rPr>
              <a:t>ATM</a:t>
            </a:r>
            <a:endParaRPr lang="es-ES" b="1" i="1" dirty="0">
              <a:solidFill>
                <a:schemeClr val="accent5">
                  <a:lumMod val="75000"/>
                </a:schemeClr>
              </a:solidFill>
            </a:endParaRPr>
          </a:p>
        </p:txBody>
      </p:sp>
      <p:sp>
        <p:nvSpPr>
          <p:cNvPr id="12" name="Subtítulo 2"/>
          <p:cNvSpPr txBox="1">
            <a:spLocks/>
          </p:cNvSpPr>
          <p:nvPr/>
        </p:nvSpPr>
        <p:spPr>
          <a:xfrm>
            <a:off x="269998" y="638175"/>
            <a:ext cx="706853" cy="6858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pPr>
            <a:r>
              <a:rPr lang="es-ES" b="1" i="1" dirty="0" smtClean="0">
                <a:solidFill>
                  <a:schemeClr val="accent5">
                    <a:lumMod val="75000"/>
                  </a:schemeClr>
                </a:solidFill>
              </a:rPr>
              <a:t>PC</a:t>
            </a:r>
            <a:endParaRPr lang="es-ES" b="1" i="1" dirty="0">
              <a:solidFill>
                <a:schemeClr val="accent5">
                  <a:lumMod val="75000"/>
                </a:schemeClr>
              </a:solidFill>
            </a:endParaRPr>
          </a:p>
        </p:txBody>
      </p:sp>
      <p:sp>
        <p:nvSpPr>
          <p:cNvPr id="13" name="Subtítulo 2"/>
          <p:cNvSpPr txBox="1">
            <a:spLocks/>
          </p:cNvSpPr>
          <p:nvPr/>
        </p:nvSpPr>
        <p:spPr>
          <a:xfrm>
            <a:off x="359423" y="5839355"/>
            <a:ext cx="1456650" cy="6858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pPr>
            <a:r>
              <a:rPr lang="es-ES" b="1" i="1" dirty="0" smtClean="0">
                <a:solidFill>
                  <a:schemeClr val="accent5">
                    <a:lumMod val="75000"/>
                  </a:schemeClr>
                </a:solidFill>
              </a:rPr>
              <a:t>Cajetines</a:t>
            </a:r>
            <a:endParaRPr lang="es-ES" b="1" i="1" dirty="0">
              <a:solidFill>
                <a:schemeClr val="accent5">
                  <a:lumMod val="75000"/>
                </a:schemeClr>
              </a:solidFill>
            </a:endParaRPr>
          </a:p>
        </p:txBody>
      </p:sp>
      <p:sp>
        <p:nvSpPr>
          <p:cNvPr id="14" name="Subtítulo 2"/>
          <p:cNvSpPr txBox="1">
            <a:spLocks/>
          </p:cNvSpPr>
          <p:nvPr/>
        </p:nvSpPr>
        <p:spPr>
          <a:xfrm>
            <a:off x="2848650" y="6072337"/>
            <a:ext cx="2542500" cy="6858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pPr>
            <a:r>
              <a:rPr lang="es-ES" b="1" i="1" dirty="0" smtClean="0">
                <a:solidFill>
                  <a:schemeClr val="accent5">
                    <a:lumMod val="75000"/>
                  </a:schemeClr>
                </a:solidFill>
              </a:rPr>
              <a:t>Dispensador, etc.</a:t>
            </a:r>
            <a:endParaRPr lang="es-ES" b="1" i="1" dirty="0">
              <a:solidFill>
                <a:schemeClr val="accent5">
                  <a:lumMod val="75000"/>
                </a:schemeClr>
              </a:solidFill>
            </a:endParaRPr>
          </a:p>
        </p:txBody>
      </p:sp>
      <p:sp>
        <p:nvSpPr>
          <p:cNvPr id="15" name="Subtítulo 2"/>
          <p:cNvSpPr txBox="1">
            <a:spLocks/>
          </p:cNvSpPr>
          <p:nvPr/>
        </p:nvSpPr>
        <p:spPr>
          <a:xfrm>
            <a:off x="6450564" y="1421729"/>
            <a:ext cx="3533775" cy="483158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s-ES" b="1" i="1" dirty="0" smtClean="0">
                <a:solidFill>
                  <a:schemeClr val="accent5">
                    <a:lumMod val="75000"/>
                  </a:schemeClr>
                </a:solidFill>
              </a:rPr>
              <a:t>Componentes principales:</a:t>
            </a:r>
          </a:p>
          <a:p>
            <a:pPr marL="742950" lvl="1" indent="-285750" algn="l">
              <a:lnSpc>
                <a:spcPct val="100000"/>
              </a:lnSpc>
              <a:buFont typeface="Arial" panose="020B0604020202020204" pitchFamily="34" charset="0"/>
              <a:buChar char="•"/>
            </a:pPr>
            <a:r>
              <a:rPr lang="es-ES" sz="1800" b="1" i="1" dirty="0" smtClean="0">
                <a:solidFill>
                  <a:schemeClr val="accent5">
                    <a:lumMod val="75000"/>
                  </a:schemeClr>
                </a:solidFill>
              </a:rPr>
              <a:t>PC</a:t>
            </a:r>
          </a:p>
          <a:p>
            <a:pPr marL="742950" lvl="1" indent="-285750" algn="l">
              <a:lnSpc>
                <a:spcPct val="100000"/>
              </a:lnSpc>
              <a:buFont typeface="Arial" panose="020B0604020202020204" pitchFamily="34" charset="0"/>
              <a:buChar char="•"/>
            </a:pPr>
            <a:r>
              <a:rPr lang="es-ES" sz="1800" b="1" i="1" dirty="0" smtClean="0">
                <a:solidFill>
                  <a:schemeClr val="accent5">
                    <a:lumMod val="75000"/>
                  </a:schemeClr>
                </a:solidFill>
              </a:rPr>
              <a:t>Pantalla</a:t>
            </a:r>
          </a:p>
          <a:p>
            <a:pPr marL="742950" lvl="1" indent="-285750" algn="l">
              <a:lnSpc>
                <a:spcPct val="100000"/>
              </a:lnSpc>
              <a:buFont typeface="Arial" panose="020B0604020202020204" pitchFamily="34" charset="0"/>
              <a:buChar char="•"/>
            </a:pPr>
            <a:r>
              <a:rPr lang="es-ES" sz="1800" b="1" i="1" dirty="0" smtClean="0">
                <a:solidFill>
                  <a:schemeClr val="accent5">
                    <a:lumMod val="75000"/>
                  </a:schemeClr>
                </a:solidFill>
              </a:rPr>
              <a:t>Armadura</a:t>
            </a:r>
          </a:p>
          <a:p>
            <a:pPr marL="742950" lvl="1" indent="-285750" algn="l">
              <a:lnSpc>
                <a:spcPct val="100000"/>
              </a:lnSpc>
              <a:buFont typeface="Arial" panose="020B0604020202020204" pitchFamily="34" charset="0"/>
              <a:buChar char="•"/>
            </a:pPr>
            <a:r>
              <a:rPr lang="es-ES" sz="1800" b="1" i="1" dirty="0" smtClean="0">
                <a:solidFill>
                  <a:schemeClr val="accent5">
                    <a:lumMod val="75000"/>
                  </a:schemeClr>
                </a:solidFill>
              </a:rPr>
              <a:t>Dispensador</a:t>
            </a:r>
          </a:p>
          <a:p>
            <a:pPr marL="742950" lvl="1" indent="-285750" algn="l">
              <a:lnSpc>
                <a:spcPct val="100000"/>
              </a:lnSpc>
              <a:buFont typeface="Arial" panose="020B0604020202020204" pitchFamily="34" charset="0"/>
              <a:buChar char="•"/>
            </a:pPr>
            <a:r>
              <a:rPr lang="es-ES" sz="1800" b="1" i="1" dirty="0" smtClean="0">
                <a:solidFill>
                  <a:schemeClr val="accent5">
                    <a:lumMod val="75000"/>
                  </a:schemeClr>
                </a:solidFill>
              </a:rPr>
              <a:t>Cajetines de billetes</a:t>
            </a:r>
          </a:p>
          <a:p>
            <a:pPr algn="l">
              <a:lnSpc>
                <a:spcPct val="100000"/>
              </a:lnSpc>
            </a:pPr>
            <a:r>
              <a:rPr lang="es-ES" b="1" i="1" dirty="0" smtClean="0">
                <a:solidFill>
                  <a:schemeClr val="accent5">
                    <a:lumMod val="75000"/>
                  </a:schemeClr>
                </a:solidFill>
              </a:rPr>
              <a:t>Procesos principales:</a:t>
            </a:r>
          </a:p>
          <a:p>
            <a:pPr marL="742950" lvl="1" indent="-285750" algn="l">
              <a:lnSpc>
                <a:spcPct val="100000"/>
              </a:lnSpc>
              <a:buFont typeface="Arial" panose="020B0604020202020204" pitchFamily="34" charset="0"/>
              <a:buChar char="•"/>
            </a:pPr>
            <a:r>
              <a:rPr lang="es-ES" sz="1800" b="1" i="1" dirty="0" smtClean="0">
                <a:solidFill>
                  <a:schemeClr val="accent5">
                    <a:lumMod val="75000"/>
                  </a:schemeClr>
                </a:solidFill>
              </a:rPr>
              <a:t>Reinicio</a:t>
            </a:r>
          </a:p>
          <a:p>
            <a:pPr marL="742950" lvl="1" indent="-285750" algn="l">
              <a:lnSpc>
                <a:spcPct val="100000"/>
              </a:lnSpc>
              <a:buFont typeface="Arial" panose="020B0604020202020204" pitchFamily="34" charset="0"/>
              <a:buChar char="•"/>
            </a:pPr>
            <a:r>
              <a:rPr lang="es-ES" sz="1800" b="1" i="1" dirty="0" smtClean="0">
                <a:solidFill>
                  <a:schemeClr val="accent5">
                    <a:lumMod val="75000"/>
                  </a:schemeClr>
                </a:solidFill>
              </a:rPr>
              <a:t>Abastecimiento</a:t>
            </a:r>
          </a:p>
          <a:p>
            <a:pPr marL="742950" lvl="1" indent="-285750" algn="l">
              <a:lnSpc>
                <a:spcPct val="100000"/>
              </a:lnSpc>
              <a:buFont typeface="Arial" panose="020B0604020202020204" pitchFamily="34" charset="0"/>
              <a:buChar char="•"/>
            </a:pPr>
            <a:r>
              <a:rPr lang="es-ES" sz="1800" b="1" i="1" dirty="0" smtClean="0">
                <a:solidFill>
                  <a:schemeClr val="accent5">
                    <a:lumMod val="75000"/>
                  </a:schemeClr>
                </a:solidFill>
              </a:rPr>
              <a:t>Uso por los clientes</a:t>
            </a:r>
          </a:p>
          <a:p>
            <a:pPr marL="742950" lvl="1" indent="-285750" algn="l">
              <a:lnSpc>
                <a:spcPct val="100000"/>
              </a:lnSpc>
              <a:buFont typeface="Arial" panose="020B0604020202020204" pitchFamily="34" charset="0"/>
              <a:buChar char="•"/>
            </a:pPr>
            <a:r>
              <a:rPr lang="es-ES" sz="1800" b="1" i="1" dirty="0" smtClean="0">
                <a:solidFill>
                  <a:schemeClr val="accent5">
                    <a:lumMod val="75000"/>
                  </a:schemeClr>
                </a:solidFill>
              </a:rPr>
              <a:t>Mantenimiento</a:t>
            </a:r>
            <a:endParaRPr lang="es-ES" sz="1800" b="1" i="1" dirty="0">
              <a:solidFill>
                <a:schemeClr val="accent5">
                  <a:lumMod val="75000"/>
                </a:schemeClr>
              </a:solidFill>
            </a:endParaRPr>
          </a:p>
        </p:txBody>
      </p:sp>
    </p:spTree>
    <p:extLst>
      <p:ext uri="{BB962C8B-B14F-4D97-AF65-F5344CB8AC3E}">
        <p14:creationId xmlns:p14="http://schemas.microsoft.com/office/powerpoint/2010/main" val="255523553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TotalTime>
  <Words>565</Words>
  <Application>Microsoft Office PowerPoint</Application>
  <PresentationFormat>Panorámica</PresentationFormat>
  <Paragraphs>92</Paragraphs>
  <Slides>16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16</vt:i4>
      </vt:variant>
    </vt:vector>
  </HeadingPairs>
  <TitlesOfParts>
    <vt:vector size="21" baseType="lpstr">
      <vt:lpstr>Arial</vt:lpstr>
      <vt:lpstr>Calibri</vt:lpstr>
      <vt:lpstr>Calibri Light</vt:lpstr>
      <vt:lpstr>Wingdings</vt:lpstr>
      <vt:lpstr>Tema de Office</vt:lpstr>
      <vt:lpstr>Trabajo Final – Curso de Java Básico Sistemas Uni  Manejo de archivos Logs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Trabajo Final – Curso de Java Básico Sistemas Uni  Manejo de archivos Logs</dc:title>
  <dc:creator>maran</dc:creator>
  <cp:lastModifiedBy>maran</cp:lastModifiedBy>
  <cp:revision>17</cp:revision>
  <dcterms:created xsi:type="dcterms:W3CDTF">2020-08-29T00:51:46Z</dcterms:created>
  <dcterms:modified xsi:type="dcterms:W3CDTF">2020-08-29T04:30:46Z</dcterms:modified>
</cp:coreProperties>
</file>