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0" r:id="rId1"/>
  </p:sldMasterIdLst>
  <p:sldIdLst>
    <p:sldId id="256" r:id="rId2"/>
    <p:sldId id="263" r:id="rId3"/>
    <p:sldId id="258" r:id="rId4"/>
    <p:sldId id="259" r:id="rId5"/>
    <p:sldId id="260" r:id="rId6"/>
    <p:sldId id="261" r:id="rId7"/>
    <p:sldId id="262" r:id="rId8"/>
    <p:sldId id="264" r:id="rId9"/>
    <p:sldId id="265" r:id="rId10"/>
    <p:sldId id="266" r:id="rId11"/>
    <p:sldId id="267" r:id="rId12"/>
    <p:sldId id="268" r:id="rId13"/>
    <p:sldId id="269" r:id="rId14"/>
    <p:sldId id="271"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94660"/>
  </p:normalViewPr>
  <p:slideViewPr>
    <p:cSldViewPr snapToGrid="0">
      <p:cViewPr varScale="1">
        <p:scale>
          <a:sx n="115" d="100"/>
          <a:sy n="115" d="100"/>
        </p:scale>
        <p:origin x="57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8A7FBB9-27BB-44B5-BF43-9A3FFE911951}" type="datetimeFigureOut">
              <a:rPr lang="en-US" smtClean="0"/>
              <a:t>1/6/2019</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4365552B-0D83-4BA3-964F-9E0763AA1FA9}" type="slidenum">
              <a:rPr lang="en-US" smtClean="0"/>
              <a:t>‹Nº›</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1594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8A7FBB9-27BB-44B5-BF43-9A3FFE911951}" type="datetimeFigureOut">
              <a:rPr lang="en-US" smtClean="0"/>
              <a:t>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65552B-0D83-4BA3-964F-9E0763AA1FA9}" type="slidenum">
              <a:rPr lang="en-US" smtClean="0"/>
              <a:t>‹Nº›</a:t>
            </a:fld>
            <a:endParaRPr lang="en-US"/>
          </a:p>
        </p:txBody>
      </p:sp>
    </p:spTree>
    <p:extLst>
      <p:ext uri="{BB962C8B-B14F-4D97-AF65-F5344CB8AC3E}">
        <p14:creationId xmlns:p14="http://schemas.microsoft.com/office/powerpoint/2010/main" val="3638207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8A7FBB9-27BB-44B5-BF43-9A3FFE911951}" type="datetimeFigureOut">
              <a:rPr lang="en-US" smtClean="0"/>
              <a:t>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5552B-0D83-4BA3-964F-9E0763AA1FA9}" type="slidenum">
              <a:rPr lang="en-US" smtClean="0"/>
              <a:t>‹Nº›</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614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8A7FBB9-27BB-44B5-BF43-9A3FFE911951}" type="datetimeFigureOut">
              <a:rPr lang="en-US" smtClean="0"/>
              <a:t>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5552B-0D83-4BA3-964F-9E0763AA1FA9}" type="slidenum">
              <a:rPr lang="en-US" smtClean="0"/>
              <a:t>‹Nº›</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57142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8A7FBB9-27BB-44B5-BF43-9A3FFE911951}" type="datetimeFigureOut">
              <a:rPr lang="en-US" smtClean="0"/>
              <a:t>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5552B-0D83-4BA3-964F-9E0763AA1FA9}" type="slidenum">
              <a:rPr lang="en-US" smtClean="0"/>
              <a:t>‹Nº›</a:t>
            </a:fld>
            <a:endParaRPr lang="en-US"/>
          </a:p>
        </p:txBody>
      </p:sp>
    </p:spTree>
    <p:extLst>
      <p:ext uri="{BB962C8B-B14F-4D97-AF65-F5344CB8AC3E}">
        <p14:creationId xmlns:p14="http://schemas.microsoft.com/office/powerpoint/2010/main" val="232384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8A7FBB9-27BB-44B5-BF43-9A3FFE911951}" type="datetimeFigureOut">
              <a:rPr lang="en-US" smtClean="0"/>
              <a:t>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5552B-0D83-4BA3-964F-9E0763AA1FA9}" type="slidenum">
              <a:rPr lang="en-US" smtClean="0"/>
              <a:t>‹Nº›</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79744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8A7FBB9-27BB-44B5-BF43-9A3FFE911951}" type="datetimeFigureOut">
              <a:rPr lang="en-US" smtClean="0"/>
              <a:t>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5552B-0D83-4BA3-964F-9E0763AA1FA9}" type="slidenum">
              <a:rPr lang="en-US" smtClean="0"/>
              <a:t>‹Nº›</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18151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8A7FBB9-27BB-44B5-BF43-9A3FFE911951}" type="datetimeFigureOut">
              <a:rPr lang="en-US" smtClean="0"/>
              <a:t>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5552B-0D83-4BA3-964F-9E0763AA1FA9}" type="slidenum">
              <a:rPr lang="en-US" smtClean="0"/>
              <a:t>‹Nº›</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10766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8A7FBB9-27BB-44B5-BF43-9A3FFE911951}" type="datetimeFigureOut">
              <a:rPr lang="en-US" smtClean="0"/>
              <a:t>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5552B-0D83-4BA3-964F-9E0763AA1FA9}" type="slidenum">
              <a:rPr lang="en-US" smtClean="0"/>
              <a:t>‹Nº›</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232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8A7FBB9-27BB-44B5-BF43-9A3FFE911951}" type="datetimeFigureOut">
              <a:rPr lang="en-US" smtClean="0"/>
              <a:t>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5552B-0D83-4BA3-964F-9E0763AA1FA9}" type="slidenum">
              <a:rPr lang="en-US" smtClean="0"/>
              <a:t>‹Nº›</a:t>
            </a:fld>
            <a:endParaRPr lang="en-US"/>
          </a:p>
        </p:txBody>
      </p:sp>
    </p:spTree>
    <p:extLst>
      <p:ext uri="{BB962C8B-B14F-4D97-AF65-F5344CB8AC3E}">
        <p14:creationId xmlns:p14="http://schemas.microsoft.com/office/powerpoint/2010/main" val="2240428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8A7FBB9-27BB-44B5-BF43-9A3FFE911951}" type="datetimeFigureOut">
              <a:rPr lang="en-US" smtClean="0"/>
              <a:t>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5552B-0D83-4BA3-964F-9E0763AA1FA9}" type="slidenum">
              <a:rPr lang="en-US" smtClean="0"/>
              <a:t>‹Nº›</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3765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8A7FBB9-27BB-44B5-BF43-9A3FFE911951}" type="datetimeFigureOut">
              <a:rPr lang="en-US" smtClean="0"/>
              <a:t>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65552B-0D83-4BA3-964F-9E0763AA1FA9}" type="slidenum">
              <a:rPr lang="en-US" smtClean="0"/>
              <a:t>‹Nº›</a:t>
            </a:fld>
            <a:endParaRPr lang="en-US"/>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3638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8A7FBB9-27BB-44B5-BF43-9A3FFE911951}" type="datetimeFigureOut">
              <a:rPr lang="en-US" smtClean="0"/>
              <a:t>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65552B-0D83-4BA3-964F-9E0763AA1FA9}" type="slidenum">
              <a:rPr lang="en-US" smtClean="0"/>
              <a:t>‹Nº›</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628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8A7FBB9-27BB-44B5-BF43-9A3FFE911951}" type="datetimeFigureOut">
              <a:rPr lang="en-US" smtClean="0"/>
              <a:t>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65552B-0D83-4BA3-964F-9E0763AA1FA9}" type="slidenum">
              <a:rPr lang="en-US" smtClean="0"/>
              <a:t>‹Nº›</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2532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A7FBB9-27BB-44B5-BF43-9A3FFE911951}" type="datetimeFigureOut">
              <a:rPr lang="en-US" smtClean="0"/>
              <a:t>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65552B-0D83-4BA3-964F-9E0763AA1FA9}" type="slidenum">
              <a:rPr lang="en-US" smtClean="0"/>
              <a:t>‹Nº›</a:t>
            </a:fld>
            <a:endParaRPr lang="en-US"/>
          </a:p>
        </p:txBody>
      </p:sp>
    </p:spTree>
    <p:extLst>
      <p:ext uri="{BB962C8B-B14F-4D97-AF65-F5344CB8AC3E}">
        <p14:creationId xmlns:p14="http://schemas.microsoft.com/office/powerpoint/2010/main" val="1436422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8A7FBB9-27BB-44B5-BF43-9A3FFE911951}" type="datetimeFigureOut">
              <a:rPr lang="en-US" smtClean="0"/>
              <a:t>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65552B-0D83-4BA3-964F-9E0763AA1FA9}" type="slidenum">
              <a:rPr lang="en-US" smtClean="0"/>
              <a:t>‹Nº›</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2737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8A7FBB9-27BB-44B5-BF43-9A3FFE911951}" type="datetimeFigureOut">
              <a:rPr lang="en-US" smtClean="0"/>
              <a:t>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65552B-0D83-4BA3-964F-9E0763AA1FA9}" type="slidenum">
              <a:rPr lang="en-US" smtClean="0"/>
              <a:t>‹Nº›</a:t>
            </a:fld>
            <a:endParaRPr lang="en-US"/>
          </a:p>
        </p:txBody>
      </p:sp>
    </p:spTree>
    <p:extLst>
      <p:ext uri="{BB962C8B-B14F-4D97-AF65-F5344CB8AC3E}">
        <p14:creationId xmlns:p14="http://schemas.microsoft.com/office/powerpoint/2010/main" val="3843399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8A7FBB9-27BB-44B5-BF43-9A3FFE911951}" type="datetimeFigureOut">
              <a:rPr lang="en-US" smtClean="0"/>
              <a:t>1/6/2019</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365552B-0D83-4BA3-964F-9E0763AA1FA9}" type="slidenum">
              <a:rPr lang="en-US" smtClean="0"/>
              <a:t>‹Nº›</a:t>
            </a:fld>
            <a:endParaRPr lang="en-US"/>
          </a:p>
        </p:txBody>
      </p:sp>
    </p:spTree>
    <p:extLst>
      <p:ext uri="{BB962C8B-B14F-4D97-AF65-F5344CB8AC3E}">
        <p14:creationId xmlns:p14="http://schemas.microsoft.com/office/powerpoint/2010/main" val="353932095"/>
      </p:ext>
    </p:extLst>
  </p:cSld>
  <p:clrMap bg1="lt1" tx1="dk1" bg2="lt2" tx2="dk2" accent1="accent1" accent2="accent2" accent3="accent3" accent4="accent4" accent5="accent5" accent6="accent6" hlink="hlink" folHlink="folHlink"/>
  <p:sldLayoutIdLst>
    <p:sldLayoutId id="2147484031" r:id="rId1"/>
    <p:sldLayoutId id="2147484032" r:id="rId2"/>
    <p:sldLayoutId id="2147484033" r:id="rId3"/>
    <p:sldLayoutId id="2147484034" r:id="rId4"/>
    <p:sldLayoutId id="2147484035" r:id="rId5"/>
    <p:sldLayoutId id="2147484036" r:id="rId6"/>
    <p:sldLayoutId id="2147484037" r:id="rId7"/>
    <p:sldLayoutId id="2147484038" r:id="rId8"/>
    <p:sldLayoutId id="2147484039" r:id="rId9"/>
    <p:sldLayoutId id="2147484040" r:id="rId10"/>
    <p:sldLayoutId id="2147484041" r:id="rId11"/>
    <p:sldLayoutId id="2147484042" r:id="rId12"/>
    <p:sldLayoutId id="2147484043" r:id="rId13"/>
    <p:sldLayoutId id="2147484044" r:id="rId14"/>
    <p:sldLayoutId id="2147484045" r:id="rId15"/>
    <p:sldLayoutId id="2147484046" r:id="rId16"/>
    <p:sldLayoutId id="214748404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692398" y="1767840"/>
            <a:ext cx="6815669" cy="1638300"/>
          </a:xfrm>
        </p:spPr>
        <p:txBody>
          <a:bodyPr/>
          <a:lstStyle/>
          <a:p>
            <a:r>
              <a:rPr lang="es-PE" sz="6000" dirty="0" smtClean="0">
                <a:solidFill>
                  <a:schemeClr val="accent1">
                    <a:lumMod val="75000"/>
                  </a:schemeClr>
                </a:solidFill>
              </a:rPr>
              <a:t>EXAMEN FINAL  </a:t>
            </a:r>
            <a:r>
              <a:rPr lang="es-PE" dirty="0" smtClean="0">
                <a:solidFill>
                  <a:schemeClr val="accent1">
                    <a:lumMod val="75000"/>
                  </a:schemeClr>
                </a:solidFill>
              </a:rPr>
              <a:t/>
            </a:r>
            <a:br>
              <a:rPr lang="es-PE" dirty="0" smtClean="0">
                <a:solidFill>
                  <a:schemeClr val="accent1">
                    <a:lumMod val="75000"/>
                  </a:schemeClr>
                </a:solidFill>
              </a:rPr>
            </a:br>
            <a:r>
              <a:rPr lang="es-PE" dirty="0" smtClean="0">
                <a:solidFill>
                  <a:schemeClr val="accent1">
                    <a:lumMod val="75000"/>
                  </a:schemeClr>
                </a:solidFill>
              </a:rPr>
              <a:t>ORACLE PL/SQL</a:t>
            </a:r>
            <a:endParaRPr lang="en-US" dirty="0">
              <a:solidFill>
                <a:schemeClr val="accent1">
                  <a:lumMod val="75000"/>
                </a:schemeClr>
              </a:solidFill>
            </a:endParaRPr>
          </a:p>
        </p:txBody>
      </p:sp>
      <p:sp>
        <p:nvSpPr>
          <p:cNvPr id="3" name="Subtítulo 2"/>
          <p:cNvSpPr>
            <a:spLocks noGrp="1"/>
          </p:cNvSpPr>
          <p:nvPr>
            <p:ph type="subTitle" idx="1"/>
          </p:nvPr>
        </p:nvSpPr>
        <p:spPr>
          <a:xfrm>
            <a:off x="2692398" y="3811905"/>
            <a:ext cx="6815669" cy="1255395"/>
          </a:xfrm>
        </p:spPr>
        <p:txBody>
          <a:bodyPr>
            <a:normAutofit/>
          </a:bodyPr>
          <a:lstStyle/>
          <a:p>
            <a:pPr algn="l"/>
            <a:r>
              <a:rPr lang="es-PE" sz="2800" b="1" dirty="0" smtClean="0">
                <a:solidFill>
                  <a:schemeClr val="accent1">
                    <a:lumMod val="75000"/>
                  </a:schemeClr>
                </a:solidFill>
              </a:rPr>
              <a:t>PROFESOR</a:t>
            </a:r>
            <a:r>
              <a:rPr lang="es-PE" sz="2800" b="1" dirty="0">
                <a:solidFill>
                  <a:schemeClr val="accent1">
                    <a:lumMod val="75000"/>
                  </a:schemeClr>
                </a:solidFill>
              </a:rPr>
              <a:t>: </a:t>
            </a:r>
            <a:endParaRPr lang="es-PE" sz="2800" b="1" dirty="0" smtClean="0">
              <a:solidFill>
                <a:schemeClr val="accent1">
                  <a:lumMod val="75000"/>
                </a:schemeClr>
              </a:solidFill>
            </a:endParaRPr>
          </a:p>
          <a:p>
            <a:pPr marL="457200" indent="-457200" algn="l">
              <a:buFont typeface="Arial" panose="020B0604020202020204" pitchFamily="34" charset="0"/>
              <a:buChar char="•"/>
            </a:pPr>
            <a:r>
              <a:rPr lang="es-PE" sz="2800" dirty="0" smtClean="0"/>
              <a:t>Eric </a:t>
            </a:r>
            <a:r>
              <a:rPr lang="es-PE" sz="2800" dirty="0"/>
              <a:t>Gustavo Coronel </a:t>
            </a:r>
            <a:r>
              <a:rPr lang="es-PE" sz="2800" dirty="0" smtClean="0"/>
              <a:t>Castillo</a:t>
            </a:r>
            <a:endParaRPr lang="en-US" sz="2000" dirty="0"/>
          </a:p>
          <a:p>
            <a:pPr algn="l"/>
            <a:endParaRPr lang="en-US" dirty="0"/>
          </a:p>
        </p:txBody>
      </p:sp>
    </p:spTree>
    <p:extLst>
      <p:ext uri="{BB962C8B-B14F-4D97-AF65-F5344CB8AC3E}">
        <p14:creationId xmlns:p14="http://schemas.microsoft.com/office/powerpoint/2010/main" val="28672586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17485" y="963827"/>
            <a:ext cx="10367320" cy="1680519"/>
          </a:xfrm>
        </p:spPr>
        <p:txBody>
          <a:bodyPr>
            <a:normAutofit fontScale="90000"/>
          </a:bodyPr>
          <a:lstStyle/>
          <a:p>
            <a:r>
              <a:rPr lang="es-PE" sz="6700" b="1" dirty="0">
                <a:solidFill>
                  <a:schemeClr val="accent1">
                    <a:lumMod val="75000"/>
                  </a:schemeClr>
                </a:solidFill>
              </a:rPr>
              <a:t>5</a:t>
            </a:r>
            <a:r>
              <a:rPr lang="es-PE" sz="6700" b="1" dirty="0" smtClean="0">
                <a:solidFill>
                  <a:schemeClr val="accent1">
                    <a:lumMod val="75000"/>
                  </a:schemeClr>
                </a:solidFill>
              </a:rPr>
              <a:t>. PROGRAMAR  UN PROCESO SIMPLE</a:t>
            </a:r>
            <a:r>
              <a:rPr lang="es-PE" dirty="0"/>
              <a:t/>
            </a:r>
            <a:br>
              <a:rPr lang="es-PE" dirty="0"/>
            </a:br>
            <a:endParaRPr lang="en-US" dirty="0"/>
          </a:p>
        </p:txBody>
      </p:sp>
      <p:pic>
        <p:nvPicPr>
          <p:cNvPr id="4" name="Marcador de contenido 3"/>
          <p:cNvPicPr>
            <a:picLocks noGrp="1" noChangeAspect="1"/>
          </p:cNvPicPr>
          <p:nvPr>
            <p:ph idx="1"/>
          </p:nvPr>
        </p:nvPicPr>
        <p:blipFill>
          <a:blip r:embed="rId2"/>
          <a:stretch>
            <a:fillRect/>
          </a:stretch>
        </p:blipFill>
        <p:spPr>
          <a:xfrm>
            <a:off x="2262557" y="2644346"/>
            <a:ext cx="7986343" cy="3317875"/>
          </a:xfrm>
          <a:prstGeom prst="rect">
            <a:avLst/>
          </a:prstGeom>
          <a:ln w="3175">
            <a:solidFill>
              <a:schemeClr val="tx1"/>
            </a:solidFill>
          </a:ln>
        </p:spPr>
      </p:pic>
    </p:spTree>
    <p:extLst>
      <p:ext uri="{BB962C8B-B14F-4D97-AF65-F5344CB8AC3E}">
        <p14:creationId xmlns:p14="http://schemas.microsoft.com/office/powerpoint/2010/main" val="7852629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41404" y="1075038"/>
            <a:ext cx="11084011" cy="1680519"/>
          </a:xfrm>
        </p:spPr>
        <p:txBody>
          <a:bodyPr>
            <a:normAutofit fontScale="90000"/>
          </a:bodyPr>
          <a:lstStyle/>
          <a:p>
            <a:r>
              <a:rPr lang="es-PE" sz="6700" b="1" dirty="0" smtClean="0">
                <a:solidFill>
                  <a:schemeClr val="accent1">
                    <a:lumMod val="75000"/>
                  </a:schemeClr>
                </a:solidFill>
              </a:rPr>
              <a:t>6. CONSULTA DE RESUMEN	DE DATOS</a:t>
            </a:r>
            <a:r>
              <a:rPr lang="es-PE" dirty="0"/>
              <a:t/>
            </a:r>
            <a:br>
              <a:rPr lang="es-PE" dirty="0"/>
            </a:br>
            <a:endParaRPr lang="en-US" dirty="0"/>
          </a:p>
        </p:txBody>
      </p:sp>
      <p:sp>
        <p:nvSpPr>
          <p:cNvPr id="3" name="Marcador de contenido 2"/>
          <p:cNvSpPr>
            <a:spLocks noGrp="1"/>
          </p:cNvSpPr>
          <p:nvPr>
            <p:ph idx="1"/>
          </p:nvPr>
        </p:nvSpPr>
        <p:spPr/>
        <p:txBody>
          <a:bodyPr/>
          <a:lstStyle/>
          <a:p>
            <a:r>
              <a:rPr lang="es-PE" dirty="0"/>
              <a:t>Se ha creado un </a:t>
            </a:r>
            <a:r>
              <a:rPr lang="es-PE" b="1" dirty="0"/>
              <a:t>paquete</a:t>
            </a:r>
            <a:r>
              <a:rPr lang="es-PE" dirty="0"/>
              <a:t> el cual nos </a:t>
            </a:r>
            <a:r>
              <a:rPr lang="es-PE" b="1" dirty="0"/>
              <a:t>muestra</a:t>
            </a:r>
            <a:r>
              <a:rPr lang="es-PE" dirty="0"/>
              <a:t> todos los </a:t>
            </a:r>
            <a:r>
              <a:rPr lang="es-PE" b="1" dirty="0"/>
              <a:t>productos de los pedidos registrados</a:t>
            </a:r>
            <a:r>
              <a:rPr lang="es-PE" dirty="0"/>
              <a:t> en la base de datos </a:t>
            </a:r>
            <a:r>
              <a:rPr lang="es-PE" b="1" dirty="0"/>
              <a:t>que ha hecho un cliente</a:t>
            </a:r>
            <a:endParaRPr lang="en-US" dirty="0"/>
          </a:p>
          <a:p>
            <a:pPr marL="0" indent="0">
              <a:buNone/>
            </a:pPr>
            <a:endParaRPr lang="en-US" dirty="0"/>
          </a:p>
        </p:txBody>
      </p:sp>
      <p:pic>
        <p:nvPicPr>
          <p:cNvPr id="5" name="Imagen 4"/>
          <p:cNvPicPr/>
          <p:nvPr/>
        </p:nvPicPr>
        <p:blipFill>
          <a:blip r:embed="rId2">
            <a:extLst>
              <a:ext uri="{28A0092B-C50C-407E-A947-70E740481C1C}">
                <a14:useLocalDpi xmlns:a14="http://schemas.microsoft.com/office/drawing/2010/main" val="0"/>
              </a:ext>
            </a:extLst>
          </a:blip>
          <a:stretch>
            <a:fillRect/>
          </a:stretch>
        </p:blipFill>
        <p:spPr>
          <a:xfrm>
            <a:off x="2989884" y="3514468"/>
            <a:ext cx="6212229" cy="2206710"/>
          </a:xfrm>
          <a:prstGeom prst="rect">
            <a:avLst/>
          </a:prstGeom>
          <a:ln w="12700">
            <a:solidFill>
              <a:schemeClr val="tx1"/>
            </a:solidFill>
          </a:ln>
        </p:spPr>
      </p:pic>
    </p:spTree>
    <p:extLst>
      <p:ext uri="{BB962C8B-B14F-4D97-AF65-F5344CB8AC3E}">
        <p14:creationId xmlns:p14="http://schemas.microsoft.com/office/powerpoint/2010/main" val="283651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41404" y="1075038"/>
            <a:ext cx="11084011" cy="1680519"/>
          </a:xfrm>
        </p:spPr>
        <p:txBody>
          <a:bodyPr>
            <a:normAutofit fontScale="90000"/>
          </a:bodyPr>
          <a:lstStyle/>
          <a:p>
            <a:r>
              <a:rPr lang="es-PE" sz="6700" b="1" dirty="0" smtClean="0">
                <a:solidFill>
                  <a:schemeClr val="accent1">
                    <a:lumMod val="75000"/>
                  </a:schemeClr>
                </a:solidFill>
              </a:rPr>
              <a:t>IMÁGEN</a:t>
            </a:r>
            <a:br>
              <a:rPr lang="es-PE" sz="6700" b="1" dirty="0" smtClean="0">
                <a:solidFill>
                  <a:schemeClr val="accent1">
                    <a:lumMod val="75000"/>
                  </a:schemeClr>
                </a:solidFill>
              </a:rPr>
            </a:br>
            <a:r>
              <a:rPr lang="es-PE" sz="6700" b="1" dirty="0" smtClean="0">
                <a:solidFill>
                  <a:schemeClr val="accent1">
                    <a:lumMod val="75000"/>
                  </a:schemeClr>
                </a:solidFill>
              </a:rPr>
              <a:t>CONSULTA 1</a:t>
            </a:r>
            <a:r>
              <a:rPr lang="es-PE" dirty="0"/>
              <a:t/>
            </a:r>
            <a:br>
              <a:rPr lang="es-PE" dirty="0"/>
            </a:br>
            <a:endParaRPr lang="en-US" dirty="0"/>
          </a:p>
        </p:txBody>
      </p:sp>
      <p:pic>
        <p:nvPicPr>
          <p:cNvPr id="6" name="Marcador de contenido 5"/>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916666" y="2557463"/>
            <a:ext cx="6358668" cy="3317875"/>
          </a:xfrm>
          <a:prstGeom prst="rect">
            <a:avLst/>
          </a:prstGeom>
          <a:ln w="12700">
            <a:solidFill>
              <a:schemeClr val="tx1"/>
            </a:solidFill>
          </a:ln>
        </p:spPr>
      </p:pic>
    </p:spTree>
    <p:extLst>
      <p:ext uri="{BB962C8B-B14F-4D97-AF65-F5344CB8AC3E}">
        <p14:creationId xmlns:p14="http://schemas.microsoft.com/office/powerpoint/2010/main" val="11949269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41404" y="1075038"/>
            <a:ext cx="11084011" cy="1680519"/>
          </a:xfrm>
        </p:spPr>
        <p:txBody>
          <a:bodyPr>
            <a:normAutofit fontScale="90000"/>
          </a:bodyPr>
          <a:lstStyle/>
          <a:p>
            <a:r>
              <a:rPr lang="es-PE" sz="6700" b="1" dirty="0" smtClean="0">
                <a:solidFill>
                  <a:schemeClr val="accent1">
                    <a:lumMod val="75000"/>
                  </a:schemeClr>
                </a:solidFill>
              </a:rPr>
              <a:t>IMÁGEN</a:t>
            </a:r>
            <a:br>
              <a:rPr lang="es-PE" sz="6700" b="1" dirty="0" smtClean="0">
                <a:solidFill>
                  <a:schemeClr val="accent1">
                    <a:lumMod val="75000"/>
                  </a:schemeClr>
                </a:solidFill>
              </a:rPr>
            </a:br>
            <a:r>
              <a:rPr lang="es-PE" sz="6700" b="1" dirty="0" smtClean="0">
                <a:solidFill>
                  <a:schemeClr val="accent1">
                    <a:lumMod val="75000"/>
                  </a:schemeClr>
                </a:solidFill>
              </a:rPr>
              <a:t>CONSULTA 2</a:t>
            </a:r>
            <a:r>
              <a:rPr lang="es-PE" dirty="0"/>
              <a:t/>
            </a:r>
            <a:br>
              <a:rPr lang="es-PE" dirty="0"/>
            </a:br>
            <a:endParaRPr lang="en-US" dirty="0"/>
          </a:p>
        </p:txBody>
      </p:sp>
      <p:pic>
        <p:nvPicPr>
          <p:cNvPr id="5" name="Marcador de contenido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944535" y="2586491"/>
            <a:ext cx="6677748" cy="3317875"/>
          </a:xfrm>
          <a:prstGeom prst="rect">
            <a:avLst/>
          </a:prstGeom>
          <a:ln w="12700">
            <a:solidFill>
              <a:schemeClr val="tx1"/>
            </a:solidFill>
          </a:ln>
        </p:spPr>
      </p:pic>
    </p:spTree>
    <p:extLst>
      <p:ext uri="{BB962C8B-B14F-4D97-AF65-F5344CB8AC3E}">
        <p14:creationId xmlns:p14="http://schemas.microsoft.com/office/powerpoint/2010/main" val="41592016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89462" y="847898"/>
            <a:ext cx="10249591" cy="2115477"/>
          </a:xfrm>
        </p:spPr>
        <p:txBody>
          <a:bodyPr>
            <a:normAutofit/>
          </a:bodyPr>
          <a:lstStyle/>
          <a:p>
            <a:r>
              <a:rPr lang="es-PE" sz="3600" b="1" dirty="0">
                <a:solidFill>
                  <a:schemeClr val="accent1">
                    <a:lumMod val="75000"/>
                  </a:schemeClr>
                </a:solidFill>
              </a:rPr>
              <a:t>7</a:t>
            </a:r>
            <a:r>
              <a:rPr lang="es-PE" sz="3600" b="1" dirty="0" smtClean="0">
                <a:solidFill>
                  <a:schemeClr val="accent1">
                    <a:lumMod val="75000"/>
                  </a:schemeClr>
                </a:solidFill>
              </a:rPr>
              <a:t>. PROCESO COMPLEJO:PROCESO DE VARIAS FILAS</a:t>
            </a:r>
            <a:r>
              <a:rPr lang="es-PE" sz="3600" dirty="0"/>
              <a:t/>
            </a:r>
            <a:br>
              <a:rPr lang="es-PE" sz="3600" dirty="0"/>
            </a:br>
            <a:endParaRPr lang="en-US" sz="3600" dirty="0"/>
          </a:p>
        </p:txBody>
      </p:sp>
      <p:sp>
        <p:nvSpPr>
          <p:cNvPr id="3" name="Marcador de contenido 2"/>
          <p:cNvSpPr>
            <a:spLocks noGrp="1"/>
          </p:cNvSpPr>
          <p:nvPr>
            <p:ph idx="1"/>
          </p:nvPr>
        </p:nvSpPr>
        <p:spPr/>
        <p:txBody>
          <a:bodyPr/>
          <a:lstStyle/>
          <a:p>
            <a:r>
              <a:rPr lang="es-PE" dirty="0"/>
              <a:t>Se ha creado un </a:t>
            </a:r>
            <a:r>
              <a:rPr lang="es-PE" b="1" dirty="0"/>
              <a:t>paquete</a:t>
            </a:r>
            <a:r>
              <a:rPr lang="es-PE" dirty="0"/>
              <a:t> el cual </a:t>
            </a:r>
            <a:r>
              <a:rPr lang="es-PE" dirty="0" smtClean="0"/>
              <a:t>definimos un arreglo y una función Split que servirá para poder ingresar varias filas a una determinada tabla.</a:t>
            </a:r>
          </a:p>
          <a:p>
            <a:endParaRPr lang="en-US" dirty="0"/>
          </a:p>
          <a:p>
            <a:pPr marL="0" indent="0">
              <a:buNone/>
            </a:pPr>
            <a:endParaRPr lang="en-US" dirty="0"/>
          </a:p>
        </p:txBody>
      </p:sp>
      <p:pic>
        <p:nvPicPr>
          <p:cNvPr id="6" name="Imagen 5" descr="Recorte de pantal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0153" y="3883344"/>
            <a:ext cx="5001323" cy="1219370"/>
          </a:xfrm>
          <a:prstGeom prst="rect">
            <a:avLst/>
          </a:prstGeom>
        </p:spPr>
      </p:pic>
    </p:spTree>
    <p:extLst>
      <p:ext uri="{BB962C8B-B14F-4D97-AF65-F5344CB8AC3E}">
        <p14:creationId xmlns:p14="http://schemas.microsoft.com/office/powerpoint/2010/main" val="4358757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Recorte de pantal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835" y="1339823"/>
            <a:ext cx="4799002" cy="4321144"/>
          </a:xfrm>
          <a:prstGeom prst="rect">
            <a:avLst/>
          </a:prstGeom>
        </p:spPr>
      </p:pic>
      <p:pic>
        <p:nvPicPr>
          <p:cNvPr id="4" name="Imagen 3" descr="Recorte de pantal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2821" y="1416049"/>
            <a:ext cx="6417427" cy="3959400"/>
          </a:xfrm>
          <a:prstGeom prst="rect">
            <a:avLst/>
          </a:prstGeom>
        </p:spPr>
      </p:pic>
    </p:spTree>
    <p:extLst>
      <p:ext uri="{BB962C8B-B14F-4D97-AF65-F5344CB8AC3E}">
        <p14:creationId xmlns:p14="http://schemas.microsoft.com/office/powerpoint/2010/main" val="1151432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692398" y="1767840"/>
            <a:ext cx="6815669" cy="1638300"/>
          </a:xfrm>
        </p:spPr>
        <p:txBody>
          <a:bodyPr/>
          <a:lstStyle/>
          <a:p>
            <a:r>
              <a:rPr lang="es-PE" sz="6000" b="1" dirty="0" smtClean="0">
                <a:solidFill>
                  <a:schemeClr val="accent1">
                    <a:lumMod val="75000"/>
                  </a:schemeClr>
                </a:solidFill>
              </a:rPr>
              <a:t>INTEGRANTES</a:t>
            </a:r>
            <a:endParaRPr lang="es-PE" sz="6000" b="1" dirty="0">
              <a:solidFill>
                <a:schemeClr val="accent1">
                  <a:lumMod val="75000"/>
                </a:schemeClr>
              </a:solidFill>
            </a:endParaRPr>
          </a:p>
        </p:txBody>
      </p:sp>
      <p:sp>
        <p:nvSpPr>
          <p:cNvPr id="3" name="Subtítulo 2"/>
          <p:cNvSpPr>
            <a:spLocks noGrp="1"/>
          </p:cNvSpPr>
          <p:nvPr>
            <p:ph type="subTitle" idx="1"/>
          </p:nvPr>
        </p:nvSpPr>
        <p:spPr>
          <a:xfrm>
            <a:off x="2692398" y="3299254"/>
            <a:ext cx="6815669" cy="1987120"/>
          </a:xfrm>
        </p:spPr>
        <p:txBody>
          <a:bodyPr>
            <a:normAutofit/>
          </a:bodyPr>
          <a:lstStyle/>
          <a:p>
            <a:pPr algn="l"/>
            <a:endParaRPr lang="es-PE" sz="1600" dirty="0" smtClean="0"/>
          </a:p>
          <a:p>
            <a:pPr marL="171450" indent="-171450" algn="just">
              <a:buFont typeface="Arial" panose="020B0604020202020204" pitchFamily="34" charset="0"/>
              <a:buChar char="•"/>
            </a:pPr>
            <a:r>
              <a:rPr lang="es-PE" sz="2400" dirty="0" smtClean="0"/>
              <a:t>Cardenas Grandez, Jorge</a:t>
            </a:r>
          </a:p>
          <a:p>
            <a:pPr marL="171450" indent="-171450" algn="just">
              <a:buFont typeface="Arial" panose="020B0604020202020204" pitchFamily="34" charset="0"/>
              <a:buChar char="•"/>
            </a:pPr>
            <a:r>
              <a:rPr lang="es-PE" sz="2400" dirty="0" smtClean="0"/>
              <a:t>Espinoza Casio, Eligio</a:t>
            </a:r>
          </a:p>
          <a:p>
            <a:pPr marL="171450" indent="-171450" algn="just">
              <a:buFont typeface="Arial" panose="020B0604020202020204" pitchFamily="34" charset="0"/>
              <a:buChar char="•"/>
            </a:pPr>
            <a:r>
              <a:rPr lang="es-PE" sz="2400" dirty="0" smtClean="0"/>
              <a:t>Zarate Ramos, Carlos</a:t>
            </a:r>
          </a:p>
          <a:p>
            <a:pPr algn="l"/>
            <a:endParaRPr lang="en-US" sz="1100" dirty="0"/>
          </a:p>
          <a:p>
            <a:pPr algn="l"/>
            <a:endParaRPr lang="en-US" dirty="0"/>
          </a:p>
        </p:txBody>
      </p:sp>
    </p:spTree>
    <p:extLst>
      <p:ext uri="{BB962C8B-B14F-4D97-AF65-F5344CB8AC3E}">
        <p14:creationId xmlns:p14="http://schemas.microsoft.com/office/powerpoint/2010/main" val="8411499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397002" y="829732"/>
            <a:ext cx="9601196" cy="1303867"/>
          </a:xfrm>
        </p:spPr>
        <p:txBody>
          <a:bodyPr>
            <a:noAutofit/>
          </a:bodyPr>
          <a:lstStyle/>
          <a:p>
            <a:r>
              <a:rPr lang="es-ES" sz="4000" b="1" dirty="0">
                <a:solidFill>
                  <a:schemeClr val="accent1">
                    <a:lumMod val="75000"/>
                  </a:schemeClr>
                </a:solidFill>
              </a:rPr>
              <a:t>PUNTOS </a:t>
            </a:r>
            <a:r>
              <a:rPr lang="es-ES" sz="4000" b="1" dirty="0" smtClean="0">
                <a:solidFill>
                  <a:schemeClr val="accent1">
                    <a:lumMod val="75000"/>
                  </a:schemeClr>
                </a:solidFill>
              </a:rPr>
              <a:t>DE RESOLUCION DEL </a:t>
            </a:r>
            <a:r>
              <a:rPr lang="es-ES" sz="4000" b="1" dirty="0">
                <a:solidFill>
                  <a:schemeClr val="accent1">
                    <a:lumMod val="75000"/>
                  </a:schemeClr>
                </a:solidFill>
              </a:rPr>
              <a:t>EXAMEN FINAL DE ORACLE </a:t>
            </a:r>
            <a:r>
              <a:rPr lang="es-ES" sz="4000" b="1" dirty="0" smtClean="0">
                <a:solidFill>
                  <a:schemeClr val="accent1">
                    <a:lumMod val="75000"/>
                  </a:schemeClr>
                </a:solidFill>
              </a:rPr>
              <a:t>PL/SQL</a:t>
            </a:r>
            <a:endParaRPr lang="en-US" sz="4000" dirty="0"/>
          </a:p>
        </p:txBody>
      </p:sp>
      <p:sp>
        <p:nvSpPr>
          <p:cNvPr id="5" name="Marcador de contenido 4"/>
          <p:cNvSpPr>
            <a:spLocks noGrp="1"/>
          </p:cNvSpPr>
          <p:nvPr>
            <p:ph idx="1"/>
          </p:nvPr>
        </p:nvSpPr>
        <p:spPr>
          <a:xfrm>
            <a:off x="1397001" y="2556932"/>
            <a:ext cx="9601197" cy="3500968"/>
          </a:xfrm>
        </p:spPr>
        <p:txBody>
          <a:bodyPr>
            <a:normAutofit fontScale="85000" lnSpcReduction="20000"/>
          </a:bodyPr>
          <a:lstStyle/>
          <a:p>
            <a:pPr marL="457200" indent="-457200">
              <a:buFont typeface="+mj-lt"/>
              <a:buAutoNum type="arabicPeriod"/>
            </a:pPr>
            <a:r>
              <a:rPr lang="es-PE" sz="2600" dirty="0"/>
              <a:t>Explicar el caso </a:t>
            </a:r>
          </a:p>
          <a:p>
            <a:pPr marL="457200" indent="-457200">
              <a:buFont typeface="+mj-lt"/>
              <a:buAutoNum type="arabicPeriod"/>
            </a:pPr>
            <a:r>
              <a:rPr lang="es-PE" sz="2600" dirty="0"/>
              <a:t>Modelar el caso</a:t>
            </a:r>
          </a:p>
          <a:p>
            <a:pPr marL="457200" indent="-457200">
              <a:buFont typeface="+mj-lt"/>
              <a:buAutoNum type="arabicPeriod"/>
            </a:pPr>
            <a:r>
              <a:rPr lang="es-PE" sz="2600" dirty="0"/>
              <a:t>Generar el script</a:t>
            </a:r>
          </a:p>
          <a:p>
            <a:pPr marL="457200" indent="-457200">
              <a:buFont typeface="+mj-lt"/>
              <a:buAutoNum type="arabicPeriod"/>
            </a:pPr>
            <a:r>
              <a:rPr lang="es-PE" sz="2600" dirty="0"/>
              <a:t>Script de carga de datos</a:t>
            </a:r>
          </a:p>
          <a:p>
            <a:pPr marL="457200" indent="-457200">
              <a:buFont typeface="+mj-lt"/>
              <a:buAutoNum type="arabicPeriod"/>
            </a:pPr>
            <a:r>
              <a:rPr lang="es-PE" sz="2600" dirty="0"/>
              <a:t>Programar un paquete a un CRUD</a:t>
            </a:r>
          </a:p>
          <a:p>
            <a:pPr marL="457200" indent="-457200">
              <a:buFont typeface="+mj-lt"/>
              <a:buAutoNum type="arabicPeriod"/>
            </a:pPr>
            <a:r>
              <a:rPr lang="es-PE" sz="2600" dirty="0"/>
              <a:t>Programar un proceso simple</a:t>
            </a:r>
          </a:p>
          <a:p>
            <a:pPr marL="457200" indent="-457200">
              <a:buFont typeface="+mj-lt"/>
              <a:buAutoNum type="arabicPeriod"/>
            </a:pPr>
            <a:r>
              <a:rPr lang="es-PE" sz="2600" dirty="0"/>
              <a:t>Consulta de resumen de datos</a:t>
            </a:r>
          </a:p>
          <a:p>
            <a:pPr marL="457200" indent="-457200">
              <a:buFont typeface="+mj-lt"/>
              <a:buAutoNum type="arabicPeriod"/>
            </a:pPr>
            <a:r>
              <a:rPr lang="es-PE" sz="2600" dirty="0"/>
              <a:t>Proceso complejo. Proceso de variar filas</a:t>
            </a:r>
            <a:endParaRPr lang="en-US" sz="2600" dirty="0"/>
          </a:p>
          <a:p>
            <a:endParaRPr lang="en-US" dirty="0"/>
          </a:p>
        </p:txBody>
      </p:sp>
    </p:spTree>
    <p:extLst>
      <p:ext uri="{BB962C8B-B14F-4D97-AF65-F5344CB8AC3E}">
        <p14:creationId xmlns:p14="http://schemas.microsoft.com/office/powerpoint/2010/main" val="10931488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2" y="1282700"/>
            <a:ext cx="9601196" cy="1371600"/>
          </a:xfrm>
        </p:spPr>
        <p:txBody>
          <a:bodyPr>
            <a:normAutofit fontScale="90000"/>
          </a:bodyPr>
          <a:lstStyle/>
          <a:p>
            <a:r>
              <a:rPr lang="es-PE" sz="6700" b="1" dirty="0" smtClean="0">
                <a:solidFill>
                  <a:schemeClr val="accent1">
                    <a:lumMod val="75000"/>
                  </a:schemeClr>
                </a:solidFill>
              </a:rPr>
              <a:t>1</a:t>
            </a:r>
            <a:r>
              <a:rPr lang="es-PE" sz="8000" b="1" dirty="0" smtClean="0">
                <a:solidFill>
                  <a:schemeClr val="accent1">
                    <a:lumMod val="75000"/>
                  </a:schemeClr>
                </a:solidFill>
              </a:rPr>
              <a:t>.  </a:t>
            </a:r>
            <a:r>
              <a:rPr lang="es-PE" sz="6700" b="1" dirty="0" smtClean="0">
                <a:solidFill>
                  <a:schemeClr val="accent1">
                    <a:lumMod val="75000"/>
                  </a:schemeClr>
                </a:solidFill>
              </a:rPr>
              <a:t>EXPLICAR EL CASO</a:t>
            </a:r>
            <a:r>
              <a:rPr lang="es-PE" dirty="0"/>
              <a:t/>
            </a:r>
            <a:br>
              <a:rPr lang="es-PE" dirty="0"/>
            </a:br>
            <a:endParaRPr lang="en-US" dirty="0"/>
          </a:p>
        </p:txBody>
      </p:sp>
      <p:sp>
        <p:nvSpPr>
          <p:cNvPr id="3" name="Marcador de contenido 2"/>
          <p:cNvSpPr>
            <a:spLocks noGrp="1"/>
          </p:cNvSpPr>
          <p:nvPr>
            <p:ph idx="1"/>
          </p:nvPr>
        </p:nvSpPr>
        <p:spPr>
          <a:xfrm>
            <a:off x="1295403" y="2556932"/>
            <a:ext cx="9474198" cy="3539068"/>
          </a:xfrm>
        </p:spPr>
        <p:txBody>
          <a:bodyPr>
            <a:normAutofit fontScale="85000" lnSpcReduction="10000"/>
          </a:bodyPr>
          <a:lstStyle/>
          <a:p>
            <a:pPr marL="0" indent="0" algn="just">
              <a:buNone/>
            </a:pPr>
            <a:r>
              <a:rPr lang="es-PE" dirty="0" smtClean="0"/>
              <a:t>Empresa que se encarga de las ventas de productos de abarrote tanto mayoristas como minoristas. Por lo tanto se trata de cubrir la funcionalidad principalmente de registrar los pedidos de los clientes para así poder generar una boleta con los productos de su compra.</a:t>
            </a:r>
          </a:p>
          <a:p>
            <a:pPr marL="0" indent="0" algn="just">
              <a:buNone/>
            </a:pPr>
            <a:r>
              <a:rPr lang="es-PE" dirty="0" smtClean="0"/>
              <a:t> Por </a:t>
            </a:r>
            <a:r>
              <a:rPr lang="es-PE" dirty="0"/>
              <a:t>lo tanto, se debe crear las tablas correspondientes que soporten tal funcionalidad que son:</a:t>
            </a:r>
            <a:endParaRPr lang="en-US" dirty="0"/>
          </a:p>
          <a:p>
            <a:r>
              <a:rPr lang="es-PE" dirty="0"/>
              <a:t>Tabla producto</a:t>
            </a:r>
            <a:endParaRPr lang="en-US" dirty="0"/>
          </a:p>
          <a:p>
            <a:r>
              <a:rPr lang="es-PE" dirty="0"/>
              <a:t>Tabla cliente</a:t>
            </a:r>
            <a:endParaRPr lang="en-US" dirty="0"/>
          </a:p>
          <a:p>
            <a:r>
              <a:rPr lang="es-PE" dirty="0"/>
              <a:t>Tabla trabajador</a:t>
            </a:r>
            <a:endParaRPr lang="en-US" dirty="0"/>
          </a:p>
          <a:p>
            <a:r>
              <a:rPr lang="es-PE" dirty="0"/>
              <a:t>Tabla pedido</a:t>
            </a:r>
            <a:endParaRPr lang="en-US" dirty="0"/>
          </a:p>
          <a:p>
            <a:r>
              <a:rPr lang="es-PE" dirty="0"/>
              <a:t>Tabla producto_pedido</a:t>
            </a:r>
            <a:endParaRPr lang="en-US" dirty="0"/>
          </a:p>
          <a:p>
            <a:endParaRPr lang="en-US" dirty="0"/>
          </a:p>
        </p:txBody>
      </p:sp>
    </p:spTree>
    <p:extLst>
      <p:ext uri="{BB962C8B-B14F-4D97-AF65-F5344CB8AC3E}">
        <p14:creationId xmlns:p14="http://schemas.microsoft.com/office/powerpoint/2010/main" val="17699696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2" y="931332"/>
            <a:ext cx="9601196" cy="1303867"/>
          </a:xfrm>
        </p:spPr>
        <p:txBody>
          <a:bodyPr>
            <a:normAutofit/>
          </a:bodyPr>
          <a:lstStyle/>
          <a:p>
            <a:r>
              <a:rPr lang="es-PE" sz="6000" b="1" dirty="0" smtClean="0">
                <a:solidFill>
                  <a:schemeClr val="accent1">
                    <a:lumMod val="75000"/>
                  </a:schemeClr>
                </a:solidFill>
              </a:rPr>
              <a:t>IMÁGENES</a:t>
            </a:r>
            <a:endParaRPr lang="en-US" sz="6000" b="1" dirty="0">
              <a:solidFill>
                <a:schemeClr val="accent1">
                  <a:lumMod val="75000"/>
                </a:schemeClr>
              </a:solidFill>
            </a:endParaRPr>
          </a:p>
        </p:txBody>
      </p:sp>
      <p:pic>
        <p:nvPicPr>
          <p:cNvPr id="4" name="Marcador de contenido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295402" y="2684462"/>
            <a:ext cx="3454398" cy="3317876"/>
          </a:xfrm>
          <a:prstGeom prst="rect">
            <a:avLst/>
          </a:prstGeom>
          <a:ln w="12700">
            <a:solidFill>
              <a:schemeClr val="tx1"/>
            </a:solidFill>
          </a:ln>
        </p:spPr>
      </p:pic>
      <p:pic>
        <p:nvPicPr>
          <p:cNvPr id="5" name="Imagen 4"/>
          <p:cNvPicPr/>
          <p:nvPr/>
        </p:nvPicPr>
        <p:blipFill>
          <a:blip r:embed="rId3">
            <a:extLst>
              <a:ext uri="{28A0092B-C50C-407E-A947-70E740481C1C}">
                <a14:useLocalDpi xmlns:a14="http://schemas.microsoft.com/office/drawing/2010/main" val="0"/>
              </a:ext>
            </a:extLst>
          </a:blip>
          <a:stretch>
            <a:fillRect/>
          </a:stretch>
        </p:blipFill>
        <p:spPr>
          <a:xfrm>
            <a:off x="5496558" y="2684463"/>
            <a:ext cx="5400040" cy="3317875"/>
          </a:xfrm>
          <a:prstGeom prst="rect">
            <a:avLst/>
          </a:prstGeom>
          <a:ln w="12700">
            <a:solidFill>
              <a:schemeClr val="tx1"/>
            </a:solidFill>
          </a:ln>
        </p:spPr>
      </p:pic>
    </p:spTree>
    <p:extLst>
      <p:ext uri="{BB962C8B-B14F-4D97-AF65-F5344CB8AC3E}">
        <p14:creationId xmlns:p14="http://schemas.microsoft.com/office/powerpoint/2010/main" val="29665913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2" y="931332"/>
            <a:ext cx="9601196" cy="1303867"/>
          </a:xfrm>
        </p:spPr>
        <p:txBody>
          <a:bodyPr>
            <a:normAutofit/>
          </a:bodyPr>
          <a:lstStyle/>
          <a:p>
            <a:r>
              <a:rPr lang="es-PE" sz="6000" b="1" dirty="0" smtClean="0">
                <a:solidFill>
                  <a:schemeClr val="accent1">
                    <a:lumMod val="75000"/>
                  </a:schemeClr>
                </a:solidFill>
              </a:rPr>
              <a:t>MODELO DE LA BD</a:t>
            </a:r>
            <a:endParaRPr lang="en-US" sz="6000" b="1" dirty="0">
              <a:solidFill>
                <a:schemeClr val="accent1">
                  <a:lumMod val="75000"/>
                </a:schemeClr>
              </a:solidFill>
            </a:endParaRPr>
          </a:p>
        </p:txBody>
      </p:sp>
      <p:pic>
        <p:nvPicPr>
          <p:cNvPr id="9" name="Marcador de contenido 8"/>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451100" y="2594919"/>
            <a:ext cx="7289800" cy="3348682"/>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128690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2" y="1282700"/>
            <a:ext cx="9601196" cy="1371600"/>
          </a:xfrm>
        </p:spPr>
        <p:txBody>
          <a:bodyPr>
            <a:normAutofit fontScale="90000"/>
          </a:bodyPr>
          <a:lstStyle/>
          <a:p>
            <a:r>
              <a:rPr lang="es-PE" sz="6700" b="1" dirty="0">
                <a:solidFill>
                  <a:schemeClr val="accent1">
                    <a:lumMod val="75000"/>
                  </a:schemeClr>
                </a:solidFill>
              </a:rPr>
              <a:t>2</a:t>
            </a:r>
            <a:r>
              <a:rPr lang="es-PE" sz="8000" b="1" dirty="0" smtClean="0">
                <a:solidFill>
                  <a:schemeClr val="accent1">
                    <a:lumMod val="75000"/>
                  </a:schemeClr>
                </a:solidFill>
              </a:rPr>
              <a:t>.  </a:t>
            </a:r>
            <a:r>
              <a:rPr lang="es-PE" sz="6700" b="1" dirty="0" smtClean="0">
                <a:solidFill>
                  <a:schemeClr val="accent1">
                    <a:lumMod val="75000"/>
                  </a:schemeClr>
                </a:solidFill>
              </a:rPr>
              <a:t>GENERAR EL SCRIPT</a:t>
            </a:r>
            <a:r>
              <a:rPr lang="es-PE" dirty="0"/>
              <a:t/>
            </a:r>
            <a:br>
              <a:rPr lang="es-PE" dirty="0"/>
            </a:br>
            <a:endParaRPr lang="en-US" dirty="0"/>
          </a:p>
        </p:txBody>
      </p:sp>
      <p:sp>
        <p:nvSpPr>
          <p:cNvPr id="3" name="Marcador de contenido 2"/>
          <p:cNvSpPr>
            <a:spLocks noGrp="1"/>
          </p:cNvSpPr>
          <p:nvPr>
            <p:ph idx="1"/>
          </p:nvPr>
        </p:nvSpPr>
        <p:spPr>
          <a:xfrm>
            <a:off x="1295403" y="2556932"/>
            <a:ext cx="9601196" cy="3589868"/>
          </a:xfrm>
        </p:spPr>
        <p:txBody>
          <a:bodyPr>
            <a:normAutofit/>
          </a:bodyPr>
          <a:lstStyle/>
          <a:p>
            <a:pPr marL="0" indent="0">
              <a:buNone/>
            </a:pPr>
            <a:r>
              <a:rPr lang="es-PE" dirty="0" smtClean="0"/>
              <a:t>Estos </a:t>
            </a:r>
            <a:r>
              <a:rPr lang="es-PE" dirty="0"/>
              <a:t>archivos con extensión *sql se encuentran en la carpeta de “Scripts” que son:</a:t>
            </a:r>
            <a:endParaRPr lang="en-US" dirty="0"/>
          </a:p>
          <a:p>
            <a:pPr lvl="0"/>
            <a:r>
              <a:rPr lang="es-PE" dirty="0" smtClean="0"/>
              <a:t>Creación </a:t>
            </a:r>
            <a:r>
              <a:rPr lang="es-PE" dirty="0"/>
              <a:t>de usuario y </a:t>
            </a:r>
            <a:r>
              <a:rPr lang="es-PE" dirty="0" smtClean="0"/>
              <a:t>privilegios. Sql </a:t>
            </a:r>
            <a:r>
              <a:rPr lang="es-PE" dirty="0"/>
              <a:t>: </a:t>
            </a:r>
            <a:r>
              <a:rPr lang="es-PE" dirty="0" smtClean="0"/>
              <a:t>Creación </a:t>
            </a:r>
            <a:r>
              <a:rPr lang="es-PE" dirty="0"/>
              <a:t>de la tablespace junto con el usuario y su respectivo privilegio</a:t>
            </a:r>
            <a:endParaRPr lang="en-US" dirty="0"/>
          </a:p>
          <a:p>
            <a:pPr lvl="0"/>
            <a:r>
              <a:rPr lang="es-PE" dirty="0" smtClean="0"/>
              <a:t>Creación </a:t>
            </a:r>
            <a:r>
              <a:rPr lang="es-PE" dirty="0"/>
              <a:t>de </a:t>
            </a:r>
            <a:r>
              <a:rPr lang="es-PE" dirty="0" smtClean="0"/>
              <a:t>tablas. Sql: </a:t>
            </a:r>
            <a:r>
              <a:rPr lang="es-PE" dirty="0"/>
              <a:t>Que se encarga de la creación de tablas necesarias para el negocio junto con las restricciones y constraint.</a:t>
            </a:r>
            <a:endParaRPr lang="en-US" dirty="0"/>
          </a:p>
          <a:p>
            <a:pPr lvl="0"/>
            <a:r>
              <a:rPr lang="es-PE" dirty="0"/>
              <a:t>Creación de paquetes: Se generan la vista y el body del CRUD del negocio</a:t>
            </a:r>
            <a:endParaRPr lang="en-US" dirty="0"/>
          </a:p>
          <a:p>
            <a:endParaRPr lang="en-US" dirty="0"/>
          </a:p>
        </p:txBody>
      </p:sp>
    </p:spTree>
    <p:extLst>
      <p:ext uri="{BB962C8B-B14F-4D97-AF65-F5344CB8AC3E}">
        <p14:creationId xmlns:p14="http://schemas.microsoft.com/office/powerpoint/2010/main" val="30023615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63712" y="1000897"/>
            <a:ext cx="9759778" cy="1680519"/>
          </a:xfrm>
        </p:spPr>
        <p:txBody>
          <a:bodyPr>
            <a:normAutofit fontScale="90000"/>
          </a:bodyPr>
          <a:lstStyle/>
          <a:p>
            <a:r>
              <a:rPr lang="es-PE" sz="6700" b="1" dirty="0" smtClean="0">
                <a:solidFill>
                  <a:schemeClr val="accent1">
                    <a:lumMod val="75000"/>
                  </a:schemeClr>
                </a:solidFill>
              </a:rPr>
              <a:t>3</a:t>
            </a:r>
            <a:r>
              <a:rPr lang="es-PE" sz="8000" b="1" dirty="0" smtClean="0">
                <a:solidFill>
                  <a:schemeClr val="accent1">
                    <a:lumMod val="75000"/>
                  </a:schemeClr>
                </a:solidFill>
              </a:rPr>
              <a:t>. </a:t>
            </a:r>
            <a:r>
              <a:rPr lang="es-PE" sz="6700" b="1" dirty="0" smtClean="0">
                <a:solidFill>
                  <a:schemeClr val="accent1">
                    <a:lumMod val="75000"/>
                  </a:schemeClr>
                </a:solidFill>
              </a:rPr>
              <a:t>SCRIPT DE CARGA </a:t>
            </a:r>
            <a:br>
              <a:rPr lang="es-PE" sz="6700" b="1" dirty="0" smtClean="0">
                <a:solidFill>
                  <a:schemeClr val="accent1">
                    <a:lumMod val="75000"/>
                  </a:schemeClr>
                </a:solidFill>
              </a:rPr>
            </a:br>
            <a:r>
              <a:rPr lang="es-PE" sz="6700" b="1" dirty="0" smtClean="0">
                <a:solidFill>
                  <a:schemeClr val="accent1">
                    <a:lumMod val="75000"/>
                  </a:schemeClr>
                </a:solidFill>
              </a:rPr>
              <a:t>DE BD DATOS</a:t>
            </a:r>
            <a:r>
              <a:rPr lang="es-PE" dirty="0"/>
              <a:t/>
            </a:r>
            <a:br>
              <a:rPr lang="es-PE" dirty="0"/>
            </a:br>
            <a:endParaRPr lang="en-US" dirty="0"/>
          </a:p>
        </p:txBody>
      </p:sp>
      <p:pic>
        <p:nvPicPr>
          <p:cNvPr id="4" name="Marcador de contenido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63293" y="2554298"/>
            <a:ext cx="5180308" cy="3466305"/>
          </a:xfrm>
          <a:prstGeom prst="rect">
            <a:avLst/>
          </a:prstGeom>
          <a:ln w="12700">
            <a:solidFill>
              <a:schemeClr val="tx1"/>
            </a:solidFill>
          </a:ln>
        </p:spPr>
      </p:pic>
      <p:pic>
        <p:nvPicPr>
          <p:cNvPr id="5" name="Imagen 4"/>
          <p:cNvPicPr/>
          <p:nvPr/>
        </p:nvPicPr>
        <p:blipFill>
          <a:blip r:embed="rId3">
            <a:extLst>
              <a:ext uri="{28A0092B-C50C-407E-A947-70E740481C1C}">
                <a14:useLocalDpi xmlns:a14="http://schemas.microsoft.com/office/drawing/2010/main" val="0"/>
              </a:ext>
            </a:extLst>
          </a:blip>
          <a:stretch>
            <a:fillRect/>
          </a:stretch>
        </p:blipFill>
        <p:spPr>
          <a:xfrm>
            <a:off x="6248402" y="2554298"/>
            <a:ext cx="5180309" cy="3466305"/>
          </a:xfrm>
          <a:prstGeom prst="rect">
            <a:avLst/>
          </a:prstGeom>
          <a:ln w="12700">
            <a:solidFill>
              <a:schemeClr val="tx1"/>
            </a:solidFill>
          </a:ln>
        </p:spPr>
      </p:pic>
    </p:spTree>
    <p:extLst>
      <p:ext uri="{BB962C8B-B14F-4D97-AF65-F5344CB8AC3E}">
        <p14:creationId xmlns:p14="http://schemas.microsoft.com/office/powerpoint/2010/main" val="16477833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13255" y="963827"/>
            <a:ext cx="10367320" cy="1680519"/>
          </a:xfrm>
        </p:spPr>
        <p:txBody>
          <a:bodyPr>
            <a:normAutofit fontScale="90000"/>
          </a:bodyPr>
          <a:lstStyle/>
          <a:p>
            <a:r>
              <a:rPr lang="es-PE" sz="6700" b="1" dirty="0">
                <a:solidFill>
                  <a:schemeClr val="accent1">
                    <a:lumMod val="75000"/>
                  </a:schemeClr>
                </a:solidFill>
              </a:rPr>
              <a:t>4</a:t>
            </a:r>
            <a:r>
              <a:rPr lang="es-PE" sz="6700" b="1" dirty="0" smtClean="0">
                <a:solidFill>
                  <a:schemeClr val="accent1">
                    <a:lumMod val="75000"/>
                  </a:schemeClr>
                </a:solidFill>
              </a:rPr>
              <a:t>. PROGRAMAR  UN PAQUETE A UN CRUD</a:t>
            </a:r>
            <a:r>
              <a:rPr lang="es-PE" dirty="0"/>
              <a:t/>
            </a:r>
            <a:br>
              <a:rPr lang="es-PE" dirty="0"/>
            </a:br>
            <a:endParaRPr lang="en-US" dirty="0"/>
          </a:p>
        </p:txBody>
      </p:sp>
      <p:pic>
        <p:nvPicPr>
          <p:cNvPr id="12" name="Marcador de contenido 7"/>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850517" y="2644346"/>
            <a:ext cx="6701256" cy="3317875"/>
          </a:xfrm>
          <a:prstGeom prst="rect">
            <a:avLst/>
          </a:prstGeom>
          <a:ln w="3175">
            <a:solidFill>
              <a:schemeClr val="tx1"/>
            </a:solidFill>
          </a:ln>
        </p:spPr>
      </p:pic>
    </p:spTree>
    <p:extLst>
      <p:ext uri="{BB962C8B-B14F-4D97-AF65-F5344CB8AC3E}">
        <p14:creationId xmlns:p14="http://schemas.microsoft.com/office/powerpoint/2010/main" val="20818723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245</TotalTime>
  <Words>318</Words>
  <Application>Microsoft Office PowerPoint</Application>
  <PresentationFormat>Panorámica</PresentationFormat>
  <Paragraphs>41</Paragraphs>
  <Slides>15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15</vt:i4>
      </vt:variant>
    </vt:vector>
  </HeadingPairs>
  <TitlesOfParts>
    <vt:vector size="18" baseType="lpstr">
      <vt:lpstr>Arial</vt:lpstr>
      <vt:lpstr>Garamond</vt:lpstr>
      <vt:lpstr>Orgánico</vt:lpstr>
      <vt:lpstr>EXAMEN FINAL   ORACLE PL/SQL</vt:lpstr>
      <vt:lpstr>INTEGRANTES</vt:lpstr>
      <vt:lpstr>PUNTOS DE RESOLUCION DEL EXAMEN FINAL DE ORACLE PL/SQL</vt:lpstr>
      <vt:lpstr>1.  EXPLICAR EL CASO </vt:lpstr>
      <vt:lpstr>IMÁGENES</vt:lpstr>
      <vt:lpstr>MODELO DE LA BD</vt:lpstr>
      <vt:lpstr>2.  GENERAR EL SCRIPT </vt:lpstr>
      <vt:lpstr>3. SCRIPT DE CARGA  DE BD DATOS </vt:lpstr>
      <vt:lpstr>4. PROGRAMAR  UN PAQUETE A UN CRUD </vt:lpstr>
      <vt:lpstr>5. PROGRAMAR  UN PROCESO SIMPLE </vt:lpstr>
      <vt:lpstr>6. CONSULTA DE RESUMEN DE DATOS </vt:lpstr>
      <vt:lpstr>IMÁGEN CONSULTA 1 </vt:lpstr>
      <vt:lpstr>IMÁGEN CONSULTA 2 </vt:lpstr>
      <vt:lpstr>7. PROCESO COMPLEJO:PROCESO DE VARIAS FILAS </vt:lpstr>
      <vt:lpstr>Presentación de PowerPoint</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EXAMEN FINAL</dc:title>
  <dc:creator>Ruso</dc:creator>
  <cp:lastModifiedBy>Oracle</cp:lastModifiedBy>
  <cp:revision>14</cp:revision>
  <dcterms:created xsi:type="dcterms:W3CDTF">2019-01-05T18:05:37Z</dcterms:created>
  <dcterms:modified xsi:type="dcterms:W3CDTF">2019-01-06T14:41:21Z</dcterms:modified>
</cp:coreProperties>
</file>