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8"/>
  </p:notesMasterIdLst>
  <p:sldIdLst>
    <p:sldId id="256" r:id="rId2"/>
    <p:sldId id="257" r:id="rId3"/>
    <p:sldId id="258" r:id="rId4"/>
    <p:sldId id="259" r:id="rId5"/>
    <p:sldId id="261" r:id="rId6"/>
    <p:sldId id="262" r:id="rId7"/>
  </p:sldIdLst>
  <p:sldSz cx="9144000" cy="5143500" type="screen16x9"/>
  <p:notesSz cx="6858000" cy="9144000"/>
  <p:embeddedFontLst>
    <p:embeddedFont>
      <p:font typeface="Cabin" panose="020B0604020202020204" charset="0"/>
      <p:regular r:id="rId9"/>
      <p:bold r:id="rId10"/>
      <p:italic r:id="rId11"/>
      <p:boldItalic r:id="rId12"/>
    </p:embeddedFont>
    <p:embeddedFont>
      <p:font typeface="Calibri" panose="020F0502020204030204" pitchFamily="34" charset="0"/>
      <p:regular r:id="rId13"/>
      <p:bold r:id="rId14"/>
      <p:italic r:id="rId15"/>
      <p:boldItalic r:id="rId16"/>
    </p:embeddedFont>
    <p:embeddedFont>
      <p:font typeface="Chivo" panose="020B0604020202020204" charset="0"/>
      <p:regular r:id="rId17"/>
      <p:bold r:id="rId18"/>
      <p:italic r:id="rId19"/>
      <p:boldItalic r:id="rId20"/>
    </p:embeddedFont>
    <p:embeddedFont>
      <p:font typeface="Oswald" panose="020B0604020202020204" charset="0"/>
      <p:regular r:id="rId21"/>
      <p:bold r:id="rId22"/>
    </p:embeddedFont>
    <p:embeddedFont>
      <p:font typeface="Roboto" panose="020B0604020202020204" charset="0"/>
      <p:regular r:id="rId23"/>
      <p:bold r:id="rId24"/>
      <p:italic r:id="rId25"/>
      <p:boldItalic r:id="rId26"/>
    </p:embeddedFont>
    <p:embeddedFont>
      <p:font typeface="Rockwell" panose="02060603020205020403" pitchFamily="18" charset="0"/>
      <p:regular r:id="rId27"/>
      <p:bold r:id="rId28"/>
      <p:italic r:id="rId29"/>
      <p:boldItalic r:id="rId30"/>
    </p:embeddedFont>
    <p:embeddedFont>
      <p:font typeface="Segoe UI Historic" panose="020B0502040204020203" pitchFamily="34" charset="0"/>
      <p:regular r:id="rId31"/>
    </p:embeddedFont>
    <p:embeddedFont>
      <p:font typeface="Tahoma" panose="020B0604030504040204" pitchFamily="3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4D064F-0F47-41AC-ACE2-F3EEC2DF12DE}">
  <a:tblStyle styleId="{F64D064F-0F47-41AC-ACE2-F3EEC2DF12D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EF6F50-50FA-4E8F-B3C2-07DC53132FB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0"/>
  </p:normalViewPr>
  <p:slideViewPr>
    <p:cSldViewPr snapToGrid="0">
      <p:cViewPr varScale="1">
        <p:scale>
          <a:sx n="53" d="100"/>
          <a:sy n="53" d="100"/>
        </p:scale>
        <p:origin x="1044"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21" Type="http://schemas.openxmlformats.org/officeDocument/2006/relationships/font" Target="fonts/font1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33" Type="http://schemas.openxmlformats.org/officeDocument/2006/relationships/font" Target="fonts/font25.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32" Type="http://schemas.openxmlformats.org/officeDocument/2006/relationships/font" Target="fonts/font2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font" Target="fonts/font20.fntdata"/><Relationship Id="rId36"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font" Target="fonts/font23.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font" Target="fonts/font19.fntdata"/><Relationship Id="rId30" Type="http://schemas.openxmlformats.org/officeDocument/2006/relationships/font" Target="fonts/font22.fntdata"/><Relationship Id="rId35" Type="http://schemas.openxmlformats.org/officeDocument/2006/relationships/viewProps" Target="viewProps.xml"/><Relationship Id="rId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a337fa2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a337fa2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824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a62d91b43_1_9:notes"/>
          <p:cNvSpPr txBox="1">
            <a:spLocks noGrp="1"/>
          </p:cNvSpPr>
          <p:nvPr>
            <p:ph type="body" idx="1"/>
          </p:nvPr>
        </p:nvSpPr>
        <p:spPr>
          <a:xfrm>
            <a:off x="685801"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g9a62d91b43_1_9: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839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9a62d91b43_1_311:notes"/>
          <p:cNvSpPr txBox="1">
            <a:spLocks noGrp="1"/>
          </p:cNvSpPr>
          <p:nvPr>
            <p:ph type="body" idx="1"/>
          </p:nvPr>
        </p:nvSpPr>
        <p:spPr>
          <a:xfrm>
            <a:off x="685801"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g9a62d91b43_1_311: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832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9a62d91b43_1_359:notes"/>
          <p:cNvSpPr txBox="1">
            <a:spLocks noGrp="1"/>
          </p:cNvSpPr>
          <p:nvPr>
            <p:ph type="body" idx="1"/>
          </p:nvPr>
        </p:nvSpPr>
        <p:spPr>
          <a:xfrm>
            <a:off x="685801"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9a62d91b43_1_359: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9a62d91b43_1_614:notes"/>
          <p:cNvSpPr txBox="1">
            <a:spLocks noGrp="1"/>
          </p:cNvSpPr>
          <p:nvPr>
            <p:ph type="body" idx="1"/>
          </p:nvPr>
        </p:nvSpPr>
        <p:spPr>
          <a:xfrm>
            <a:off x="685801"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g9a62d91b43_1_614: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a62d91b43_1_644:notes"/>
          <p:cNvSpPr txBox="1">
            <a:spLocks noGrp="1"/>
          </p:cNvSpPr>
          <p:nvPr>
            <p:ph type="body" idx="1"/>
          </p:nvPr>
        </p:nvSpPr>
        <p:spPr>
          <a:xfrm>
            <a:off x="685801"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g9a62d91b43_1_644: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9"/>
            <a:ext cx="8229600" cy="857400"/>
          </a:xfrm>
          <a:prstGeom prst="rect">
            <a:avLst/>
          </a:prstGeom>
          <a:noFill/>
          <a:ln>
            <a:noFill/>
          </a:ln>
        </p:spPr>
        <p:txBody>
          <a:bodyPr spcFirstLastPara="1" wrap="square" lIns="77925" tIns="38950" rIns="77925" bIns="3895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200" y="1200154"/>
            <a:ext cx="8229600" cy="3394500"/>
          </a:xfrm>
          <a:prstGeom prst="rect">
            <a:avLst/>
          </a:prstGeom>
          <a:noFill/>
          <a:ln>
            <a:noFill/>
          </a:ln>
        </p:spPr>
        <p:txBody>
          <a:bodyPr spcFirstLastPara="1" wrap="square" lIns="77925" tIns="38950" rIns="77925" bIns="3895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600"/>
              </a:spcBef>
              <a:spcAft>
                <a:spcPts val="0"/>
              </a:spcAft>
              <a:buClr>
                <a:schemeClr val="dk1"/>
              </a:buClr>
              <a:buSzPts val="1800"/>
              <a:buChar char="○"/>
              <a:defRPr/>
            </a:lvl2pPr>
            <a:lvl3pPr marL="1371600" lvl="2" indent="-342900" algn="l" rtl="0">
              <a:spcBef>
                <a:spcPts val="1600"/>
              </a:spcBef>
              <a:spcAft>
                <a:spcPts val="0"/>
              </a:spcAft>
              <a:buClr>
                <a:schemeClr val="dk1"/>
              </a:buClr>
              <a:buSzPts val="1800"/>
              <a:buChar char="■"/>
              <a:defRPr/>
            </a:lvl3pPr>
            <a:lvl4pPr marL="1828800" lvl="3" indent="-342900" algn="l" rtl="0">
              <a:spcBef>
                <a:spcPts val="1600"/>
              </a:spcBef>
              <a:spcAft>
                <a:spcPts val="0"/>
              </a:spcAft>
              <a:buClr>
                <a:schemeClr val="dk1"/>
              </a:buClr>
              <a:buSzPts val="1800"/>
              <a:buChar char="●"/>
              <a:defRPr/>
            </a:lvl4pPr>
            <a:lvl5pPr marL="2286000" lvl="4" indent="-342900" algn="l" rtl="0">
              <a:spcBef>
                <a:spcPts val="1600"/>
              </a:spcBef>
              <a:spcAft>
                <a:spcPts val="0"/>
              </a:spcAft>
              <a:buClr>
                <a:schemeClr val="dk1"/>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
        <p:nvSpPr>
          <p:cNvPr id="53" name="Google Shape;53;p13"/>
          <p:cNvSpPr txBox="1">
            <a:spLocks noGrp="1"/>
          </p:cNvSpPr>
          <p:nvPr>
            <p:ph type="dt" idx="10"/>
          </p:nvPr>
        </p:nvSpPr>
        <p:spPr>
          <a:xfrm>
            <a:off x="457200" y="4767267"/>
            <a:ext cx="2133600" cy="273900"/>
          </a:xfrm>
          <a:prstGeom prst="rect">
            <a:avLst/>
          </a:prstGeom>
          <a:noFill/>
          <a:ln>
            <a:noFill/>
          </a:ln>
        </p:spPr>
        <p:txBody>
          <a:bodyPr spcFirstLastPara="1" wrap="square" lIns="77925" tIns="38950" rIns="77925" bIns="3895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3124202" y="4767267"/>
            <a:ext cx="2895600" cy="273900"/>
          </a:xfrm>
          <a:prstGeom prst="rect">
            <a:avLst/>
          </a:prstGeom>
          <a:noFill/>
          <a:ln>
            <a:noFill/>
          </a:ln>
        </p:spPr>
        <p:txBody>
          <a:bodyPr spcFirstLastPara="1" wrap="square" lIns="77925" tIns="38950" rIns="77925" bIns="3895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6553200" y="4767267"/>
            <a:ext cx="2133600" cy="273900"/>
          </a:xfrm>
          <a:prstGeom prst="rect">
            <a:avLst/>
          </a:prstGeom>
          <a:noFill/>
          <a:ln>
            <a:noFill/>
          </a:ln>
        </p:spPr>
        <p:txBody>
          <a:bodyPr spcFirstLastPara="1" wrap="square" lIns="77925" tIns="38950" rIns="77925" bIns="389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0" y="11175"/>
            <a:ext cx="6619450" cy="5132325"/>
          </a:xfrm>
          <a:custGeom>
            <a:avLst/>
            <a:gdLst/>
            <a:ahLst/>
            <a:cxnLst/>
            <a:rect l="l" t="t" r="r" b="b"/>
            <a:pathLst>
              <a:path w="264778" h="205293" extrusionOk="0">
                <a:moveTo>
                  <a:pt x="895" y="0"/>
                </a:moveTo>
                <a:lnTo>
                  <a:pt x="0" y="205293"/>
                </a:lnTo>
                <a:lnTo>
                  <a:pt x="262989" y="204846"/>
                </a:lnTo>
                <a:lnTo>
                  <a:pt x="264778" y="146702"/>
                </a:lnTo>
                <a:lnTo>
                  <a:pt x="125233" y="0"/>
                </a:lnTo>
                <a:close/>
              </a:path>
            </a:pathLst>
          </a:custGeom>
          <a:solidFill>
            <a:srgbClr val="000000"/>
          </a:solidFill>
          <a:ln w="9525" cap="flat" cmpd="sng">
            <a:solidFill>
              <a:srgbClr val="000000"/>
            </a:solidFill>
            <a:prstDash val="solid"/>
            <a:round/>
            <a:headEnd type="none" w="med" len="med"/>
            <a:tailEnd type="none" w="med" len="med"/>
          </a:ln>
        </p:spPr>
      </p:sp>
      <p:pic>
        <p:nvPicPr>
          <p:cNvPr id="61" name="Google Shape;61;p14"/>
          <p:cNvPicPr preferRelativeResize="0"/>
          <p:nvPr/>
        </p:nvPicPr>
        <p:blipFill rotWithShape="1">
          <a:blip r:embed="rId3">
            <a:alphaModFix amt="71000"/>
          </a:blip>
          <a:srcRect t="4229" b="11524"/>
          <a:stretch/>
        </p:blipFill>
        <p:spPr>
          <a:xfrm>
            <a:off x="-18226" y="-11176"/>
            <a:ext cx="9144000" cy="5143501"/>
          </a:xfrm>
          <a:prstGeom prst="rect">
            <a:avLst/>
          </a:prstGeom>
          <a:noFill/>
          <a:ln>
            <a:noFill/>
          </a:ln>
        </p:spPr>
      </p:pic>
      <p:sp>
        <p:nvSpPr>
          <p:cNvPr id="62" name="Google Shape;62;p14"/>
          <p:cNvSpPr/>
          <p:nvPr/>
        </p:nvSpPr>
        <p:spPr>
          <a:xfrm>
            <a:off x="4446250" y="2344375"/>
            <a:ext cx="4700033" cy="2810204"/>
          </a:xfrm>
          <a:custGeom>
            <a:avLst/>
            <a:gdLst/>
            <a:ahLst/>
            <a:cxnLst/>
            <a:rect l="l" t="t" r="r" b="b"/>
            <a:pathLst>
              <a:path w="206187" h="119418" extrusionOk="0">
                <a:moveTo>
                  <a:pt x="0" y="119418"/>
                </a:moveTo>
                <a:lnTo>
                  <a:pt x="205740" y="0"/>
                </a:lnTo>
                <a:lnTo>
                  <a:pt x="206187" y="119418"/>
                </a:lnTo>
                <a:close/>
              </a:path>
            </a:pathLst>
          </a:custGeom>
          <a:solidFill>
            <a:srgbClr val="FFFFFF"/>
          </a:solidFill>
          <a:ln w="9525" cap="flat" cmpd="sng">
            <a:solidFill>
              <a:srgbClr val="FFFFFF"/>
            </a:solidFill>
            <a:prstDash val="solid"/>
            <a:round/>
            <a:headEnd type="none" w="med" len="med"/>
            <a:tailEnd type="none" w="med" len="med"/>
          </a:ln>
        </p:spPr>
      </p:sp>
      <p:sp>
        <p:nvSpPr>
          <p:cNvPr id="63" name="Google Shape;63;p14"/>
          <p:cNvSpPr txBox="1"/>
          <p:nvPr/>
        </p:nvSpPr>
        <p:spPr>
          <a:xfrm>
            <a:off x="51975" y="299425"/>
            <a:ext cx="3475200" cy="1956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a:defRPr sz="4000" b="1">
                <a:solidFill>
                  <a:schemeClr val="bg1"/>
                </a:solidFill>
                <a:effectLst/>
                <a:latin typeface="Montserrat"/>
              </a:defRPr>
            </a:lvl1pPr>
          </a:lstStyle>
          <a:p>
            <a:r>
              <a:rPr lang="es-PE" dirty="0">
                <a:solidFill>
                  <a:schemeClr val="tx1"/>
                </a:solidFill>
              </a:rPr>
              <a:t>SQL SERVER IV – Inteligencia de Negocios</a:t>
            </a:r>
          </a:p>
        </p:txBody>
      </p:sp>
      <p:sp>
        <p:nvSpPr>
          <p:cNvPr id="64" name="Google Shape;64;p14"/>
          <p:cNvSpPr txBox="1"/>
          <p:nvPr/>
        </p:nvSpPr>
        <p:spPr>
          <a:xfrm>
            <a:off x="5968022" y="4151551"/>
            <a:ext cx="3265276" cy="1014300"/>
          </a:xfrm>
          <a:prstGeom prst="rect">
            <a:avLst/>
          </a:prstGeom>
          <a:noFill/>
          <a:ln>
            <a:noFill/>
          </a:ln>
        </p:spPr>
        <p:txBody>
          <a:bodyPr spcFirstLastPara="1" wrap="square" lIns="91425" tIns="91425" rIns="91425" bIns="91425" anchor="t" anchorCtr="0">
            <a:noAutofit/>
          </a:bodyPr>
          <a:lstStyle/>
          <a:p>
            <a:pPr marL="457200" indent="-317500">
              <a:buClr>
                <a:srgbClr val="666666"/>
              </a:buClr>
              <a:buSzPts val="1400"/>
              <a:buFont typeface="Roboto"/>
              <a:buChar char="●"/>
            </a:pPr>
            <a:r>
              <a:rPr lang="es-PE" dirty="0"/>
              <a:t>Machare Alva, Pedro</a:t>
            </a:r>
          </a:p>
          <a:p>
            <a:pPr marL="457200" marR="0" lvl="0" indent="-317500" algn="l" rtl="0">
              <a:lnSpc>
                <a:spcPct val="100000"/>
              </a:lnSpc>
              <a:spcBef>
                <a:spcPts val="0"/>
              </a:spcBef>
              <a:spcAft>
                <a:spcPts val="0"/>
              </a:spcAft>
              <a:buClr>
                <a:srgbClr val="666666"/>
              </a:buClr>
              <a:buSzPts val="1400"/>
              <a:buFont typeface="Roboto"/>
              <a:buChar char="●"/>
            </a:pPr>
            <a:r>
              <a:rPr lang="es-PE" dirty="0"/>
              <a:t>Mendoza Gallegos, Juan Carlos</a:t>
            </a:r>
          </a:p>
          <a:p>
            <a:pPr marL="457200" indent="-317500">
              <a:buClr>
                <a:srgbClr val="666666"/>
              </a:buClr>
              <a:buSzPts val="1400"/>
              <a:buFont typeface="Roboto"/>
              <a:buChar char="●"/>
            </a:pPr>
            <a:r>
              <a:rPr lang="es-PE" dirty="0"/>
              <a:t>Pacheco Pino, Diego</a:t>
            </a:r>
          </a:p>
          <a:p>
            <a:pPr marL="457200" marR="0" lvl="0" indent="-317500" algn="l" rtl="0">
              <a:lnSpc>
                <a:spcPct val="100000"/>
              </a:lnSpc>
              <a:spcBef>
                <a:spcPts val="0"/>
              </a:spcBef>
              <a:spcAft>
                <a:spcPts val="0"/>
              </a:spcAft>
              <a:buClr>
                <a:srgbClr val="666666"/>
              </a:buClr>
              <a:buSzPts val="1400"/>
              <a:buFont typeface="Roboto"/>
              <a:buChar char="●"/>
            </a:pPr>
            <a:endParaRPr lang="es-PE" dirty="0"/>
          </a:p>
          <a:p>
            <a:pPr marL="457200" marR="0" lvl="0" indent="-317500" algn="l" rtl="0">
              <a:lnSpc>
                <a:spcPct val="100000"/>
              </a:lnSpc>
              <a:spcBef>
                <a:spcPts val="0"/>
              </a:spcBef>
              <a:spcAft>
                <a:spcPts val="0"/>
              </a:spcAft>
              <a:buClr>
                <a:srgbClr val="666666"/>
              </a:buClr>
              <a:buSzPts val="1400"/>
              <a:buFont typeface="Roboto"/>
              <a:buChar char="●"/>
            </a:pPr>
            <a:endParaRPr lang="es-PE" dirty="0"/>
          </a:p>
        </p:txBody>
      </p:sp>
      <p:sp>
        <p:nvSpPr>
          <p:cNvPr id="65" name="Google Shape;65;p14"/>
          <p:cNvSpPr txBox="1"/>
          <p:nvPr/>
        </p:nvSpPr>
        <p:spPr>
          <a:xfrm>
            <a:off x="7096500" y="3607800"/>
            <a:ext cx="1464900"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b="1">
                <a:solidFill>
                  <a:srgbClr val="434343"/>
                </a:solidFill>
                <a:latin typeface="Roboto"/>
                <a:ea typeface="Roboto"/>
                <a:cs typeface="Roboto"/>
                <a:sym typeface="Roboto"/>
              </a:rPr>
              <a:t>INTEGRANTES</a:t>
            </a:r>
            <a:endParaRPr b="1">
              <a:solidFill>
                <a:srgbClr val="434343"/>
              </a:solidFill>
              <a:latin typeface="Roboto"/>
              <a:ea typeface="Roboto"/>
              <a:cs typeface="Roboto"/>
              <a:sym typeface="Roboto"/>
            </a:endParaRPr>
          </a:p>
        </p:txBody>
      </p:sp>
      <p:sp>
        <p:nvSpPr>
          <p:cNvPr id="66" name="Google Shape;66;p14"/>
          <p:cNvSpPr txBox="1"/>
          <p:nvPr/>
        </p:nvSpPr>
        <p:spPr>
          <a:xfrm>
            <a:off x="41394" y="621341"/>
            <a:ext cx="3392205" cy="1769293"/>
          </a:xfrm>
          <a:prstGeom prst="rect">
            <a:avLst/>
          </a:prstGeom>
          <a:noFill/>
          <a:ln>
            <a:noFill/>
          </a:ln>
        </p:spPr>
        <p:txBody>
          <a:bodyPr spcFirstLastPara="1" wrap="square" lIns="91425" tIns="91425" rIns="91425" bIns="91425" anchor="ctr" anchorCtr="0">
            <a:noAutofit/>
          </a:bodyPr>
          <a:lstStyle/>
          <a:p>
            <a:r>
              <a:rPr lang="es-PE" sz="4000" b="1" i="0" dirty="0">
                <a:solidFill>
                  <a:schemeClr val="bg1"/>
                </a:solidFill>
                <a:effectLst/>
                <a:latin typeface="Montserrat"/>
              </a:rPr>
              <a:t>SQL SERVER IV – Inteligencia de </a:t>
            </a:r>
            <a:r>
              <a:rPr lang="es-PE" sz="4000" b="1" dirty="0">
                <a:solidFill>
                  <a:schemeClr val="bg1"/>
                </a:solidFill>
                <a:latin typeface="Montserrat"/>
              </a:rPr>
              <a:t>N</a:t>
            </a:r>
            <a:r>
              <a:rPr lang="es-PE" sz="4000" b="1" i="0" dirty="0">
                <a:solidFill>
                  <a:schemeClr val="bg1"/>
                </a:solidFill>
                <a:effectLst/>
                <a:latin typeface="Montserrat"/>
              </a:rPr>
              <a:t>egocios</a:t>
            </a:r>
          </a:p>
          <a:p>
            <a:pPr marL="0" lvl="0" indent="0" algn="l" rtl="0">
              <a:spcBef>
                <a:spcPts val="0"/>
              </a:spcBef>
              <a:spcAft>
                <a:spcPts val="0"/>
              </a:spcAft>
              <a:buNone/>
            </a:pPr>
            <a:endParaRPr lang="es-PE" sz="3200" b="1" dirty="0">
              <a:solidFill>
                <a:srgbClr val="FFFFFF"/>
              </a:solidFill>
              <a:latin typeface="Chivo"/>
              <a:ea typeface="Chivo"/>
              <a:cs typeface="Chivo"/>
              <a:sym typeface="Chivo"/>
            </a:endParaRPr>
          </a:p>
        </p:txBody>
      </p:sp>
      <p:cxnSp>
        <p:nvCxnSpPr>
          <p:cNvPr id="67" name="Google Shape;67;p14"/>
          <p:cNvCxnSpPr/>
          <p:nvPr/>
        </p:nvCxnSpPr>
        <p:spPr>
          <a:xfrm rot="10800000" flipH="1">
            <a:off x="4553775" y="3760200"/>
            <a:ext cx="2020800" cy="1166700"/>
          </a:xfrm>
          <a:prstGeom prst="straightConnector1">
            <a:avLst/>
          </a:prstGeom>
          <a:noFill/>
          <a:ln w="38100" cap="flat" cmpd="sng">
            <a:solidFill>
              <a:srgbClr val="FFFFFF"/>
            </a:solidFill>
            <a:prstDash val="solid"/>
            <a:round/>
            <a:headEnd type="none" w="med" len="med"/>
            <a:tailEnd type="none" w="med" len="med"/>
          </a:ln>
        </p:spPr>
      </p:cxnSp>
      <p:sp>
        <p:nvSpPr>
          <p:cNvPr id="69" name="Google Shape;69;p14"/>
          <p:cNvSpPr txBox="1"/>
          <p:nvPr/>
        </p:nvSpPr>
        <p:spPr>
          <a:xfrm>
            <a:off x="823524" y="2169225"/>
            <a:ext cx="1671197" cy="49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100" b="1" dirty="0">
                <a:latin typeface="Oswald"/>
                <a:ea typeface="Oswald"/>
                <a:cs typeface="Oswald"/>
                <a:sym typeface="Oswald"/>
              </a:rPr>
              <a:t>Laboratorio 1</a:t>
            </a:r>
            <a:endParaRPr sz="2100" b="1" dirty="0">
              <a:latin typeface="Oswald"/>
              <a:ea typeface="Oswald"/>
              <a:cs typeface="Oswald"/>
              <a:sym typeface="Oswald"/>
            </a:endParaRPr>
          </a:p>
        </p:txBody>
      </p:sp>
      <p:sp>
        <p:nvSpPr>
          <p:cNvPr id="70" name="Google Shape;70;p14"/>
          <p:cNvSpPr txBox="1"/>
          <p:nvPr/>
        </p:nvSpPr>
        <p:spPr>
          <a:xfrm>
            <a:off x="823524" y="2152750"/>
            <a:ext cx="1790466" cy="49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100" b="1" dirty="0">
                <a:solidFill>
                  <a:srgbClr val="FFFFFF"/>
                </a:solidFill>
                <a:latin typeface="Oswald"/>
                <a:ea typeface="Oswald"/>
                <a:cs typeface="Oswald"/>
                <a:sym typeface="Oswald"/>
              </a:rPr>
              <a:t>Laboratorio 1</a:t>
            </a:r>
            <a:endParaRPr sz="2100" b="1" dirty="0">
              <a:solidFill>
                <a:srgbClr val="FFFFFF"/>
              </a:solidFill>
              <a:latin typeface="Oswald"/>
              <a:ea typeface="Oswald"/>
              <a:cs typeface="Oswald"/>
              <a:sym typeface="Oswald"/>
            </a:endParaRPr>
          </a:p>
        </p:txBody>
      </p:sp>
      <p:pic>
        <p:nvPicPr>
          <p:cNvPr id="1026" name="Picture 2" descr="CEPS – El Centro de Proyección y Responsabilidad Social Universitaria de la  Universidad Nacional de Ingeniería (CEPS UNI) cuenta con una calificación  superior para garantizar una enseñanza práctica de alto nivel lo">
            <a:extLst>
              <a:ext uri="{FF2B5EF4-FFF2-40B4-BE49-F238E27FC236}">
                <a16:creationId xmlns:a16="http://schemas.microsoft.com/office/drawing/2014/main" id="{8E521AEA-0C79-4210-9EE2-C2D5C69582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900" y="4403850"/>
            <a:ext cx="2237172" cy="6170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p:nvPr/>
        </p:nvSpPr>
        <p:spPr>
          <a:xfrm>
            <a:off x="3624" y="680328"/>
            <a:ext cx="1619700" cy="4202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i="0" u="none" strike="noStrike" cap="none">
              <a:solidFill>
                <a:schemeClr val="lt1"/>
              </a:solidFill>
              <a:latin typeface="Cabin"/>
              <a:ea typeface="Cabin"/>
              <a:cs typeface="Cabin"/>
              <a:sym typeface="Cabin"/>
            </a:endParaRPr>
          </a:p>
        </p:txBody>
      </p:sp>
      <p:sp>
        <p:nvSpPr>
          <p:cNvPr id="76" name="Google Shape;76;p15"/>
          <p:cNvSpPr/>
          <p:nvPr/>
        </p:nvSpPr>
        <p:spPr>
          <a:xfrm>
            <a:off x="0" y="0"/>
            <a:ext cx="1619700" cy="699600"/>
          </a:xfrm>
          <a:prstGeom prst="rect">
            <a:avLst/>
          </a:prstGeom>
          <a:solidFill>
            <a:srgbClr val="0036F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0" i="0" u="none" strike="noStrike" cap="none">
              <a:solidFill>
                <a:schemeClr val="lt1"/>
              </a:solidFill>
              <a:latin typeface="Calibri"/>
              <a:ea typeface="Calibri"/>
              <a:cs typeface="Calibri"/>
              <a:sym typeface="Calibri"/>
            </a:endParaRPr>
          </a:p>
        </p:txBody>
      </p:sp>
      <p:sp>
        <p:nvSpPr>
          <p:cNvPr id="77" name="Google Shape;77;p15">
            <a:hlinkClick r:id="" action="ppaction://noaction"/>
          </p:cNvPr>
          <p:cNvSpPr/>
          <p:nvPr/>
        </p:nvSpPr>
        <p:spPr>
          <a:xfrm>
            <a:off x="0" y="1131590"/>
            <a:ext cx="1619700" cy="360000"/>
          </a:xfrm>
          <a:prstGeom prst="rect">
            <a:avLst/>
          </a:prstGeom>
          <a:solidFill>
            <a:srgbClr val="FABF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1100" b="1" i="0" u="none" strike="noStrike" cap="none">
                <a:solidFill>
                  <a:srgbClr val="3F3F3F"/>
                </a:solidFill>
                <a:latin typeface="Cabin"/>
                <a:ea typeface="Cabin"/>
                <a:cs typeface="Cabin"/>
                <a:sym typeface="Cabin"/>
              </a:rPr>
              <a:t>  Resumen</a:t>
            </a:r>
            <a:endParaRPr>
              <a:latin typeface="Cabin"/>
              <a:ea typeface="Cabin"/>
              <a:cs typeface="Cabin"/>
              <a:sym typeface="Cabin"/>
            </a:endParaRPr>
          </a:p>
          <a:p>
            <a:pPr marL="0" marR="0" lvl="0" indent="0" algn="l" rtl="0">
              <a:spcBef>
                <a:spcPts val="0"/>
              </a:spcBef>
              <a:spcAft>
                <a:spcPts val="0"/>
              </a:spcAft>
              <a:buNone/>
            </a:pPr>
            <a:r>
              <a:rPr lang="es" sz="1100" b="1">
                <a:solidFill>
                  <a:srgbClr val="3F3F3F"/>
                </a:solidFill>
                <a:latin typeface="Cabin"/>
                <a:ea typeface="Cabin"/>
                <a:cs typeface="Cabin"/>
                <a:sym typeface="Cabin"/>
              </a:rPr>
              <a:t>         Ejecutivo</a:t>
            </a:r>
            <a:endParaRPr sz="1100" b="1">
              <a:solidFill>
                <a:srgbClr val="3F3F3F"/>
              </a:solidFill>
              <a:latin typeface="Cabin"/>
              <a:ea typeface="Cabin"/>
              <a:cs typeface="Cabin"/>
              <a:sym typeface="Cabin"/>
            </a:endParaRPr>
          </a:p>
        </p:txBody>
      </p:sp>
      <p:sp>
        <p:nvSpPr>
          <p:cNvPr id="78" name="Google Shape;78;p15"/>
          <p:cNvSpPr/>
          <p:nvPr/>
        </p:nvSpPr>
        <p:spPr>
          <a:xfrm>
            <a:off x="0" y="1566819"/>
            <a:ext cx="1619700" cy="36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1100" dirty="0">
                <a:solidFill>
                  <a:srgbClr val="3F3F3F"/>
                </a:solidFill>
                <a:latin typeface="Cabin"/>
                <a:ea typeface="Cabin"/>
                <a:cs typeface="Cabin"/>
                <a:sym typeface="Cabin"/>
              </a:rPr>
              <a:t>  ► Definición del</a:t>
            </a:r>
            <a:endParaRPr dirty="0">
              <a:latin typeface="Cabin"/>
              <a:ea typeface="Cabin"/>
              <a:cs typeface="Cabin"/>
              <a:sym typeface="Cabin"/>
            </a:endParaRPr>
          </a:p>
          <a:p>
            <a:pPr marL="0" marR="0" lvl="0" indent="0" algn="l" rtl="0">
              <a:spcBef>
                <a:spcPts val="0"/>
              </a:spcBef>
              <a:spcAft>
                <a:spcPts val="0"/>
              </a:spcAft>
              <a:buNone/>
            </a:pPr>
            <a:r>
              <a:rPr lang="es" sz="1100" dirty="0">
                <a:solidFill>
                  <a:srgbClr val="3F3F3F"/>
                </a:solidFill>
                <a:latin typeface="Cabin"/>
                <a:ea typeface="Cabin"/>
                <a:cs typeface="Cabin"/>
                <a:sym typeface="Cabin"/>
              </a:rPr>
              <a:t>         Problema </a:t>
            </a:r>
            <a:endParaRPr sz="1100" dirty="0">
              <a:solidFill>
                <a:srgbClr val="3F3F3F"/>
              </a:solidFill>
              <a:latin typeface="Cabin"/>
              <a:ea typeface="Cabin"/>
              <a:cs typeface="Cabin"/>
              <a:sym typeface="Cabin"/>
            </a:endParaRPr>
          </a:p>
        </p:txBody>
      </p:sp>
      <p:sp>
        <p:nvSpPr>
          <p:cNvPr id="79" name="Google Shape;79;p15"/>
          <p:cNvSpPr/>
          <p:nvPr/>
        </p:nvSpPr>
        <p:spPr>
          <a:xfrm>
            <a:off x="0" y="2000158"/>
            <a:ext cx="1619700" cy="36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1100" dirty="0">
                <a:solidFill>
                  <a:srgbClr val="3F3F3F"/>
                </a:solidFill>
                <a:latin typeface="Cabin"/>
                <a:ea typeface="Cabin"/>
                <a:cs typeface="Cabin"/>
                <a:sym typeface="Cabin"/>
              </a:rPr>
              <a:t>  ► Modelo Transaccional</a:t>
            </a:r>
            <a:endParaRPr sz="1100" dirty="0">
              <a:solidFill>
                <a:srgbClr val="3F3F3F"/>
              </a:solidFill>
              <a:latin typeface="Cabin"/>
              <a:ea typeface="Cabin"/>
              <a:cs typeface="Cabin"/>
              <a:sym typeface="Cabin"/>
            </a:endParaRPr>
          </a:p>
        </p:txBody>
      </p:sp>
      <p:sp>
        <p:nvSpPr>
          <p:cNvPr id="80" name="Google Shape;80;p15"/>
          <p:cNvSpPr/>
          <p:nvPr/>
        </p:nvSpPr>
        <p:spPr>
          <a:xfrm>
            <a:off x="0" y="2432206"/>
            <a:ext cx="1619700" cy="36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1100" dirty="0">
                <a:solidFill>
                  <a:srgbClr val="3F3F3F"/>
                </a:solidFill>
                <a:latin typeface="Cabin"/>
                <a:ea typeface="Cabin"/>
                <a:cs typeface="Cabin"/>
                <a:sym typeface="Cabin"/>
              </a:rPr>
              <a:t>  ► </a:t>
            </a:r>
            <a:r>
              <a:rPr lang="es-PE" sz="1100" dirty="0">
                <a:solidFill>
                  <a:srgbClr val="3F3F3F"/>
                </a:solidFill>
                <a:latin typeface="Cabin"/>
                <a:ea typeface="Cabin"/>
                <a:cs typeface="Cabin"/>
                <a:sym typeface="Cabin"/>
              </a:rPr>
              <a:t>Indicadores</a:t>
            </a:r>
            <a:endParaRPr sz="1100" dirty="0">
              <a:solidFill>
                <a:srgbClr val="3F3F3F"/>
              </a:solidFill>
              <a:latin typeface="Cabin"/>
              <a:ea typeface="Cabin"/>
              <a:cs typeface="Cabin"/>
              <a:sym typeface="Cabin"/>
            </a:endParaRPr>
          </a:p>
        </p:txBody>
      </p:sp>
      <p:sp>
        <p:nvSpPr>
          <p:cNvPr id="81" name="Google Shape;81;p15"/>
          <p:cNvSpPr/>
          <p:nvPr/>
        </p:nvSpPr>
        <p:spPr>
          <a:xfrm>
            <a:off x="0" y="2858544"/>
            <a:ext cx="1619700" cy="36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1100" dirty="0">
                <a:solidFill>
                  <a:srgbClr val="3F3F3F"/>
                </a:solidFill>
                <a:latin typeface="Cabin"/>
                <a:ea typeface="Cabin"/>
                <a:cs typeface="Cabin"/>
                <a:sym typeface="Cabin"/>
              </a:rPr>
              <a:t>  ► </a:t>
            </a:r>
            <a:r>
              <a:rPr lang="es-PE" sz="1100" dirty="0">
                <a:solidFill>
                  <a:srgbClr val="3F3F3F"/>
                </a:solidFill>
                <a:latin typeface="Cabin"/>
                <a:ea typeface="Cabin"/>
                <a:cs typeface="Cabin"/>
                <a:sym typeface="Cabin"/>
              </a:rPr>
              <a:t>Diseño Dimensional</a:t>
            </a:r>
            <a:endParaRPr sz="1100" dirty="0">
              <a:solidFill>
                <a:srgbClr val="3F3F3F"/>
              </a:solidFill>
              <a:latin typeface="Cabin"/>
              <a:ea typeface="Cabin"/>
              <a:cs typeface="Cabin"/>
              <a:sym typeface="Cabin"/>
            </a:endParaRPr>
          </a:p>
        </p:txBody>
      </p:sp>
      <p:sp>
        <p:nvSpPr>
          <p:cNvPr id="85" name="Google Shape;85;p15"/>
          <p:cNvSpPr/>
          <p:nvPr/>
        </p:nvSpPr>
        <p:spPr>
          <a:xfrm>
            <a:off x="0" y="4901740"/>
            <a:ext cx="1619700" cy="241800"/>
          </a:xfrm>
          <a:prstGeom prst="rect">
            <a:avLst/>
          </a:prstGeom>
          <a:solidFill>
            <a:srgbClr val="4A86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lt1"/>
              </a:solidFill>
              <a:latin typeface="Calibri"/>
              <a:ea typeface="Calibri"/>
              <a:cs typeface="Calibri"/>
              <a:sym typeface="Calibri"/>
            </a:endParaRPr>
          </a:p>
        </p:txBody>
      </p:sp>
      <p:sp>
        <p:nvSpPr>
          <p:cNvPr id="86" name="Google Shape;86;p15"/>
          <p:cNvSpPr/>
          <p:nvPr/>
        </p:nvSpPr>
        <p:spPr>
          <a:xfrm>
            <a:off x="1619672" y="0"/>
            <a:ext cx="7524300" cy="699600"/>
          </a:xfrm>
          <a:prstGeom prst="rect">
            <a:avLst/>
          </a:prstGeom>
          <a:solidFill>
            <a:srgbClr val="FF99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lt1"/>
              </a:solidFill>
              <a:latin typeface="Calibri"/>
              <a:ea typeface="Calibri"/>
              <a:cs typeface="Calibri"/>
              <a:sym typeface="Calibri"/>
            </a:endParaRPr>
          </a:p>
        </p:txBody>
      </p:sp>
      <p:sp>
        <p:nvSpPr>
          <p:cNvPr id="87" name="Google Shape;87;p15"/>
          <p:cNvSpPr/>
          <p:nvPr/>
        </p:nvSpPr>
        <p:spPr>
          <a:xfrm>
            <a:off x="1619672" y="4901740"/>
            <a:ext cx="7524300" cy="241800"/>
          </a:xfrm>
          <a:prstGeom prst="rect">
            <a:avLst/>
          </a:prstGeom>
          <a:solidFill>
            <a:srgbClr val="FF99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lt1"/>
              </a:solidFill>
              <a:latin typeface="Calibri"/>
              <a:ea typeface="Calibri"/>
              <a:cs typeface="Calibri"/>
              <a:sym typeface="Calibri"/>
            </a:endParaRPr>
          </a:p>
        </p:txBody>
      </p:sp>
      <p:sp>
        <p:nvSpPr>
          <p:cNvPr id="88" name="Google Shape;88;p15"/>
          <p:cNvSpPr/>
          <p:nvPr/>
        </p:nvSpPr>
        <p:spPr>
          <a:xfrm>
            <a:off x="1763688" y="0"/>
            <a:ext cx="792000" cy="6996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5400">
              <a:solidFill>
                <a:srgbClr val="FBD4B4"/>
              </a:solidFill>
              <a:latin typeface="Arial"/>
              <a:ea typeface="Arial"/>
              <a:cs typeface="Arial"/>
              <a:sym typeface="Arial"/>
            </a:endParaRPr>
          </a:p>
        </p:txBody>
      </p:sp>
      <p:sp>
        <p:nvSpPr>
          <p:cNvPr id="89" name="Google Shape;89;p15"/>
          <p:cNvSpPr/>
          <p:nvPr/>
        </p:nvSpPr>
        <p:spPr>
          <a:xfrm>
            <a:off x="2555776" y="0"/>
            <a:ext cx="6588300" cy="699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2400">
                <a:solidFill>
                  <a:srgbClr val="FFFFFF"/>
                </a:solidFill>
                <a:latin typeface="Cabin"/>
                <a:ea typeface="Cabin"/>
                <a:cs typeface="Cabin"/>
                <a:sym typeface="Cabin"/>
              </a:rPr>
              <a:t>Resumen Ejecutivo</a:t>
            </a:r>
            <a:endParaRPr>
              <a:latin typeface="Cabin"/>
              <a:ea typeface="Cabin"/>
              <a:cs typeface="Cabin"/>
              <a:sym typeface="Cabin"/>
            </a:endParaRPr>
          </a:p>
        </p:txBody>
      </p:sp>
      <p:sp>
        <p:nvSpPr>
          <p:cNvPr id="90" name="Google Shape;90;p15"/>
          <p:cNvSpPr/>
          <p:nvPr/>
        </p:nvSpPr>
        <p:spPr>
          <a:xfrm>
            <a:off x="8172400" y="4901740"/>
            <a:ext cx="971700" cy="241800"/>
          </a:xfrm>
          <a:prstGeom prst="rect">
            <a:avLst/>
          </a:prstGeom>
          <a:solidFill>
            <a:srgbClr val="FF99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 sz="1200" b="1" dirty="0">
                <a:solidFill>
                  <a:srgbClr val="FF6600"/>
                </a:solidFill>
                <a:latin typeface="Calibri"/>
                <a:ea typeface="Calibri"/>
                <a:cs typeface="Calibri"/>
                <a:sym typeface="Calibri"/>
              </a:rPr>
              <a:t>◄</a:t>
            </a:r>
            <a:r>
              <a:rPr lang="es" sz="1200" b="1" dirty="0">
                <a:solidFill>
                  <a:schemeClr val="lt1"/>
                </a:solidFill>
                <a:latin typeface="Calibri"/>
                <a:ea typeface="Calibri"/>
                <a:cs typeface="Calibri"/>
                <a:sym typeface="Calibri"/>
              </a:rPr>
              <a:t> </a:t>
            </a:r>
            <a:fld id="{00000000-1234-1234-1234-123412341234}" type="slidenum">
              <a:rPr lang="es" sz="1200" b="1">
                <a:solidFill>
                  <a:schemeClr val="lt1"/>
                </a:solidFill>
                <a:latin typeface="Calibri"/>
                <a:ea typeface="Calibri"/>
                <a:cs typeface="Calibri"/>
                <a:sym typeface="Calibri"/>
              </a:rPr>
              <a:t>2</a:t>
            </a:fld>
            <a:r>
              <a:rPr lang="es" sz="1200" b="1" dirty="0">
                <a:solidFill>
                  <a:schemeClr val="lt1"/>
                </a:solidFill>
                <a:latin typeface="Calibri"/>
                <a:ea typeface="Calibri"/>
                <a:cs typeface="Calibri"/>
                <a:sym typeface="Calibri"/>
              </a:rPr>
              <a:t> </a:t>
            </a:r>
            <a:r>
              <a:rPr lang="es" sz="1200" b="1" dirty="0">
                <a:solidFill>
                  <a:srgbClr val="FF6600"/>
                </a:solidFill>
                <a:latin typeface="Calibri"/>
                <a:ea typeface="Calibri"/>
                <a:cs typeface="Calibri"/>
                <a:sym typeface="Calibri"/>
              </a:rPr>
              <a:t>►</a:t>
            </a:r>
            <a:endParaRPr dirty="0"/>
          </a:p>
        </p:txBody>
      </p:sp>
      <p:sp>
        <p:nvSpPr>
          <p:cNvPr id="91" name="Google Shape;91;p15"/>
          <p:cNvSpPr/>
          <p:nvPr/>
        </p:nvSpPr>
        <p:spPr>
          <a:xfrm>
            <a:off x="0" y="-201"/>
            <a:ext cx="1619700" cy="699600"/>
          </a:xfrm>
          <a:prstGeom prst="rect">
            <a:avLst/>
          </a:prstGeom>
          <a:solidFill>
            <a:srgbClr val="99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 sz="2000" b="1" dirty="0">
                <a:solidFill>
                  <a:schemeClr val="lt2"/>
                </a:solidFill>
                <a:latin typeface="Rockwell"/>
                <a:ea typeface="Rockwell"/>
                <a:cs typeface="Rockwell"/>
                <a:sym typeface="Rockwell"/>
              </a:rPr>
              <a:t>Educando</a:t>
            </a:r>
            <a:endParaRPr sz="2000" b="1" cap="none" dirty="0">
              <a:solidFill>
                <a:schemeClr val="lt2"/>
              </a:solidFill>
              <a:latin typeface="Rockwell"/>
              <a:ea typeface="Rockwell"/>
              <a:cs typeface="Rockwell"/>
              <a:sym typeface="Rockwell"/>
            </a:endParaRPr>
          </a:p>
        </p:txBody>
      </p:sp>
      <p:sp>
        <p:nvSpPr>
          <p:cNvPr id="92" name="Google Shape;92;p15"/>
          <p:cNvSpPr txBox="1"/>
          <p:nvPr/>
        </p:nvSpPr>
        <p:spPr>
          <a:xfrm>
            <a:off x="1681755" y="999892"/>
            <a:ext cx="4585354" cy="19836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s-PE" sz="1200" dirty="0">
                <a:solidFill>
                  <a:srgbClr val="656566"/>
                </a:solidFill>
                <a:highlight>
                  <a:srgbClr val="FFFFFF"/>
                </a:highlight>
                <a:latin typeface="Cabin"/>
                <a:ea typeface="Cabin"/>
                <a:cs typeface="Cabin"/>
                <a:sym typeface="Cabin"/>
              </a:rPr>
              <a:t>Educando es un instituto  que brinda una formación de calidad en programas informáticos mas requeridos en el mercado laboral. Durante los últimos años ha sabido revolucionar la educación para profesionales con un modelo innovador y basado en una experiencia educativa distinta. Los cursos son brindados por docentes consultores expertos en metodología de aprendizaje, los cuales ponen a prueba a los alumnos mediante la practica y casuísticas reales de negocios.</a:t>
            </a:r>
            <a:endParaRPr sz="1200" dirty="0">
              <a:solidFill>
                <a:srgbClr val="656566"/>
              </a:solidFill>
              <a:highlight>
                <a:srgbClr val="FFFFFF"/>
              </a:highlight>
              <a:latin typeface="Cabin"/>
              <a:ea typeface="Cabin"/>
              <a:cs typeface="Cabin"/>
              <a:sym typeface="Cabin"/>
            </a:endParaRPr>
          </a:p>
          <a:p>
            <a:pPr marL="0" lvl="0" indent="0" algn="just" rtl="0">
              <a:lnSpc>
                <a:spcPct val="100000"/>
              </a:lnSpc>
              <a:spcBef>
                <a:spcPts val="1100"/>
              </a:spcBef>
              <a:spcAft>
                <a:spcPts val="0"/>
              </a:spcAft>
              <a:buClr>
                <a:schemeClr val="dk1"/>
              </a:buClr>
              <a:buSzPts val="1100"/>
              <a:buFont typeface="Arial"/>
              <a:buNone/>
            </a:pPr>
            <a:endParaRPr sz="900" dirty="0">
              <a:solidFill>
                <a:schemeClr val="dk1"/>
              </a:solidFill>
              <a:latin typeface="Cabin"/>
              <a:ea typeface="Cabin"/>
              <a:cs typeface="Cabin"/>
              <a:sym typeface="Cabin"/>
            </a:endParaRPr>
          </a:p>
          <a:p>
            <a:pPr marL="0" lvl="0" indent="0" algn="just" rtl="0">
              <a:lnSpc>
                <a:spcPct val="100000"/>
              </a:lnSpc>
              <a:spcBef>
                <a:spcPts val="0"/>
              </a:spcBef>
              <a:spcAft>
                <a:spcPts val="0"/>
              </a:spcAft>
              <a:buNone/>
            </a:pPr>
            <a:endParaRPr sz="900" dirty="0">
              <a:latin typeface="Cabin"/>
              <a:ea typeface="Cabin"/>
              <a:cs typeface="Cabin"/>
              <a:sym typeface="Cabin"/>
            </a:endParaRPr>
          </a:p>
        </p:txBody>
      </p:sp>
      <p:pic>
        <p:nvPicPr>
          <p:cNvPr id="24" name="Imagen 23">
            <a:extLst>
              <a:ext uri="{FF2B5EF4-FFF2-40B4-BE49-F238E27FC236}">
                <a16:creationId xmlns:a16="http://schemas.microsoft.com/office/drawing/2014/main" id="{D4617354-88CC-4AA9-8AB3-4968723273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81347" y="2781378"/>
            <a:ext cx="5762625" cy="2120265"/>
          </a:xfrm>
          <a:prstGeom prst="rect">
            <a:avLst/>
          </a:prstGeom>
          <a:noFill/>
          <a:ln>
            <a:noFill/>
          </a:ln>
        </p:spPr>
      </p:pic>
      <p:pic>
        <p:nvPicPr>
          <p:cNvPr id="2050" name="Picture 2" descr="Microsoft Windows - Wikipedia, la enciclopedia libre">
            <a:extLst>
              <a:ext uri="{FF2B5EF4-FFF2-40B4-BE49-F238E27FC236}">
                <a16:creationId xmlns:a16="http://schemas.microsoft.com/office/drawing/2014/main" id="{9029E253-12C2-46C1-B5F3-2DA8B973D0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042" y="968822"/>
            <a:ext cx="1091725" cy="23318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ómo actualizar Java en tu ordenador">
            <a:extLst>
              <a:ext uri="{FF2B5EF4-FFF2-40B4-BE49-F238E27FC236}">
                <a16:creationId xmlns:a16="http://schemas.microsoft.com/office/drawing/2014/main" id="{DBF3A3F4-26DC-4563-81E0-25ABE1A3A3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8638" y="1202006"/>
            <a:ext cx="1236094" cy="47169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SQL Server on Linux, el evento que no te puedes perder » MuyLinux">
            <a:extLst>
              <a:ext uri="{FF2B5EF4-FFF2-40B4-BE49-F238E27FC236}">
                <a16:creationId xmlns:a16="http://schemas.microsoft.com/office/drawing/2014/main" id="{AC44168D-6847-499F-BB4A-EF1A926D92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1253" y="1563770"/>
            <a:ext cx="915174" cy="61087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Puedo usar Power Bi gratis? ¡Nosotros contestamos! - Mundowin">
            <a:extLst>
              <a:ext uri="{FF2B5EF4-FFF2-40B4-BE49-F238E27FC236}">
                <a16:creationId xmlns:a16="http://schemas.microsoft.com/office/drawing/2014/main" id="{E6C4D8B6-D069-40FF-B8AA-3F44B16C51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70571" y="1926819"/>
            <a:ext cx="650525" cy="650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p:nvPr/>
        </p:nvSpPr>
        <p:spPr>
          <a:xfrm>
            <a:off x="0" y="691156"/>
            <a:ext cx="1619700" cy="4202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i="0" u="none" strike="noStrike" cap="none">
              <a:solidFill>
                <a:schemeClr val="lt1"/>
              </a:solidFill>
              <a:latin typeface="Cabin"/>
              <a:ea typeface="Cabin"/>
              <a:cs typeface="Cabin"/>
              <a:sym typeface="Cabin"/>
            </a:endParaRPr>
          </a:p>
        </p:txBody>
      </p:sp>
      <p:sp>
        <p:nvSpPr>
          <p:cNvPr id="101" name="Google Shape;101;p16"/>
          <p:cNvSpPr/>
          <p:nvPr/>
        </p:nvSpPr>
        <p:spPr>
          <a:xfrm>
            <a:off x="0" y="0"/>
            <a:ext cx="1619700" cy="699600"/>
          </a:xfrm>
          <a:prstGeom prst="rect">
            <a:avLst/>
          </a:prstGeom>
          <a:solidFill>
            <a:srgbClr val="0036F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0" i="0" u="none" strike="noStrike" cap="none">
              <a:solidFill>
                <a:schemeClr val="lt1"/>
              </a:solidFill>
              <a:latin typeface="Calibri"/>
              <a:ea typeface="Calibri"/>
              <a:cs typeface="Calibri"/>
              <a:sym typeface="Calibri"/>
            </a:endParaRPr>
          </a:p>
        </p:txBody>
      </p:sp>
      <p:sp>
        <p:nvSpPr>
          <p:cNvPr id="102" name="Google Shape;102;p16">
            <a:hlinkClick r:id="" action="ppaction://noaction"/>
          </p:cNvPr>
          <p:cNvSpPr/>
          <p:nvPr/>
        </p:nvSpPr>
        <p:spPr>
          <a:xfrm>
            <a:off x="0" y="1131590"/>
            <a:ext cx="1619700" cy="36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1100" b="1" i="0" u="none" strike="noStrike" cap="none" dirty="0">
                <a:solidFill>
                  <a:srgbClr val="3F3F3F"/>
                </a:solidFill>
                <a:latin typeface="Cabin"/>
                <a:ea typeface="Cabin"/>
                <a:cs typeface="Cabin"/>
                <a:sym typeface="Cabin"/>
              </a:rPr>
              <a:t>  Resumen</a:t>
            </a:r>
            <a:endParaRPr dirty="0">
              <a:latin typeface="Cabin"/>
              <a:ea typeface="Cabin"/>
              <a:cs typeface="Cabin"/>
              <a:sym typeface="Cabin"/>
            </a:endParaRPr>
          </a:p>
          <a:p>
            <a:pPr marL="0" marR="0" lvl="0" indent="0" algn="l" rtl="0">
              <a:spcBef>
                <a:spcPts val="0"/>
              </a:spcBef>
              <a:spcAft>
                <a:spcPts val="0"/>
              </a:spcAft>
              <a:buNone/>
            </a:pPr>
            <a:r>
              <a:rPr lang="es" sz="1100" b="1" dirty="0">
                <a:solidFill>
                  <a:srgbClr val="3F3F3F"/>
                </a:solidFill>
                <a:latin typeface="Cabin"/>
                <a:ea typeface="Cabin"/>
                <a:cs typeface="Cabin"/>
                <a:sym typeface="Cabin"/>
              </a:rPr>
              <a:t>         Ejecutivo</a:t>
            </a:r>
            <a:endParaRPr sz="1100" b="1" dirty="0">
              <a:solidFill>
                <a:srgbClr val="3F3F3F"/>
              </a:solidFill>
              <a:latin typeface="Cabin"/>
              <a:ea typeface="Cabin"/>
              <a:cs typeface="Cabin"/>
              <a:sym typeface="Cabin"/>
            </a:endParaRPr>
          </a:p>
        </p:txBody>
      </p:sp>
      <p:sp>
        <p:nvSpPr>
          <p:cNvPr id="103" name="Google Shape;103;p16"/>
          <p:cNvSpPr/>
          <p:nvPr/>
        </p:nvSpPr>
        <p:spPr>
          <a:xfrm>
            <a:off x="0" y="1566819"/>
            <a:ext cx="1619700" cy="360000"/>
          </a:xfrm>
          <a:prstGeom prst="rect">
            <a:avLst/>
          </a:prstGeom>
          <a:solidFill>
            <a:srgbClr val="FABF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1100" dirty="0">
                <a:solidFill>
                  <a:srgbClr val="3F3F3F"/>
                </a:solidFill>
                <a:latin typeface="Cabin"/>
                <a:ea typeface="Cabin"/>
                <a:cs typeface="Cabin"/>
                <a:sym typeface="Cabin"/>
              </a:rPr>
              <a:t>  </a:t>
            </a:r>
            <a:r>
              <a:rPr lang="es" sz="1100" b="1" dirty="0">
                <a:solidFill>
                  <a:srgbClr val="3F3F3F"/>
                </a:solidFill>
                <a:latin typeface="Cabin"/>
                <a:ea typeface="Cabin"/>
                <a:cs typeface="Cabin"/>
                <a:sym typeface="Cabin"/>
              </a:rPr>
              <a:t>1.  Definición del</a:t>
            </a:r>
            <a:endParaRPr b="1" dirty="0">
              <a:latin typeface="Cabin"/>
              <a:ea typeface="Cabin"/>
              <a:cs typeface="Cabin"/>
              <a:sym typeface="Cabin"/>
            </a:endParaRPr>
          </a:p>
          <a:p>
            <a:pPr marL="0" marR="0" lvl="0" indent="0" algn="l" rtl="0">
              <a:spcBef>
                <a:spcPts val="0"/>
              </a:spcBef>
              <a:spcAft>
                <a:spcPts val="0"/>
              </a:spcAft>
              <a:buNone/>
            </a:pPr>
            <a:r>
              <a:rPr lang="es" sz="1100" b="1" dirty="0">
                <a:solidFill>
                  <a:srgbClr val="3F3F3F"/>
                </a:solidFill>
                <a:latin typeface="Cabin"/>
                <a:ea typeface="Cabin"/>
                <a:cs typeface="Cabin"/>
                <a:sym typeface="Cabin"/>
              </a:rPr>
              <a:t>         Problema </a:t>
            </a:r>
            <a:endParaRPr sz="1100" b="1" dirty="0">
              <a:solidFill>
                <a:srgbClr val="3F3F3F"/>
              </a:solidFill>
              <a:latin typeface="Cabin"/>
              <a:ea typeface="Cabin"/>
              <a:cs typeface="Cabin"/>
              <a:sym typeface="Cabin"/>
            </a:endParaRPr>
          </a:p>
        </p:txBody>
      </p:sp>
      <p:sp>
        <p:nvSpPr>
          <p:cNvPr id="104" name="Google Shape;104;p16"/>
          <p:cNvSpPr/>
          <p:nvPr/>
        </p:nvSpPr>
        <p:spPr>
          <a:xfrm>
            <a:off x="0" y="2000158"/>
            <a:ext cx="1619700" cy="360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s" sz="1100" dirty="0">
                <a:solidFill>
                  <a:srgbClr val="3F3F3F"/>
                </a:solidFill>
                <a:latin typeface="Cabin"/>
                <a:ea typeface="Cabin"/>
                <a:cs typeface="Cabin"/>
                <a:sym typeface="Cabin"/>
              </a:rPr>
              <a:t>  ► Modelo           Transaccional</a:t>
            </a:r>
          </a:p>
        </p:txBody>
      </p:sp>
      <p:sp>
        <p:nvSpPr>
          <p:cNvPr id="105" name="Google Shape;105;p16"/>
          <p:cNvSpPr/>
          <p:nvPr/>
        </p:nvSpPr>
        <p:spPr>
          <a:xfrm>
            <a:off x="0" y="2432206"/>
            <a:ext cx="1619700" cy="36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1100" dirty="0">
                <a:solidFill>
                  <a:srgbClr val="3F3F3F"/>
                </a:solidFill>
                <a:latin typeface="Cabin"/>
                <a:ea typeface="Cabin"/>
                <a:cs typeface="Cabin"/>
                <a:sym typeface="Cabin"/>
              </a:rPr>
              <a:t>  ► </a:t>
            </a:r>
            <a:r>
              <a:rPr lang="es-PE" sz="1100" dirty="0">
                <a:solidFill>
                  <a:srgbClr val="3F3F3F"/>
                </a:solidFill>
                <a:latin typeface="Cabin"/>
                <a:ea typeface="Cabin"/>
                <a:cs typeface="Cabin"/>
                <a:sym typeface="Cabin"/>
              </a:rPr>
              <a:t>Indicadores</a:t>
            </a:r>
            <a:endParaRPr sz="1100" dirty="0">
              <a:solidFill>
                <a:srgbClr val="3F3F3F"/>
              </a:solidFill>
              <a:latin typeface="Cabin"/>
              <a:ea typeface="Cabin"/>
              <a:cs typeface="Cabin"/>
              <a:sym typeface="Cabin"/>
            </a:endParaRPr>
          </a:p>
        </p:txBody>
      </p:sp>
      <p:sp>
        <p:nvSpPr>
          <p:cNvPr id="106" name="Google Shape;106;p16"/>
          <p:cNvSpPr/>
          <p:nvPr/>
        </p:nvSpPr>
        <p:spPr>
          <a:xfrm>
            <a:off x="0" y="2858544"/>
            <a:ext cx="1619700" cy="36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1100" dirty="0">
                <a:solidFill>
                  <a:srgbClr val="3F3F3F"/>
                </a:solidFill>
                <a:latin typeface="Cabin"/>
                <a:ea typeface="Cabin"/>
                <a:cs typeface="Cabin"/>
                <a:sym typeface="Cabin"/>
              </a:rPr>
              <a:t>  ► </a:t>
            </a:r>
            <a:r>
              <a:rPr lang="es-PE" sz="1100" dirty="0">
                <a:solidFill>
                  <a:srgbClr val="3F3F3F"/>
                </a:solidFill>
                <a:latin typeface="Cabin"/>
                <a:ea typeface="Cabin"/>
                <a:cs typeface="Cabin"/>
                <a:sym typeface="Cabin"/>
              </a:rPr>
              <a:t>Diseño Dimensional</a:t>
            </a:r>
            <a:endParaRPr sz="1100" dirty="0">
              <a:solidFill>
                <a:srgbClr val="3F3F3F"/>
              </a:solidFill>
              <a:latin typeface="Cabin"/>
              <a:ea typeface="Cabin"/>
              <a:cs typeface="Cabin"/>
              <a:sym typeface="Cabin"/>
            </a:endParaRPr>
          </a:p>
        </p:txBody>
      </p:sp>
      <p:sp>
        <p:nvSpPr>
          <p:cNvPr id="110" name="Google Shape;110;p16"/>
          <p:cNvSpPr/>
          <p:nvPr/>
        </p:nvSpPr>
        <p:spPr>
          <a:xfrm>
            <a:off x="0" y="4901740"/>
            <a:ext cx="1619700" cy="241800"/>
          </a:xfrm>
          <a:prstGeom prst="rect">
            <a:avLst/>
          </a:prstGeom>
          <a:solidFill>
            <a:srgbClr val="4A86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lt1"/>
              </a:solidFill>
              <a:latin typeface="Calibri"/>
              <a:ea typeface="Calibri"/>
              <a:cs typeface="Calibri"/>
              <a:sym typeface="Calibri"/>
            </a:endParaRPr>
          </a:p>
        </p:txBody>
      </p:sp>
      <p:sp>
        <p:nvSpPr>
          <p:cNvPr id="111" name="Google Shape;111;p16"/>
          <p:cNvSpPr/>
          <p:nvPr/>
        </p:nvSpPr>
        <p:spPr>
          <a:xfrm>
            <a:off x="1619672" y="0"/>
            <a:ext cx="7524300" cy="699600"/>
          </a:xfrm>
          <a:prstGeom prst="rect">
            <a:avLst/>
          </a:prstGeom>
          <a:solidFill>
            <a:srgbClr val="FF99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lt1"/>
              </a:solidFill>
              <a:latin typeface="Calibri"/>
              <a:ea typeface="Calibri"/>
              <a:cs typeface="Calibri"/>
              <a:sym typeface="Calibri"/>
            </a:endParaRPr>
          </a:p>
        </p:txBody>
      </p:sp>
      <p:sp>
        <p:nvSpPr>
          <p:cNvPr id="112" name="Google Shape;112;p16"/>
          <p:cNvSpPr/>
          <p:nvPr/>
        </p:nvSpPr>
        <p:spPr>
          <a:xfrm>
            <a:off x="1619672" y="4901740"/>
            <a:ext cx="7524300" cy="241800"/>
          </a:xfrm>
          <a:prstGeom prst="rect">
            <a:avLst/>
          </a:prstGeom>
          <a:solidFill>
            <a:srgbClr val="FF99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lt1"/>
              </a:solidFill>
              <a:latin typeface="Calibri"/>
              <a:ea typeface="Calibri"/>
              <a:cs typeface="Calibri"/>
              <a:sym typeface="Calibri"/>
            </a:endParaRPr>
          </a:p>
        </p:txBody>
      </p:sp>
      <p:sp>
        <p:nvSpPr>
          <p:cNvPr id="113" name="Google Shape;113;p16"/>
          <p:cNvSpPr/>
          <p:nvPr/>
        </p:nvSpPr>
        <p:spPr>
          <a:xfrm>
            <a:off x="1763688" y="0"/>
            <a:ext cx="792000" cy="6996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5400">
              <a:solidFill>
                <a:srgbClr val="FBD4B4"/>
              </a:solidFill>
              <a:latin typeface="Arial"/>
              <a:ea typeface="Arial"/>
              <a:cs typeface="Arial"/>
              <a:sym typeface="Arial"/>
            </a:endParaRPr>
          </a:p>
        </p:txBody>
      </p:sp>
      <p:sp>
        <p:nvSpPr>
          <p:cNvPr id="114" name="Google Shape;114;p16"/>
          <p:cNvSpPr/>
          <p:nvPr/>
        </p:nvSpPr>
        <p:spPr>
          <a:xfrm>
            <a:off x="8172400" y="4901740"/>
            <a:ext cx="971700" cy="241800"/>
          </a:xfrm>
          <a:prstGeom prst="rect">
            <a:avLst/>
          </a:prstGeom>
          <a:solidFill>
            <a:srgbClr val="FF99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 sz="1200" b="1">
                <a:solidFill>
                  <a:srgbClr val="FF6600"/>
                </a:solidFill>
                <a:latin typeface="Calibri"/>
                <a:ea typeface="Calibri"/>
                <a:cs typeface="Calibri"/>
                <a:sym typeface="Calibri"/>
              </a:rPr>
              <a:t>◄</a:t>
            </a:r>
            <a:r>
              <a:rPr lang="es" sz="1200" b="1">
                <a:solidFill>
                  <a:schemeClr val="lt1"/>
                </a:solidFill>
                <a:latin typeface="Calibri"/>
                <a:ea typeface="Calibri"/>
                <a:cs typeface="Calibri"/>
                <a:sym typeface="Calibri"/>
              </a:rPr>
              <a:t> </a:t>
            </a:r>
            <a:fld id="{00000000-1234-1234-1234-123412341234}" type="slidenum">
              <a:rPr lang="es" sz="1200" b="1">
                <a:solidFill>
                  <a:schemeClr val="lt1"/>
                </a:solidFill>
                <a:latin typeface="Calibri"/>
                <a:ea typeface="Calibri"/>
                <a:cs typeface="Calibri"/>
                <a:sym typeface="Calibri"/>
              </a:rPr>
              <a:t>3</a:t>
            </a:fld>
            <a:r>
              <a:rPr lang="es" sz="1200" b="1">
                <a:solidFill>
                  <a:schemeClr val="lt1"/>
                </a:solidFill>
                <a:latin typeface="Calibri"/>
                <a:ea typeface="Calibri"/>
                <a:cs typeface="Calibri"/>
                <a:sym typeface="Calibri"/>
              </a:rPr>
              <a:t> </a:t>
            </a:r>
            <a:r>
              <a:rPr lang="es" sz="1200" b="1">
                <a:solidFill>
                  <a:srgbClr val="FF6600"/>
                </a:solidFill>
                <a:latin typeface="Calibri"/>
                <a:ea typeface="Calibri"/>
                <a:cs typeface="Calibri"/>
                <a:sym typeface="Calibri"/>
              </a:rPr>
              <a:t>►</a:t>
            </a:r>
            <a:endParaRPr/>
          </a:p>
        </p:txBody>
      </p:sp>
      <p:sp>
        <p:nvSpPr>
          <p:cNvPr id="116" name="Google Shape;116;p16"/>
          <p:cNvSpPr/>
          <p:nvPr/>
        </p:nvSpPr>
        <p:spPr>
          <a:xfrm>
            <a:off x="1763688" y="0"/>
            <a:ext cx="792000" cy="6996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s" sz="5400" b="1">
                <a:solidFill>
                  <a:srgbClr val="FBD4B4"/>
                </a:solidFill>
                <a:latin typeface="Rockwell"/>
                <a:ea typeface="Rockwell"/>
                <a:cs typeface="Rockwell"/>
                <a:sym typeface="Rockwell"/>
              </a:rPr>
              <a:t>1</a:t>
            </a:r>
            <a:endParaRPr sz="5400" b="1">
              <a:solidFill>
                <a:srgbClr val="FBD4B4"/>
              </a:solidFill>
              <a:latin typeface="Rockwell"/>
              <a:ea typeface="Rockwell"/>
              <a:cs typeface="Rockwell"/>
              <a:sym typeface="Rockwell"/>
            </a:endParaRPr>
          </a:p>
        </p:txBody>
      </p:sp>
      <p:sp>
        <p:nvSpPr>
          <p:cNvPr id="117" name="Google Shape;117;p16"/>
          <p:cNvSpPr/>
          <p:nvPr/>
        </p:nvSpPr>
        <p:spPr>
          <a:xfrm>
            <a:off x="2555776" y="0"/>
            <a:ext cx="6588300" cy="699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2400" b="1" dirty="0">
                <a:solidFill>
                  <a:srgbClr val="FFFFFF"/>
                </a:solidFill>
                <a:latin typeface="Arial"/>
                <a:ea typeface="Arial"/>
                <a:cs typeface="Arial"/>
                <a:sym typeface="Arial"/>
              </a:rPr>
              <a:t>Definición del Problema</a:t>
            </a:r>
            <a:endParaRPr dirty="0"/>
          </a:p>
        </p:txBody>
      </p:sp>
      <p:sp>
        <p:nvSpPr>
          <p:cNvPr id="138" name="Google Shape;138;p16"/>
          <p:cNvSpPr txBox="1"/>
          <p:nvPr/>
        </p:nvSpPr>
        <p:spPr>
          <a:xfrm>
            <a:off x="1957800" y="889459"/>
            <a:ext cx="7186200" cy="48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PE" sz="1800" b="1" dirty="0">
                <a:solidFill>
                  <a:srgbClr val="050505"/>
                </a:solidFill>
                <a:effectLst/>
                <a:latin typeface="Segoe UI Historic" panose="020B0502040204020203" pitchFamily="34" charset="0"/>
                <a:ea typeface="Calibri" panose="020F0502020204030204" pitchFamily="34" charset="0"/>
              </a:rPr>
              <a:t>Educando a crecido estos últimos años de manera exponencial, debido a la alta demanda de los cursos dictados se requiere implementar nuevas sedes, por tal motivo se requiere analizar los distritos de nuestros estudiantes matriculados y con qué cursos iniciar en las nuevas sedes.</a:t>
            </a:r>
            <a:endParaRPr sz="1200" dirty="0">
              <a:latin typeface="Chivo"/>
              <a:ea typeface="Chivo"/>
              <a:cs typeface="Chivo"/>
              <a:sym typeface="Chivo"/>
            </a:endParaRPr>
          </a:p>
        </p:txBody>
      </p:sp>
      <p:sp>
        <p:nvSpPr>
          <p:cNvPr id="43" name="Google Shape;91;p15">
            <a:extLst>
              <a:ext uri="{FF2B5EF4-FFF2-40B4-BE49-F238E27FC236}">
                <a16:creationId xmlns:a16="http://schemas.microsoft.com/office/drawing/2014/main" id="{8B34B943-09E5-4278-9249-1FEDFC6EA4D2}"/>
              </a:ext>
            </a:extLst>
          </p:cNvPr>
          <p:cNvSpPr/>
          <p:nvPr/>
        </p:nvSpPr>
        <p:spPr>
          <a:xfrm>
            <a:off x="-132" y="-3905"/>
            <a:ext cx="1619700" cy="699600"/>
          </a:xfrm>
          <a:prstGeom prst="rect">
            <a:avLst/>
          </a:prstGeom>
          <a:solidFill>
            <a:srgbClr val="99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 sz="2000" b="1" dirty="0">
                <a:solidFill>
                  <a:schemeClr val="lt2"/>
                </a:solidFill>
                <a:latin typeface="Rockwell"/>
                <a:ea typeface="Rockwell"/>
                <a:cs typeface="Rockwell"/>
                <a:sym typeface="Rockwell"/>
              </a:rPr>
              <a:t>Educando</a:t>
            </a:r>
            <a:endParaRPr sz="2000" b="1" cap="none" dirty="0">
              <a:solidFill>
                <a:schemeClr val="lt2"/>
              </a:solidFill>
              <a:latin typeface="Rockwell"/>
              <a:ea typeface="Rockwell"/>
              <a:cs typeface="Rockwell"/>
              <a:sym typeface="Rockwell"/>
            </a:endParaRPr>
          </a:p>
        </p:txBody>
      </p:sp>
      <p:pic>
        <p:nvPicPr>
          <p:cNvPr id="7170" name="Picture 2" descr="Consejos para conseguir el crecimiento de tu empresa">
            <a:extLst>
              <a:ext uri="{FF2B5EF4-FFF2-40B4-BE49-F238E27FC236}">
                <a16:creationId xmlns:a16="http://schemas.microsoft.com/office/drawing/2014/main" id="{21B190FA-0B30-4ED9-9803-B2ED86E801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237800"/>
            <a:ext cx="3996798" cy="25493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7"/>
          <p:cNvSpPr/>
          <p:nvPr/>
        </p:nvSpPr>
        <p:spPr>
          <a:xfrm>
            <a:off x="0" y="691156"/>
            <a:ext cx="1619700" cy="4202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i="0" u="none" strike="noStrike" cap="none">
              <a:solidFill>
                <a:schemeClr val="lt1"/>
              </a:solidFill>
              <a:latin typeface="Cabin"/>
              <a:ea typeface="Cabin"/>
              <a:cs typeface="Cabin"/>
              <a:sym typeface="Cabin"/>
            </a:endParaRPr>
          </a:p>
        </p:txBody>
      </p:sp>
      <p:sp>
        <p:nvSpPr>
          <p:cNvPr id="144" name="Google Shape;144;p17"/>
          <p:cNvSpPr/>
          <p:nvPr/>
        </p:nvSpPr>
        <p:spPr>
          <a:xfrm>
            <a:off x="0" y="0"/>
            <a:ext cx="1619700" cy="699600"/>
          </a:xfrm>
          <a:prstGeom prst="rect">
            <a:avLst/>
          </a:prstGeom>
          <a:solidFill>
            <a:srgbClr val="0036F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0" i="0" u="none" strike="noStrike" cap="none">
              <a:solidFill>
                <a:schemeClr val="lt1"/>
              </a:solidFill>
              <a:latin typeface="Calibri"/>
              <a:ea typeface="Calibri"/>
              <a:cs typeface="Calibri"/>
              <a:sym typeface="Calibri"/>
            </a:endParaRPr>
          </a:p>
        </p:txBody>
      </p:sp>
      <p:sp>
        <p:nvSpPr>
          <p:cNvPr id="145" name="Google Shape;145;p17">
            <a:hlinkClick r:id="" action="ppaction://noaction"/>
          </p:cNvPr>
          <p:cNvSpPr/>
          <p:nvPr/>
        </p:nvSpPr>
        <p:spPr>
          <a:xfrm>
            <a:off x="0" y="1131590"/>
            <a:ext cx="1619700" cy="36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1100" b="1" i="0" u="none" strike="noStrike" cap="none">
                <a:solidFill>
                  <a:srgbClr val="3F3F3F"/>
                </a:solidFill>
                <a:latin typeface="Cabin"/>
                <a:ea typeface="Cabin"/>
                <a:cs typeface="Cabin"/>
                <a:sym typeface="Cabin"/>
              </a:rPr>
              <a:t>  Resumen</a:t>
            </a:r>
            <a:endParaRPr>
              <a:latin typeface="Cabin"/>
              <a:ea typeface="Cabin"/>
              <a:cs typeface="Cabin"/>
              <a:sym typeface="Cabin"/>
            </a:endParaRPr>
          </a:p>
          <a:p>
            <a:pPr marL="0" marR="0" lvl="0" indent="0" algn="l" rtl="0">
              <a:spcBef>
                <a:spcPts val="0"/>
              </a:spcBef>
              <a:spcAft>
                <a:spcPts val="0"/>
              </a:spcAft>
              <a:buNone/>
            </a:pPr>
            <a:r>
              <a:rPr lang="es" sz="1100" b="1">
                <a:solidFill>
                  <a:srgbClr val="3F3F3F"/>
                </a:solidFill>
                <a:latin typeface="Cabin"/>
                <a:ea typeface="Cabin"/>
                <a:cs typeface="Cabin"/>
                <a:sym typeface="Cabin"/>
              </a:rPr>
              <a:t>         Ejecutivo</a:t>
            </a:r>
            <a:endParaRPr sz="1100" b="1">
              <a:solidFill>
                <a:srgbClr val="3F3F3F"/>
              </a:solidFill>
              <a:latin typeface="Cabin"/>
              <a:ea typeface="Cabin"/>
              <a:cs typeface="Cabin"/>
              <a:sym typeface="Cabin"/>
            </a:endParaRPr>
          </a:p>
        </p:txBody>
      </p:sp>
      <p:sp>
        <p:nvSpPr>
          <p:cNvPr id="146" name="Google Shape;146;p17"/>
          <p:cNvSpPr/>
          <p:nvPr/>
        </p:nvSpPr>
        <p:spPr>
          <a:xfrm>
            <a:off x="0" y="1643019"/>
            <a:ext cx="1619700" cy="36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1100">
                <a:solidFill>
                  <a:srgbClr val="3F3F3F"/>
                </a:solidFill>
                <a:latin typeface="Cabin"/>
                <a:ea typeface="Cabin"/>
                <a:cs typeface="Cabin"/>
                <a:sym typeface="Cabin"/>
              </a:rPr>
              <a:t>  ► Definición del</a:t>
            </a:r>
            <a:endParaRPr>
              <a:latin typeface="Cabin"/>
              <a:ea typeface="Cabin"/>
              <a:cs typeface="Cabin"/>
              <a:sym typeface="Cabin"/>
            </a:endParaRPr>
          </a:p>
          <a:p>
            <a:pPr marL="0" marR="0" lvl="0" indent="0" algn="l" rtl="0">
              <a:spcBef>
                <a:spcPts val="0"/>
              </a:spcBef>
              <a:spcAft>
                <a:spcPts val="0"/>
              </a:spcAft>
              <a:buNone/>
            </a:pPr>
            <a:r>
              <a:rPr lang="es" sz="1100">
                <a:solidFill>
                  <a:srgbClr val="3F3F3F"/>
                </a:solidFill>
                <a:latin typeface="Cabin"/>
                <a:ea typeface="Cabin"/>
                <a:cs typeface="Cabin"/>
                <a:sym typeface="Cabin"/>
              </a:rPr>
              <a:t>         Problema </a:t>
            </a:r>
            <a:endParaRPr sz="1100">
              <a:solidFill>
                <a:srgbClr val="3F3F3F"/>
              </a:solidFill>
              <a:latin typeface="Cabin"/>
              <a:ea typeface="Cabin"/>
              <a:cs typeface="Cabin"/>
              <a:sym typeface="Cabin"/>
            </a:endParaRPr>
          </a:p>
        </p:txBody>
      </p:sp>
      <p:sp>
        <p:nvSpPr>
          <p:cNvPr id="147" name="Google Shape;147;p17"/>
          <p:cNvSpPr/>
          <p:nvPr/>
        </p:nvSpPr>
        <p:spPr>
          <a:xfrm>
            <a:off x="0" y="2000158"/>
            <a:ext cx="1619700" cy="360000"/>
          </a:xfrm>
          <a:prstGeom prst="rect">
            <a:avLst/>
          </a:prstGeom>
          <a:solidFill>
            <a:srgbClr val="FABF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1100" b="1" dirty="0">
                <a:solidFill>
                  <a:srgbClr val="3F3F3F"/>
                </a:solidFill>
                <a:latin typeface="Cabin"/>
                <a:ea typeface="Cabin"/>
                <a:cs typeface="Cabin"/>
                <a:sym typeface="Cabin"/>
              </a:rPr>
              <a:t>  2. Modelo Transacional</a:t>
            </a:r>
            <a:endParaRPr sz="1100" b="1" dirty="0">
              <a:solidFill>
                <a:srgbClr val="3F3F3F"/>
              </a:solidFill>
              <a:latin typeface="Cabin"/>
              <a:ea typeface="Cabin"/>
              <a:cs typeface="Cabin"/>
              <a:sym typeface="Cabin"/>
            </a:endParaRPr>
          </a:p>
        </p:txBody>
      </p:sp>
      <p:sp>
        <p:nvSpPr>
          <p:cNvPr id="148" name="Google Shape;148;p17"/>
          <p:cNvSpPr/>
          <p:nvPr/>
        </p:nvSpPr>
        <p:spPr>
          <a:xfrm>
            <a:off x="0" y="2432206"/>
            <a:ext cx="1619700" cy="36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1100" dirty="0">
                <a:solidFill>
                  <a:srgbClr val="3F3F3F"/>
                </a:solidFill>
                <a:latin typeface="Cabin"/>
                <a:ea typeface="Cabin"/>
                <a:cs typeface="Cabin"/>
                <a:sym typeface="Cabin"/>
              </a:rPr>
              <a:t>  ► Indicadores</a:t>
            </a:r>
            <a:endParaRPr sz="1100" dirty="0">
              <a:solidFill>
                <a:srgbClr val="3F3F3F"/>
              </a:solidFill>
              <a:latin typeface="Cabin"/>
              <a:ea typeface="Cabin"/>
              <a:cs typeface="Cabin"/>
              <a:sym typeface="Cabin"/>
            </a:endParaRPr>
          </a:p>
        </p:txBody>
      </p:sp>
      <p:sp>
        <p:nvSpPr>
          <p:cNvPr id="149" name="Google Shape;149;p17"/>
          <p:cNvSpPr/>
          <p:nvPr/>
        </p:nvSpPr>
        <p:spPr>
          <a:xfrm>
            <a:off x="0" y="2858544"/>
            <a:ext cx="1619700" cy="36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1100" dirty="0">
                <a:solidFill>
                  <a:srgbClr val="3F3F3F"/>
                </a:solidFill>
                <a:latin typeface="Cabin"/>
                <a:ea typeface="Cabin"/>
                <a:cs typeface="Cabin"/>
                <a:sym typeface="Cabin"/>
              </a:rPr>
              <a:t>  ► </a:t>
            </a:r>
            <a:r>
              <a:rPr lang="es-PE" sz="1100" dirty="0">
                <a:solidFill>
                  <a:srgbClr val="3F3F3F"/>
                </a:solidFill>
                <a:latin typeface="Cabin"/>
                <a:ea typeface="Cabin"/>
                <a:cs typeface="Cabin"/>
                <a:sym typeface="Cabin"/>
              </a:rPr>
              <a:t>Diseño Dimensional</a:t>
            </a:r>
            <a:endParaRPr sz="1100" dirty="0">
              <a:solidFill>
                <a:srgbClr val="3F3F3F"/>
              </a:solidFill>
              <a:latin typeface="Cabin"/>
              <a:ea typeface="Cabin"/>
              <a:cs typeface="Cabin"/>
              <a:sym typeface="Cabin"/>
            </a:endParaRPr>
          </a:p>
        </p:txBody>
      </p:sp>
      <p:sp>
        <p:nvSpPr>
          <p:cNvPr id="153" name="Google Shape;153;p17"/>
          <p:cNvSpPr/>
          <p:nvPr/>
        </p:nvSpPr>
        <p:spPr>
          <a:xfrm>
            <a:off x="0" y="4901740"/>
            <a:ext cx="1619700" cy="241800"/>
          </a:xfrm>
          <a:prstGeom prst="rect">
            <a:avLst/>
          </a:prstGeom>
          <a:solidFill>
            <a:srgbClr val="4A86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lt1"/>
              </a:solidFill>
              <a:latin typeface="Calibri"/>
              <a:ea typeface="Calibri"/>
              <a:cs typeface="Calibri"/>
              <a:sym typeface="Calibri"/>
            </a:endParaRPr>
          </a:p>
        </p:txBody>
      </p:sp>
      <p:sp>
        <p:nvSpPr>
          <p:cNvPr id="154" name="Google Shape;154;p17"/>
          <p:cNvSpPr/>
          <p:nvPr/>
        </p:nvSpPr>
        <p:spPr>
          <a:xfrm>
            <a:off x="1619672" y="0"/>
            <a:ext cx="7524300" cy="699600"/>
          </a:xfrm>
          <a:prstGeom prst="rect">
            <a:avLst/>
          </a:prstGeom>
          <a:solidFill>
            <a:srgbClr val="FF99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lt1"/>
              </a:solidFill>
              <a:latin typeface="Calibri"/>
              <a:ea typeface="Calibri"/>
              <a:cs typeface="Calibri"/>
              <a:sym typeface="Calibri"/>
            </a:endParaRPr>
          </a:p>
        </p:txBody>
      </p:sp>
      <p:sp>
        <p:nvSpPr>
          <p:cNvPr id="155" name="Google Shape;155;p17"/>
          <p:cNvSpPr/>
          <p:nvPr/>
        </p:nvSpPr>
        <p:spPr>
          <a:xfrm>
            <a:off x="1619672" y="4901740"/>
            <a:ext cx="7524300" cy="241800"/>
          </a:xfrm>
          <a:prstGeom prst="rect">
            <a:avLst/>
          </a:prstGeom>
          <a:solidFill>
            <a:srgbClr val="FF99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lt1"/>
              </a:solidFill>
              <a:latin typeface="Calibri"/>
              <a:ea typeface="Calibri"/>
              <a:cs typeface="Calibri"/>
              <a:sym typeface="Calibri"/>
            </a:endParaRPr>
          </a:p>
        </p:txBody>
      </p:sp>
      <p:sp>
        <p:nvSpPr>
          <p:cNvPr id="156" name="Google Shape;156;p17"/>
          <p:cNvSpPr/>
          <p:nvPr/>
        </p:nvSpPr>
        <p:spPr>
          <a:xfrm>
            <a:off x="1763688" y="0"/>
            <a:ext cx="792000" cy="6996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5400">
              <a:solidFill>
                <a:srgbClr val="FBD4B4"/>
              </a:solidFill>
              <a:latin typeface="Arial"/>
              <a:ea typeface="Arial"/>
              <a:cs typeface="Arial"/>
              <a:sym typeface="Arial"/>
            </a:endParaRPr>
          </a:p>
        </p:txBody>
      </p:sp>
      <p:sp>
        <p:nvSpPr>
          <p:cNvPr id="157" name="Google Shape;157;p17"/>
          <p:cNvSpPr/>
          <p:nvPr/>
        </p:nvSpPr>
        <p:spPr>
          <a:xfrm>
            <a:off x="8172400" y="4901740"/>
            <a:ext cx="971700" cy="241800"/>
          </a:xfrm>
          <a:prstGeom prst="rect">
            <a:avLst/>
          </a:prstGeom>
          <a:solidFill>
            <a:srgbClr val="FF99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 sz="1200" b="1">
                <a:solidFill>
                  <a:srgbClr val="FF6600"/>
                </a:solidFill>
                <a:latin typeface="Calibri"/>
                <a:ea typeface="Calibri"/>
                <a:cs typeface="Calibri"/>
                <a:sym typeface="Calibri"/>
              </a:rPr>
              <a:t>◄</a:t>
            </a:r>
            <a:r>
              <a:rPr lang="es" sz="1200" b="1">
                <a:solidFill>
                  <a:schemeClr val="lt1"/>
                </a:solidFill>
                <a:latin typeface="Calibri"/>
                <a:ea typeface="Calibri"/>
                <a:cs typeface="Calibri"/>
                <a:sym typeface="Calibri"/>
              </a:rPr>
              <a:t> </a:t>
            </a:r>
            <a:fld id="{00000000-1234-1234-1234-123412341234}" type="slidenum">
              <a:rPr lang="es" sz="1200" b="1">
                <a:solidFill>
                  <a:schemeClr val="lt1"/>
                </a:solidFill>
                <a:latin typeface="Calibri"/>
                <a:ea typeface="Calibri"/>
                <a:cs typeface="Calibri"/>
                <a:sym typeface="Calibri"/>
              </a:rPr>
              <a:t>4</a:t>
            </a:fld>
            <a:r>
              <a:rPr lang="es" sz="1200" b="1">
                <a:solidFill>
                  <a:schemeClr val="lt1"/>
                </a:solidFill>
                <a:latin typeface="Calibri"/>
                <a:ea typeface="Calibri"/>
                <a:cs typeface="Calibri"/>
                <a:sym typeface="Calibri"/>
              </a:rPr>
              <a:t> </a:t>
            </a:r>
            <a:r>
              <a:rPr lang="es" sz="1200" b="1">
                <a:solidFill>
                  <a:srgbClr val="FF6600"/>
                </a:solidFill>
                <a:latin typeface="Calibri"/>
                <a:ea typeface="Calibri"/>
                <a:cs typeface="Calibri"/>
                <a:sym typeface="Calibri"/>
              </a:rPr>
              <a:t>►</a:t>
            </a:r>
            <a:endParaRPr/>
          </a:p>
        </p:txBody>
      </p:sp>
      <p:sp>
        <p:nvSpPr>
          <p:cNvPr id="158" name="Google Shape;158;p17"/>
          <p:cNvSpPr/>
          <p:nvPr/>
        </p:nvSpPr>
        <p:spPr>
          <a:xfrm>
            <a:off x="0" y="-201"/>
            <a:ext cx="1619700" cy="699600"/>
          </a:xfrm>
          <a:prstGeom prst="rect">
            <a:avLst/>
          </a:prstGeom>
          <a:solidFill>
            <a:srgbClr val="99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 sz="2500" b="1" dirty="0">
                <a:solidFill>
                  <a:schemeClr val="lt2"/>
                </a:solidFill>
                <a:latin typeface="Rockwell"/>
                <a:ea typeface="Rockwell"/>
                <a:cs typeface="Rockwell"/>
                <a:sym typeface="Rockwell"/>
              </a:rPr>
              <a:t>PRODAC</a:t>
            </a:r>
            <a:endParaRPr sz="2500" b="1" cap="none" dirty="0">
              <a:solidFill>
                <a:schemeClr val="lt2"/>
              </a:solidFill>
              <a:latin typeface="Rockwell"/>
              <a:ea typeface="Rockwell"/>
              <a:cs typeface="Rockwell"/>
              <a:sym typeface="Rockwell"/>
            </a:endParaRPr>
          </a:p>
        </p:txBody>
      </p:sp>
      <p:sp>
        <p:nvSpPr>
          <p:cNvPr id="159" name="Google Shape;159;p17"/>
          <p:cNvSpPr/>
          <p:nvPr/>
        </p:nvSpPr>
        <p:spPr>
          <a:xfrm>
            <a:off x="1763688" y="0"/>
            <a:ext cx="792000" cy="6996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s" sz="5400" b="1">
                <a:solidFill>
                  <a:srgbClr val="FBD4B4"/>
                </a:solidFill>
                <a:latin typeface="Rockwell"/>
                <a:ea typeface="Rockwell"/>
                <a:cs typeface="Rockwell"/>
                <a:sym typeface="Rockwell"/>
              </a:rPr>
              <a:t>2</a:t>
            </a:r>
            <a:endParaRPr sz="5400" b="1">
              <a:solidFill>
                <a:srgbClr val="FBD4B4"/>
              </a:solidFill>
              <a:latin typeface="Rockwell"/>
              <a:ea typeface="Rockwell"/>
              <a:cs typeface="Rockwell"/>
              <a:sym typeface="Rockwell"/>
            </a:endParaRPr>
          </a:p>
        </p:txBody>
      </p:sp>
      <p:sp>
        <p:nvSpPr>
          <p:cNvPr id="160" name="Google Shape;160;p17"/>
          <p:cNvSpPr/>
          <p:nvPr/>
        </p:nvSpPr>
        <p:spPr>
          <a:xfrm>
            <a:off x="2555776" y="0"/>
            <a:ext cx="6588300" cy="699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2400" b="1" dirty="0">
                <a:solidFill>
                  <a:srgbClr val="FFFFFF"/>
                </a:solidFill>
                <a:latin typeface="Arial"/>
                <a:ea typeface="Arial"/>
                <a:cs typeface="Arial"/>
                <a:sym typeface="Arial"/>
              </a:rPr>
              <a:t>Modelo Transaccional</a:t>
            </a:r>
            <a:endParaRPr dirty="0"/>
          </a:p>
        </p:txBody>
      </p:sp>
      <p:sp>
        <p:nvSpPr>
          <p:cNvPr id="23" name="Google Shape;91;p15">
            <a:extLst>
              <a:ext uri="{FF2B5EF4-FFF2-40B4-BE49-F238E27FC236}">
                <a16:creationId xmlns:a16="http://schemas.microsoft.com/office/drawing/2014/main" id="{835354A6-0146-45A3-A6C7-A99832D4D2C8}"/>
              </a:ext>
            </a:extLst>
          </p:cNvPr>
          <p:cNvSpPr/>
          <p:nvPr/>
        </p:nvSpPr>
        <p:spPr>
          <a:xfrm>
            <a:off x="-132" y="-3905"/>
            <a:ext cx="1619700" cy="699600"/>
          </a:xfrm>
          <a:prstGeom prst="rect">
            <a:avLst/>
          </a:prstGeom>
          <a:solidFill>
            <a:srgbClr val="99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 sz="2000" b="1" dirty="0">
                <a:solidFill>
                  <a:schemeClr val="lt2"/>
                </a:solidFill>
                <a:latin typeface="Rockwell"/>
                <a:ea typeface="Rockwell"/>
                <a:cs typeface="Rockwell"/>
                <a:sym typeface="Rockwell"/>
              </a:rPr>
              <a:t>Educando</a:t>
            </a:r>
            <a:endParaRPr sz="2000" b="1" cap="none" dirty="0">
              <a:solidFill>
                <a:schemeClr val="lt2"/>
              </a:solidFill>
              <a:latin typeface="Rockwell"/>
              <a:ea typeface="Rockwell"/>
              <a:cs typeface="Rockwell"/>
              <a:sym typeface="Rockwell"/>
            </a:endParaRPr>
          </a:p>
        </p:txBody>
      </p:sp>
      <p:pic>
        <p:nvPicPr>
          <p:cNvPr id="24" name="Imagen 23">
            <a:extLst>
              <a:ext uri="{FF2B5EF4-FFF2-40B4-BE49-F238E27FC236}">
                <a16:creationId xmlns:a16="http://schemas.microsoft.com/office/drawing/2014/main" id="{8D0F5643-A803-46AB-AEA2-B963DE4B27A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5688" y="703505"/>
            <a:ext cx="5343112" cy="420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9"/>
          <p:cNvSpPr/>
          <p:nvPr/>
        </p:nvSpPr>
        <p:spPr>
          <a:xfrm>
            <a:off x="0" y="695695"/>
            <a:ext cx="1619700" cy="4188698"/>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i="0" u="none" strike="noStrike" cap="none">
              <a:solidFill>
                <a:schemeClr val="lt1"/>
              </a:solidFill>
              <a:latin typeface="Cabin"/>
              <a:ea typeface="Cabin"/>
              <a:cs typeface="Cabin"/>
              <a:sym typeface="Cabin"/>
            </a:endParaRPr>
          </a:p>
        </p:txBody>
      </p:sp>
      <p:sp>
        <p:nvSpPr>
          <p:cNvPr id="271" name="Google Shape;271;p19"/>
          <p:cNvSpPr/>
          <p:nvPr/>
        </p:nvSpPr>
        <p:spPr>
          <a:xfrm>
            <a:off x="0" y="0"/>
            <a:ext cx="1619700" cy="699600"/>
          </a:xfrm>
          <a:prstGeom prst="rect">
            <a:avLst/>
          </a:prstGeom>
          <a:solidFill>
            <a:srgbClr val="0036F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0" i="0" u="none" strike="noStrike" cap="none">
              <a:solidFill>
                <a:schemeClr val="lt1"/>
              </a:solidFill>
              <a:latin typeface="Calibri"/>
              <a:ea typeface="Calibri"/>
              <a:cs typeface="Calibri"/>
              <a:sym typeface="Calibri"/>
            </a:endParaRPr>
          </a:p>
        </p:txBody>
      </p:sp>
      <p:sp>
        <p:nvSpPr>
          <p:cNvPr id="272" name="Google Shape;272;p19">
            <a:hlinkClick r:id="" action="ppaction://noaction"/>
          </p:cNvPr>
          <p:cNvSpPr/>
          <p:nvPr/>
        </p:nvSpPr>
        <p:spPr>
          <a:xfrm>
            <a:off x="0" y="1131590"/>
            <a:ext cx="1619700" cy="36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1100" b="1" i="0" u="none" strike="noStrike" cap="none">
                <a:solidFill>
                  <a:srgbClr val="3F3F3F"/>
                </a:solidFill>
                <a:latin typeface="Cabin"/>
                <a:ea typeface="Cabin"/>
                <a:cs typeface="Cabin"/>
                <a:sym typeface="Cabin"/>
              </a:rPr>
              <a:t>  Resumen</a:t>
            </a:r>
            <a:endParaRPr>
              <a:latin typeface="Cabin"/>
              <a:ea typeface="Cabin"/>
              <a:cs typeface="Cabin"/>
              <a:sym typeface="Cabin"/>
            </a:endParaRPr>
          </a:p>
          <a:p>
            <a:pPr marL="0" marR="0" lvl="0" indent="0" algn="l" rtl="0">
              <a:spcBef>
                <a:spcPts val="0"/>
              </a:spcBef>
              <a:spcAft>
                <a:spcPts val="0"/>
              </a:spcAft>
              <a:buNone/>
            </a:pPr>
            <a:r>
              <a:rPr lang="es" sz="1100" b="1">
                <a:solidFill>
                  <a:srgbClr val="3F3F3F"/>
                </a:solidFill>
                <a:latin typeface="Cabin"/>
                <a:ea typeface="Cabin"/>
                <a:cs typeface="Cabin"/>
                <a:sym typeface="Cabin"/>
              </a:rPr>
              <a:t>         Ejecutivo</a:t>
            </a:r>
            <a:endParaRPr sz="1100" b="1">
              <a:solidFill>
                <a:srgbClr val="3F3F3F"/>
              </a:solidFill>
              <a:latin typeface="Cabin"/>
              <a:ea typeface="Cabin"/>
              <a:cs typeface="Cabin"/>
              <a:sym typeface="Cabin"/>
            </a:endParaRPr>
          </a:p>
        </p:txBody>
      </p:sp>
      <p:sp>
        <p:nvSpPr>
          <p:cNvPr id="273" name="Google Shape;273;p19"/>
          <p:cNvSpPr/>
          <p:nvPr/>
        </p:nvSpPr>
        <p:spPr>
          <a:xfrm>
            <a:off x="0" y="1643019"/>
            <a:ext cx="1619700" cy="36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1100">
                <a:solidFill>
                  <a:srgbClr val="3F3F3F"/>
                </a:solidFill>
                <a:latin typeface="Cabin"/>
                <a:ea typeface="Cabin"/>
                <a:cs typeface="Cabin"/>
                <a:sym typeface="Cabin"/>
              </a:rPr>
              <a:t>  ► Definición del</a:t>
            </a:r>
            <a:endParaRPr>
              <a:latin typeface="Cabin"/>
              <a:ea typeface="Cabin"/>
              <a:cs typeface="Cabin"/>
              <a:sym typeface="Cabin"/>
            </a:endParaRPr>
          </a:p>
          <a:p>
            <a:pPr marL="0" marR="0" lvl="0" indent="0" algn="l" rtl="0">
              <a:spcBef>
                <a:spcPts val="0"/>
              </a:spcBef>
              <a:spcAft>
                <a:spcPts val="0"/>
              </a:spcAft>
              <a:buNone/>
            </a:pPr>
            <a:r>
              <a:rPr lang="es" sz="1100">
                <a:solidFill>
                  <a:srgbClr val="3F3F3F"/>
                </a:solidFill>
                <a:latin typeface="Cabin"/>
                <a:ea typeface="Cabin"/>
                <a:cs typeface="Cabin"/>
                <a:sym typeface="Cabin"/>
              </a:rPr>
              <a:t>         Problema </a:t>
            </a:r>
            <a:endParaRPr sz="1100">
              <a:solidFill>
                <a:srgbClr val="3F3F3F"/>
              </a:solidFill>
              <a:latin typeface="Cabin"/>
              <a:ea typeface="Cabin"/>
              <a:cs typeface="Cabin"/>
              <a:sym typeface="Cabin"/>
            </a:endParaRPr>
          </a:p>
        </p:txBody>
      </p:sp>
      <p:sp>
        <p:nvSpPr>
          <p:cNvPr id="274" name="Google Shape;274;p19"/>
          <p:cNvSpPr/>
          <p:nvPr/>
        </p:nvSpPr>
        <p:spPr>
          <a:xfrm>
            <a:off x="0" y="2858544"/>
            <a:ext cx="1619700" cy="36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1100" dirty="0">
                <a:solidFill>
                  <a:srgbClr val="3F3F3F"/>
                </a:solidFill>
                <a:latin typeface="Cabin"/>
                <a:ea typeface="Cabin"/>
                <a:cs typeface="Cabin"/>
                <a:sym typeface="Cabin"/>
              </a:rPr>
              <a:t>  ► </a:t>
            </a:r>
            <a:r>
              <a:rPr lang="es-PE" sz="1100" dirty="0">
                <a:solidFill>
                  <a:srgbClr val="3F3F3F"/>
                </a:solidFill>
                <a:latin typeface="Cabin"/>
                <a:ea typeface="Cabin"/>
                <a:cs typeface="Cabin"/>
                <a:sym typeface="Cabin"/>
              </a:rPr>
              <a:t>Diseño Dimensional</a:t>
            </a:r>
            <a:endParaRPr sz="1100" dirty="0">
              <a:solidFill>
                <a:srgbClr val="3F3F3F"/>
              </a:solidFill>
              <a:latin typeface="Cabin"/>
              <a:ea typeface="Cabin"/>
              <a:cs typeface="Cabin"/>
              <a:sym typeface="Cabin"/>
            </a:endParaRPr>
          </a:p>
        </p:txBody>
      </p:sp>
      <p:sp>
        <p:nvSpPr>
          <p:cNvPr id="278" name="Google Shape;278;p19"/>
          <p:cNvSpPr/>
          <p:nvPr/>
        </p:nvSpPr>
        <p:spPr>
          <a:xfrm>
            <a:off x="0" y="4901740"/>
            <a:ext cx="1619700" cy="241800"/>
          </a:xfrm>
          <a:prstGeom prst="rect">
            <a:avLst/>
          </a:prstGeom>
          <a:solidFill>
            <a:srgbClr val="4A86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lt1"/>
              </a:solidFill>
              <a:latin typeface="Calibri"/>
              <a:ea typeface="Calibri"/>
              <a:cs typeface="Calibri"/>
              <a:sym typeface="Calibri"/>
            </a:endParaRPr>
          </a:p>
        </p:txBody>
      </p:sp>
      <p:sp>
        <p:nvSpPr>
          <p:cNvPr id="279" name="Google Shape;279;p19"/>
          <p:cNvSpPr/>
          <p:nvPr/>
        </p:nvSpPr>
        <p:spPr>
          <a:xfrm>
            <a:off x="1619672" y="0"/>
            <a:ext cx="7524300" cy="699600"/>
          </a:xfrm>
          <a:prstGeom prst="rect">
            <a:avLst/>
          </a:prstGeom>
          <a:solidFill>
            <a:srgbClr val="FF99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lt1"/>
              </a:solidFill>
              <a:latin typeface="Calibri"/>
              <a:ea typeface="Calibri"/>
              <a:cs typeface="Calibri"/>
              <a:sym typeface="Calibri"/>
            </a:endParaRPr>
          </a:p>
        </p:txBody>
      </p:sp>
      <p:sp>
        <p:nvSpPr>
          <p:cNvPr id="280" name="Google Shape;280;p19"/>
          <p:cNvSpPr/>
          <p:nvPr/>
        </p:nvSpPr>
        <p:spPr>
          <a:xfrm>
            <a:off x="1619672" y="4901740"/>
            <a:ext cx="7524300" cy="241800"/>
          </a:xfrm>
          <a:prstGeom prst="rect">
            <a:avLst/>
          </a:prstGeom>
          <a:solidFill>
            <a:srgbClr val="FF99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lt1"/>
              </a:solidFill>
              <a:latin typeface="Calibri"/>
              <a:ea typeface="Calibri"/>
              <a:cs typeface="Calibri"/>
              <a:sym typeface="Calibri"/>
            </a:endParaRPr>
          </a:p>
        </p:txBody>
      </p:sp>
      <p:sp>
        <p:nvSpPr>
          <p:cNvPr id="281" name="Google Shape;281;p19"/>
          <p:cNvSpPr/>
          <p:nvPr/>
        </p:nvSpPr>
        <p:spPr>
          <a:xfrm>
            <a:off x="1763688" y="0"/>
            <a:ext cx="792000" cy="6996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5400">
              <a:solidFill>
                <a:srgbClr val="FBD4B4"/>
              </a:solidFill>
              <a:latin typeface="Arial"/>
              <a:ea typeface="Arial"/>
              <a:cs typeface="Arial"/>
              <a:sym typeface="Arial"/>
            </a:endParaRPr>
          </a:p>
        </p:txBody>
      </p:sp>
      <p:sp>
        <p:nvSpPr>
          <p:cNvPr id="282" name="Google Shape;282;p19"/>
          <p:cNvSpPr/>
          <p:nvPr/>
        </p:nvSpPr>
        <p:spPr>
          <a:xfrm>
            <a:off x="8172400" y="4901740"/>
            <a:ext cx="971700" cy="241800"/>
          </a:xfrm>
          <a:prstGeom prst="rect">
            <a:avLst/>
          </a:prstGeom>
          <a:solidFill>
            <a:srgbClr val="FF99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 sz="1200" b="1">
                <a:solidFill>
                  <a:srgbClr val="FF6600"/>
                </a:solidFill>
                <a:latin typeface="Calibri"/>
                <a:ea typeface="Calibri"/>
                <a:cs typeface="Calibri"/>
                <a:sym typeface="Calibri"/>
              </a:rPr>
              <a:t>◄</a:t>
            </a:r>
            <a:r>
              <a:rPr lang="es" sz="1200" b="1">
                <a:solidFill>
                  <a:schemeClr val="lt1"/>
                </a:solidFill>
                <a:latin typeface="Calibri"/>
                <a:ea typeface="Calibri"/>
                <a:cs typeface="Calibri"/>
                <a:sym typeface="Calibri"/>
              </a:rPr>
              <a:t> </a:t>
            </a:r>
            <a:fld id="{00000000-1234-1234-1234-123412341234}" type="slidenum">
              <a:rPr lang="es" sz="1200" b="1">
                <a:solidFill>
                  <a:schemeClr val="lt1"/>
                </a:solidFill>
                <a:latin typeface="Calibri"/>
                <a:ea typeface="Calibri"/>
                <a:cs typeface="Calibri"/>
                <a:sym typeface="Calibri"/>
              </a:rPr>
              <a:t>5</a:t>
            </a:fld>
            <a:r>
              <a:rPr lang="es" sz="1200" b="1">
                <a:solidFill>
                  <a:schemeClr val="lt1"/>
                </a:solidFill>
                <a:latin typeface="Calibri"/>
                <a:ea typeface="Calibri"/>
                <a:cs typeface="Calibri"/>
                <a:sym typeface="Calibri"/>
              </a:rPr>
              <a:t> </a:t>
            </a:r>
            <a:r>
              <a:rPr lang="es" sz="1200" b="1">
                <a:solidFill>
                  <a:srgbClr val="FF6600"/>
                </a:solidFill>
                <a:latin typeface="Calibri"/>
                <a:ea typeface="Calibri"/>
                <a:cs typeface="Calibri"/>
                <a:sym typeface="Calibri"/>
              </a:rPr>
              <a:t>►</a:t>
            </a:r>
            <a:endParaRPr/>
          </a:p>
        </p:txBody>
      </p:sp>
      <p:sp>
        <p:nvSpPr>
          <p:cNvPr id="283" name="Google Shape;283;p19"/>
          <p:cNvSpPr/>
          <p:nvPr/>
        </p:nvSpPr>
        <p:spPr>
          <a:xfrm>
            <a:off x="0" y="-201"/>
            <a:ext cx="1619700" cy="699600"/>
          </a:xfrm>
          <a:prstGeom prst="rect">
            <a:avLst/>
          </a:prstGeom>
          <a:solidFill>
            <a:srgbClr val="99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 sz="2500" b="1">
                <a:solidFill>
                  <a:schemeClr val="lt2"/>
                </a:solidFill>
                <a:latin typeface="Rockwell"/>
                <a:ea typeface="Rockwell"/>
                <a:cs typeface="Rockwell"/>
                <a:sym typeface="Rockwell"/>
              </a:rPr>
              <a:t>PRODAC</a:t>
            </a:r>
            <a:endParaRPr sz="2500" b="1" cap="none">
              <a:solidFill>
                <a:schemeClr val="lt2"/>
              </a:solidFill>
              <a:latin typeface="Rockwell"/>
              <a:ea typeface="Rockwell"/>
              <a:cs typeface="Rockwell"/>
              <a:sym typeface="Rockwell"/>
            </a:endParaRPr>
          </a:p>
        </p:txBody>
      </p:sp>
      <p:sp>
        <p:nvSpPr>
          <p:cNvPr id="284" name="Google Shape;284;p19"/>
          <p:cNvSpPr/>
          <p:nvPr/>
        </p:nvSpPr>
        <p:spPr>
          <a:xfrm>
            <a:off x="1763688" y="0"/>
            <a:ext cx="792000" cy="6996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s" sz="5400" b="1">
                <a:solidFill>
                  <a:srgbClr val="FBD4B4"/>
                </a:solidFill>
                <a:latin typeface="Rockwell"/>
                <a:ea typeface="Rockwell"/>
                <a:cs typeface="Rockwell"/>
                <a:sym typeface="Rockwell"/>
              </a:rPr>
              <a:t>3</a:t>
            </a:r>
            <a:endParaRPr sz="5400" b="1">
              <a:solidFill>
                <a:srgbClr val="FBD4B4"/>
              </a:solidFill>
              <a:latin typeface="Rockwell"/>
              <a:ea typeface="Rockwell"/>
              <a:cs typeface="Rockwell"/>
              <a:sym typeface="Rockwell"/>
            </a:endParaRPr>
          </a:p>
        </p:txBody>
      </p:sp>
      <p:sp>
        <p:nvSpPr>
          <p:cNvPr id="285" name="Google Shape;285;p19"/>
          <p:cNvSpPr/>
          <p:nvPr/>
        </p:nvSpPr>
        <p:spPr>
          <a:xfrm>
            <a:off x="2555776" y="0"/>
            <a:ext cx="6588300" cy="699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2400" b="1" dirty="0">
                <a:solidFill>
                  <a:srgbClr val="FFFFFF"/>
                </a:solidFill>
                <a:latin typeface="Arial"/>
                <a:ea typeface="Arial"/>
                <a:cs typeface="Arial"/>
                <a:sym typeface="Arial"/>
              </a:rPr>
              <a:t>Indicadores</a:t>
            </a:r>
            <a:endParaRPr dirty="0"/>
          </a:p>
        </p:txBody>
      </p:sp>
      <p:sp>
        <p:nvSpPr>
          <p:cNvPr id="286" name="Google Shape;286;p19"/>
          <p:cNvSpPr/>
          <p:nvPr/>
        </p:nvSpPr>
        <p:spPr>
          <a:xfrm>
            <a:off x="-18945" y="2000158"/>
            <a:ext cx="1619700" cy="36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1100" dirty="0">
                <a:solidFill>
                  <a:srgbClr val="3F3F3F"/>
                </a:solidFill>
                <a:latin typeface="Tahoma"/>
                <a:ea typeface="Tahoma"/>
                <a:cs typeface="Tahoma"/>
                <a:sym typeface="Tahoma"/>
              </a:rPr>
              <a:t>  </a:t>
            </a:r>
            <a:r>
              <a:rPr lang="es" sz="1100" dirty="0">
                <a:solidFill>
                  <a:srgbClr val="3F3F3F"/>
                </a:solidFill>
                <a:latin typeface="Arial"/>
                <a:ea typeface="Arial"/>
                <a:cs typeface="Arial"/>
                <a:sym typeface="Arial"/>
              </a:rPr>
              <a:t>►</a:t>
            </a:r>
            <a:r>
              <a:rPr lang="es" sz="1100" dirty="0">
                <a:solidFill>
                  <a:srgbClr val="3F3F3F"/>
                </a:solidFill>
                <a:latin typeface="Tahoma"/>
                <a:ea typeface="Tahoma"/>
                <a:cs typeface="Tahoma"/>
                <a:sym typeface="Tahoma"/>
              </a:rPr>
              <a:t> Modelo Transaccional</a:t>
            </a:r>
            <a:endParaRPr sz="1100" dirty="0">
              <a:solidFill>
                <a:srgbClr val="3F3F3F"/>
              </a:solidFill>
              <a:latin typeface="Tahoma"/>
              <a:ea typeface="Tahoma"/>
              <a:cs typeface="Tahoma"/>
              <a:sym typeface="Tahoma"/>
            </a:endParaRPr>
          </a:p>
        </p:txBody>
      </p:sp>
      <p:sp>
        <p:nvSpPr>
          <p:cNvPr id="287" name="Google Shape;287;p19"/>
          <p:cNvSpPr/>
          <p:nvPr/>
        </p:nvSpPr>
        <p:spPr>
          <a:xfrm>
            <a:off x="0" y="2432206"/>
            <a:ext cx="1619700" cy="360000"/>
          </a:xfrm>
          <a:prstGeom prst="rect">
            <a:avLst/>
          </a:prstGeom>
          <a:solidFill>
            <a:srgbClr val="FABF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1100" b="1" dirty="0">
                <a:solidFill>
                  <a:srgbClr val="3F3F3F"/>
                </a:solidFill>
                <a:latin typeface="Tahoma"/>
                <a:ea typeface="Tahoma"/>
                <a:cs typeface="Tahoma"/>
                <a:sym typeface="Tahoma"/>
              </a:rPr>
              <a:t>  3. </a:t>
            </a:r>
            <a:r>
              <a:rPr lang="es-PE" sz="1100" b="1" dirty="0">
                <a:solidFill>
                  <a:srgbClr val="3F3F3F"/>
                </a:solidFill>
                <a:latin typeface="Tahoma"/>
                <a:ea typeface="Tahoma"/>
                <a:cs typeface="Tahoma"/>
                <a:sym typeface="Tahoma"/>
              </a:rPr>
              <a:t>Indicadores</a:t>
            </a:r>
            <a:endParaRPr sz="1100" b="1" dirty="0">
              <a:solidFill>
                <a:srgbClr val="3F3F3F"/>
              </a:solidFill>
              <a:latin typeface="Tahoma"/>
              <a:ea typeface="Tahoma"/>
              <a:cs typeface="Tahoma"/>
              <a:sym typeface="Tahoma"/>
            </a:endParaRPr>
          </a:p>
        </p:txBody>
      </p:sp>
      <p:sp>
        <p:nvSpPr>
          <p:cNvPr id="23" name="Google Shape;91;p15">
            <a:extLst>
              <a:ext uri="{FF2B5EF4-FFF2-40B4-BE49-F238E27FC236}">
                <a16:creationId xmlns:a16="http://schemas.microsoft.com/office/drawing/2014/main" id="{81A16695-0A75-4BCC-AF38-729C364E9E85}"/>
              </a:ext>
            </a:extLst>
          </p:cNvPr>
          <p:cNvSpPr/>
          <p:nvPr/>
        </p:nvSpPr>
        <p:spPr>
          <a:xfrm>
            <a:off x="-132" y="-3905"/>
            <a:ext cx="1619700" cy="699600"/>
          </a:xfrm>
          <a:prstGeom prst="rect">
            <a:avLst/>
          </a:prstGeom>
          <a:solidFill>
            <a:srgbClr val="99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 sz="2000" b="1" dirty="0">
                <a:solidFill>
                  <a:schemeClr val="lt2"/>
                </a:solidFill>
                <a:latin typeface="Rockwell"/>
                <a:ea typeface="Rockwell"/>
                <a:cs typeface="Rockwell"/>
                <a:sym typeface="Rockwell"/>
              </a:rPr>
              <a:t>Educando</a:t>
            </a:r>
            <a:endParaRPr sz="2000" b="1" cap="none" dirty="0">
              <a:solidFill>
                <a:schemeClr val="lt2"/>
              </a:solidFill>
              <a:latin typeface="Rockwell"/>
              <a:ea typeface="Rockwell"/>
              <a:cs typeface="Rockwell"/>
              <a:sym typeface="Rockwell"/>
            </a:endParaRPr>
          </a:p>
        </p:txBody>
      </p:sp>
      <p:sp>
        <p:nvSpPr>
          <p:cNvPr id="2" name="CuadroTexto 1">
            <a:extLst>
              <a:ext uri="{FF2B5EF4-FFF2-40B4-BE49-F238E27FC236}">
                <a16:creationId xmlns:a16="http://schemas.microsoft.com/office/drawing/2014/main" id="{E24CACC0-E6CB-4771-BF96-A0076731934D}"/>
              </a:ext>
            </a:extLst>
          </p:cNvPr>
          <p:cNvSpPr txBox="1"/>
          <p:nvPr/>
        </p:nvSpPr>
        <p:spPr>
          <a:xfrm>
            <a:off x="2944879" y="1041385"/>
            <a:ext cx="4652854" cy="1138773"/>
          </a:xfrm>
          <a:prstGeom prst="rect">
            <a:avLst/>
          </a:prstGeom>
          <a:noFill/>
        </p:spPr>
        <p:txBody>
          <a:bodyPr wrap="square" rtlCol="0">
            <a:spAutoFit/>
          </a:bodyPr>
          <a:lstStyle/>
          <a:p>
            <a:r>
              <a:rPr lang="es-MX" sz="1800" dirty="0">
                <a:latin typeface="Times New Roman" panose="02020603050405020304" pitchFamily="18" charset="0"/>
                <a:ea typeface="Calibri" panose="020F0502020204030204" pitchFamily="34" charset="0"/>
                <a:cs typeface="SimSun" panose="02010600030101010101" pitchFamily="2" charset="-122"/>
              </a:rPr>
              <a:t>S</a:t>
            </a:r>
            <a:r>
              <a:rPr lang="es-MX" sz="1800" dirty="0">
                <a:effectLst/>
                <a:latin typeface="Times New Roman" panose="02020603050405020304" pitchFamily="18" charset="0"/>
                <a:ea typeface="Calibri" panose="020F0502020204030204" pitchFamily="34" charset="0"/>
                <a:cs typeface="SimSun" panose="02010600030101010101" pitchFamily="2" charset="-122"/>
              </a:rPr>
              <a:t>e desea analizar a los Alumnos, donde el alumno son aquella persona que se matricula en los cursos dictados por el instituto.</a:t>
            </a:r>
            <a:endParaRPr lang="es-PE" sz="1800" dirty="0">
              <a:effectLst/>
              <a:latin typeface="Calibri" panose="020F0502020204030204" pitchFamily="34" charset="0"/>
              <a:ea typeface="Calibri" panose="020F0502020204030204" pitchFamily="34" charset="0"/>
              <a:cs typeface="SimSun" panose="02010600030101010101" pitchFamily="2" charset="-122"/>
            </a:endParaRPr>
          </a:p>
          <a:p>
            <a:endParaRPr lang="es-PE" dirty="0"/>
          </a:p>
        </p:txBody>
      </p:sp>
      <p:sp>
        <p:nvSpPr>
          <p:cNvPr id="3" name="Flecha: hacia abajo 2">
            <a:extLst>
              <a:ext uri="{FF2B5EF4-FFF2-40B4-BE49-F238E27FC236}">
                <a16:creationId xmlns:a16="http://schemas.microsoft.com/office/drawing/2014/main" id="{43F4B9A3-C2A9-46BB-A69E-059B01A6BB39}"/>
              </a:ext>
            </a:extLst>
          </p:cNvPr>
          <p:cNvSpPr/>
          <p:nvPr/>
        </p:nvSpPr>
        <p:spPr>
          <a:xfrm rot="1974165">
            <a:off x="3130531" y="2054119"/>
            <a:ext cx="467139" cy="8044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6" name="Flecha: hacia abajo 25">
            <a:extLst>
              <a:ext uri="{FF2B5EF4-FFF2-40B4-BE49-F238E27FC236}">
                <a16:creationId xmlns:a16="http://schemas.microsoft.com/office/drawing/2014/main" id="{8D3702B9-D64B-4637-B065-363A9A2F6649}"/>
              </a:ext>
            </a:extLst>
          </p:cNvPr>
          <p:cNvSpPr/>
          <p:nvPr/>
        </p:nvSpPr>
        <p:spPr>
          <a:xfrm>
            <a:off x="4338416" y="2062519"/>
            <a:ext cx="467139" cy="8044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7" name="Flecha: hacia abajo 26">
            <a:extLst>
              <a:ext uri="{FF2B5EF4-FFF2-40B4-BE49-F238E27FC236}">
                <a16:creationId xmlns:a16="http://schemas.microsoft.com/office/drawing/2014/main" id="{0D63C733-810A-4CE5-8809-1A22D26A465C}"/>
              </a:ext>
            </a:extLst>
          </p:cNvPr>
          <p:cNvSpPr/>
          <p:nvPr/>
        </p:nvSpPr>
        <p:spPr>
          <a:xfrm>
            <a:off x="6131786" y="2054120"/>
            <a:ext cx="467139" cy="8044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8" name="Flecha: hacia abajo 27">
            <a:extLst>
              <a:ext uri="{FF2B5EF4-FFF2-40B4-BE49-F238E27FC236}">
                <a16:creationId xmlns:a16="http://schemas.microsoft.com/office/drawing/2014/main" id="{49EBACAE-E8A3-49D9-899F-4B4600E34425}"/>
              </a:ext>
            </a:extLst>
          </p:cNvPr>
          <p:cNvSpPr/>
          <p:nvPr/>
        </p:nvSpPr>
        <p:spPr>
          <a:xfrm rot="19660924">
            <a:off x="7337497" y="2029993"/>
            <a:ext cx="467139" cy="8044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a:extLst>
              <a:ext uri="{FF2B5EF4-FFF2-40B4-BE49-F238E27FC236}">
                <a16:creationId xmlns:a16="http://schemas.microsoft.com/office/drawing/2014/main" id="{258678F5-3CFC-4D65-A980-DF590E06BEA4}"/>
              </a:ext>
            </a:extLst>
          </p:cNvPr>
          <p:cNvSpPr txBox="1"/>
          <p:nvPr/>
        </p:nvSpPr>
        <p:spPr>
          <a:xfrm>
            <a:off x="1793371" y="3084745"/>
            <a:ext cx="1619699" cy="523220"/>
          </a:xfrm>
          <a:prstGeom prst="rect">
            <a:avLst/>
          </a:prstGeom>
          <a:noFill/>
        </p:spPr>
        <p:txBody>
          <a:bodyPr wrap="square" rtlCol="0">
            <a:spAutoFit/>
          </a:bodyPr>
          <a:lstStyle/>
          <a:p>
            <a:pPr algn="ctr"/>
            <a:r>
              <a:rPr lang="es-PE" dirty="0"/>
              <a:t>Procedencia de los alumnos</a:t>
            </a:r>
          </a:p>
        </p:txBody>
      </p:sp>
      <p:sp>
        <p:nvSpPr>
          <p:cNvPr id="30" name="CuadroTexto 29">
            <a:extLst>
              <a:ext uri="{FF2B5EF4-FFF2-40B4-BE49-F238E27FC236}">
                <a16:creationId xmlns:a16="http://schemas.microsoft.com/office/drawing/2014/main" id="{8FB174B7-2689-49EA-84DD-2B591265F184}"/>
              </a:ext>
            </a:extLst>
          </p:cNvPr>
          <p:cNvSpPr txBox="1"/>
          <p:nvPr/>
        </p:nvSpPr>
        <p:spPr>
          <a:xfrm>
            <a:off x="3762136" y="3091039"/>
            <a:ext cx="1619699" cy="523220"/>
          </a:xfrm>
          <a:prstGeom prst="rect">
            <a:avLst/>
          </a:prstGeom>
          <a:noFill/>
        </p:spPr>
        <p:txBody>
          <a:bodyPr wrap="square" rtlCol="0">
            <a:spAutoFit/>
          </a:bodyPr>
          <a:lstStyle/>
          <a:p>
            <a:pPr algn="ctr"/>
            <a:r>
              <a:rPr lang="es-PE" dirty="0"/>
              <a:t>Dirección de los profesores</a:t>
            </a:r>
          </a:p>
        </p:txBody>
      </p:sp>
      <p:sp>
        <p:nvSpPr>
          <p:cNvPr id="31" name="CuadroTexto 30">
            <a:extLst>
              <a:ext uri="{FF2B5EF4-FFF2-40B4-BE49-F238E27FC236}">
                <a16:creationId xmlns:a16="http://schemas.microsoft.com/office/drawing/2014/main" id="{D8AC75D6-9F20-4DF9-AF57-476618EEFDA5}"/>
              </a:ext>
            </a:extLst>
          </p:cNvPr>
          <p:cNvSpPr txBox="1"/>
          <p:nvPr/>
        </p:nvSpPr>
        <p:spPr>
          <a:xfrm>
            <a:off x="5555505" y="2977023"/>
            <a:ext cx="1619700" cy="738664"/>
          </a:xfrm>
          <a:prstGeom prst="rect">
            <a:avLst/>
          </a:prstGeom>
          <a:noFill/>
        </p:spPr>
        <p:txBody>
          <a:bodyPr wrap="square" rtlCol="0">
            <a:spAutoFit/>
          </a:bodyPr>
          <a:lstStyle/>
          <a:p>
            <a:pPr algn="ctr"/>
            <a:r>
              <a:rPr lang="es-PE" dirty="0"/>
              <a:t>Cursos con mayor cantidad de matriculados</a:t>
            </a:r>
          </a:p>
        </p:txBody>
      </p:sp>
      <p:sp>
        <p:nvSpPr>
          <p:cNvPr id="32" name="CuadroTexto 31">
            <a:extLst>
              <a:ext uri="{FF2B5EF4-FFF2-40B4-BE49-F238E27FC236}">
                <a16:creationId xmlns:a16="http://schemas.microsoft.com/office/drawing/2014/main" id="{6433AF3C-AA5C-4DC4-9AAC-4B491CEF339A}"/>
              </a:ext>
            </a:extLst>
          </p:cNvPr>
          <p:cNvSpPr txBox="1"/>
          <p:nvPr/>
        </p:nvSpPr>
        <p:spPr>
          <a:xfrm>
            <a:off x="7524271" y="2977023"/>
            <a:ext cx="1619699" cy="738664"/>
          </a:xfrm>
          <a:prstGeom prst="rect">
            <a:avLst/>
          </a:prstGeom>
          <a:noFill/>
        </p:spPr>
        <p:txBody>
          <a:bodyPr wrap="square" rtlCol="0">
            <a:spAutoFit/>
          </a:bodyPr>
          <a:lstStyle/>
          <a:p>
            <a:pPr algn="ctr"/>
            <a:r>
              <a:rPr lang="es-PE" dirty="0"/>
              <a:t>Cursos con mayor rentabilidad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0"/>
          <p:cNvSpPr/>
          <p:nvPr/>
        </p:nvSpPr>
        <p:spPr>
          <a:xfrm>
            <a:off x="0" y="695695"/>
            <a:ext cx="1619700" cy="4210584"/>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i="0" u="none" strike="noStrike" cap="none" dirty="0">
              <a:solidFill>
                <a:schemeClr val="lt1"/>
              </a:solidFill>
              <a:latin typeface="Cabin"/>
              <a:ea typeface="Cabin"/>
              <a:cs typeface="Cabin"/>
              <a:sym typeface="Cabin"/>
            </a:endParaRPr>
          </a:p>
        </p:txBody>
      </p:sp>
      <p:sp>
        <p:nvSpPr>
          <p:cNvPr id="296" name="Google Shape;296;p20"/>
          <p:cNvSpPr/>
          <p:nvPr/>
        </p:nvSpPr>
        <p:spPr>
          <a:xfrm>
            <a:off x="0" y="0"/>
            <a:ext cx="1619700" cy="699600"/>
          </a:xfrm>
          <a:prstGeom prst="rect">
            <a:avLst/>
          </a:prstGeom>
          <a:solidFill>
            <a:srgbClr val="0036F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0" i="0" u="none" strike="noStrike" cap="none">
              <a:solidFill>
                <a:schemeClr val="lt1"/>
              </a:solidFill>
              <a:latin typeface="Calibri"/>
              <a:ea typeface="Calibri"/>
              <a:cs typeface="Calibri"/>
              <a:sym typeface="Calibri"/>
            </a:endParaRPr>
          </a:p>
        </p:txBody>
      </p:sp>
      <p:sp>
        <p:nvSpPr>
          <p:cNvPr id="297" name="Google Shape;297;p20">
            <a:hlinkClick r:id="" action="ppaction://noaction"/>
          </p:cNvPr>
          <p:cNvSpPr/>
          <p:nvPr/>
        </p:nvSpPr>
        <p:spPr>
          <a:xfrm>
            <a:off x="0" y="1131590"/>
            <a:ext cx="1619700" cy="36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1100" b="1" i="0" u="none" strike="noStrike" cap="none" dirty="0">
                <a:solidFill>
                  <a:srgbClr val="3F3F3F"/>
                </a:solidFill>
                <a:latin typeface="Cabin"/>
                <a:ea typeface="Cabin"/>
                <a:cs typeface="Cabin"/>
                <a:sym typeface="Cabin"/>
              </a:rPr>
              <a:t>  Resumen</a:t>
            </a:r>
            <a:endParaRPr dirty="0">
              <a:latin typeface="Cabin"/>
              <a:ea typeface="Cabin"/>
              <a:cs typeface="Cabin"/>
              <a:sym typeface="Cabin"/>
            </a:endParaRPr>
          </a:p>
          <a:p>
            <a:pPr marL="0" marR="0" lvl="0" indent="0" algn="l" rtl="0">
              <a:spcBef>
                <a:spcPts val="0"/>
              </a:spcBef>
              <a:spcAft>
                <a:spcPts val="0"/>
              </a:spcAft>
              <a:buNone/>
            </a:pPr>
            <a:r>
              <a:rPr lang="es" sz="1100" b="1" dirty="0">
                <a:solidFill>
                  <a:srgbClr val="3F3F3F"/>
                </a:solidFill>
                <a:latin typeface="Cabin"/>
                <a:ea typeface="Cabin"/>
                <a:cs typeface="Cabin"/>
                <a:sym typeface="Cabin"/>
              </a:rPr>
              <a:t>         Ejecutivo</a:t>
            </a:r>
            <a:endParaRPr sz="1100" b="1" dirty="0">
              <a:solidFill>
                <a:srgbClr val="3F3F3F"/>
              </a:solidFill>
              <a:latin typeface="Cabin"/>
              <a:ea typeface="Cabin"/>
              <a:cs typeface="Cabin"/>
              <a:sym typeface="Cabin"/>
            </a:endParaRPr>
          </a:p>
        </p:txBody>
      </p:sp>
      <p:sp>
        <p:nvSpPr>
          <p:cNvPr id="298" name="Google Shape;298;p20"/>
          <p:cNvSpPr/>
          <p:nvPr/>
        </p:nvSpPr>
        <p:spPr>
          <a:xfrm>
            <a:off x="0" y="1643019"/>
            <a:ext cx="1619700" cy="36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1100">
                <a:solidFill>
                  <a:srgbClr val="3F3F3F"/>
                </a:solidFill>
                <a:latin typeface="Cabin"/>
                <a:ea typeface="Cabin"/>
                <a:cs typeface="Cabin"/>
                <a:sym typeface="Cabin"/>
              </a:rPr>
              <a:t>  ► Definición del</a:t>
            </a:r>
            <a:endParaRPr>
              <a:latin typeface="Cabin"/>
              <a:ea typeface="Cabin"/>
              <a:cs typeface="Cabin"/>
              <a:sym typeface="Cabin"/>
            </a:endParaRPr>
          </a:p>
          <a:p>
            <a:pPr marL="0" marR="0" lvl="0" indent="0" algn="l" rtl="0">
              <a:spcBef>
                <a:spcPts val="0"/>
              </a:spcBef>
              <a:spcAft>
                <a:spcPts val="0"/>
              </a:spcAft>
              <a:buNone/>
            </a:pPr>
            <a:r>
              <a:rPr lang="es" sz="1100">
                <a:solidFill>
                  <a:srgbClr val="3F3F3F"/>
                </a:solidFill>
                <a:latin typeface="Cabin"/>
                <a:ea typeface="Cabin"/>
                <a:cs typeface="Cabin"/>
                <a:sym typeface="Cabin"/>
              </a:rPr>
              <a:t>         Problema </a:t>
            </a:r>
            <a:endParaRPr sz="1100">
              <a:solidFill>
                <a:srgbClr val="3F3F3F"/>
              </a:solidFill>
              <a:latin typeface="Cabin"/>
              <a:ea typeface="Cabin"/>
              <a:cs typeface="Cabin"/>
              <a:sym typeface="Cabin"/>
            </a:endParaRPr>
          </a:p>
        </p:txBody>
      </p:sp>
      <p:sp>
        <p:nvSpPr>
          <p:cNvPr id="302" name="Google Shape;302;p20"/>
          <p:cNvSpPr/>
          <p:nvPr/>
        </p:nvSpPr>
        <p:spPr>
          <a:xfrm>
            <a:off x="0" y="4901740"/>
            <a:ext cx="1619700" cy="241800"/>
          </a:xfrm>
          <a:prstGeom prst="rect">
            <a:avLst/>
          </a:prstGeom>
          <a:solidFill>
            <a:srgbClr val="4A86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lt1"/>
              </a:solidFill>
              <a:latin typeface="Calibri"/>
              <a:ea typeface="Calibri"/>
              <a:cs typeface="Calibri"/>
              <a:sym typeface="Calibri"/>
            </a:endParaRPr>
          </a:p>
        </p:txBody>
      </p:sp>
      <p:sp>
        <p:nvSpPr>
          <p:cNvPr id="303" name="Google Shape;303;p20"/>
          <p:cNvSpPr/>
          <p:nvPr/>
        </p:nvSpPr>
        <p:spPr>
          <a:xfrm>
            <a:off x="1619672" y="0"/>
            <a:ext cx="7524300" cy="699600"/>
          </a:xfrm>
          <a:prstGeom prst="rect">
            <a:avLst/>
          </a:prstGeom>
          <a:solidFill>
            <a:srgbClr val="FF99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lt1"/>
              </a:solidFill>
              <a:latin typeface="Calibri"/>
              <a:ea typeface="Calibri"/>
              <a:cs typeface="Calibri"/>
              <a:sym typeface="Calibri"/>
            </a:endParaRPr>
          </a:p>
        </p:txBody>
      </p:sp>
      <p:sp>
        <p:nvSpPr>
          <p:cNvPr id="304" name="Google Shape;304;p20"/>
          <p:cNvSpPr/>
          <p:nvPr/>
        </p:nvSpPr>
        <p:spPr>
          <a:xfrm>
            <a:off x="1619672" y="4901740"/>
            <a:ext cx="7524300" cy="241800"/>
          </a:xfrm>
          <a:prstGeom prst="rect">
            <a:avLst/>
          </a:prstGeom>
          <a:solidFill>
            <a:srgbClr val="FF99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lt1"/>
              </a:solidFill>
              <a:latin typeface="Calibri"/>
              <a:ea typeface="Calibri"/>
              <a:cs typeface="Calibri"/>
              <a:sym typeface="Calibri"/>
            </a:endParaRPr>
          </a:p>
        </p:txBody>
      </p:sp>
      <p:sp>
        <p:nvSpPr>
          <p:cNvPr id="305" name="Google Shape;305;p20"/>
          <p:cNvSpPr/>
          <p:nvPr/>
        </p:nvSpPr>
        <p:spPr>
          <a:xfrm>
            <a:off x="1763688" y="0"/>
            <a:ext cx="792000" cy="6996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5400">
              <a:solidFill>
                <a:srgbClr val="FBD4B4"/>
              </a:solidFill>
              <a:latin typeface="Arial"/>
              <a:ea typeface="Arial"/>
              <a:cs typeface="Arial"/>
              <a:sym typeface="Arial"/>
            </a:endParaRPr>
          </a:p>
        </p:txBody>
      </p:sp>
      <p:sp>
        <p:nvSpPr>
          <p:cNvPr id="306" name="Google Shape;306;p20"/>
          <p:cNvSpPr/>
          <p:nvPr/>
        </p:nvSpPr>
        <p:spPr>
          <a:xfrm>
            <a:off x="8172400" y="4901740"/>
            <a:ext cx="971700" cy="241800"/>
          </a:xfrm>
          <a:prstGeom prst="rect">
            <a:avLst/>
          </a:prstGeom>
          <a:solidFill>
            <a:srgbClr val="FF99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 sz="1200" b="1">
                <a:solidFill>
                  <a:srgbClr val="FF6600"/>
                </a:solidFill>
                <a:latin typeface="Calibri"/>
                <a:ea typeface="Calibri"/>
                <a:cs typeface="Calibri"/>
                <a:sym typeface="Calibri"/>
              </a:rPr>
              <a:t>◄</a:t>
            </a:r>
            <a:r>
              <a:rPr lang="es" sz="1200" b="1">
                <a:solidFill>
                  <a:schemeClr val="lt1"/>
                </a:solidFill>
                <a:latin typeface="Calibri"/>
                <a:ea typeface="Calibri"/>
                <a:cs typeface="Calibri"/>
                <a:sym typeface="Calibri"/>
              </a:rPr>
              <a:t> </a:t>
            </a:r>
            <a:fld id="{00000000-1234-1234-1234-123412341234}" type="slidenum">
              <a:rPr lang="es" sz="1200" b="1">
                <a:solidFill>
                  <a:schemeClr val="lt1"/>
                </a:solidFill>
                <a:latin typeface="Calibri"/>
                <a:ea typeface="Calibri"/>
                <a:cs typeface="Calibri"/>
                <a:sym typeface="Calibri"/>
              </a:rPr>
              <a:t>6</a:t>
            </a:fld>
            <a:r>
              <a:rPr lang="es" sz="1200" b="1">
                <a:solidFill>
                  <a:schemeClr val="lt1"/>
                </a:solidFill>
                <a:latin typeface="Calibri"/>
                <a:ea typeface="Calibri"/>
                <a:cs typeface="Calibri"/>
                <a:sym typeface="Calibri"/>
              </a:rPr>
              <a:t> </a:t>
            </a:r>
            <a:r>
              <a:rPr lang="es" sz="1200" b="1">
                <a:solidFill>
                  <a:srgbClr val="FF6600"/>
                </a:solidFill>
                <a:latin typeface="Calibri"/>
                <a:ea typeface="Calibri"/>
                <a:cs typeface="Calibri"/>
                <a:sym typeface="Calibri"/>
              </a:rPr>
              <a:t>►</a:t>
            </a:r>
            <a:endParaRPr/>
          </a:p>
        </p:txBody>
      </p:sp>
      <p:sp>
        <p:nvSpPr>
          <p:cNvPr id="307" name="Google Shape;307;p20"/>
          <p:cNvSpPr/>
          <p:nvPr/>
        </p:nvSpPr>
        <p:spPr>
          <a:xfrm>
            <a:off x="0" y="-201"/>
            <a:ext cx="1619700" cy="699600"/>
          </a:xfrm>
          <a:prstGeom prst="rect">
            <a:avLst/>
          </a:prstGeom>
          <a:solidFill>
            <a:srgbClr val="99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 sz="2500" b="1">
                <a:solidFill>
                  <a:schemeClr val="lt2"/>
                </a:solidFill>
                <a:latin typeface="Rockwell"/>
                <a:ea typeface="Rockwell"/>
                <a:cs typeface="Rockwell"/>
                <a:sym typeface="Rockwell"/>
              </a:rPr>
              <a:t>PRODAC</a:t>
            </a:r>
            <a:endParaRPr sz="2500" b="1" cap="none">
              <a:solidFill>
                <a:schemeClr val="lt2"/>
              </a:solidFill>
              <a:latin typeface="Rockwell"/>
              <a:ea typeface="Rockwell"/>
              <a:cs typeface="Rockwell"/>
              <a:sym typeface="Rockwell"/>
            </a:endParaRPr>
          </a:p>
        </p:txBody>
      </p:sp>
      <p:sp>
        <p:nvSpPr>
          <p:cNvPr id="308" name="Google Shape;308;p20"/>
          <p:cNvSpPr/>
          <p:nvPr/>
        </p:nvSpPr>
        <p:spPr>
          <a:xfrm>
            <a:off x="-18945" y="2000158"/>
            <a:ext cx="1619700" cy="36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1100" dirty="0">
                <a:solidFill>
                  <a:srgbClr val="3F3F3F"/>
                </a:solidFill>
                <a:latin typeface="Tahoma"/>
                <a:ea typeface="Tahoma"/>
                <a:cs typeface="Tahoma"/>
                <a:sym typeface="Tahoma"/>
              </a:rPr>
              <a:t>  </a:t>
            </a:r>
            <a:r>
              <a:rPr lang="es" sz="1100" dirty="0">
                <a:solidFill>
                  <a:srgbClr val="3F3F3F"/>
                </a:solidFill>
                <a:latin typeface="Arial"/>
                <a:ea typeface="Arial"/>
                <a:cs typeface="Arial"/>
                <a:sym typeface="Arial"/>
              </a:rPr>
              <a:t>►</a:t>
            </a:r>
            <a:r>
              <a:rPr lang="es" sz="1100" dirty="0">
                <a:solidFill>
                  <a:srgbClr val="3F3F3F"/>
                </a:solidFill>
                <a:latin typeface="Tahoma"/>
                <a:ea typeface="Tahoma"/>
                <a:cs typeface="Tahoma"/>
                <a:sym typeface="Tahoma"/>
              </a:rPr>
              <a:t> Modelo Transaccional</a:t>
            </a:r>
            <a:endParaRPr sz="1100" dirty="0">
              <a:solidFill>
                <a:srgbClr val="3F3F3F"/>
              </a:solidFill>
              <a:latin typeface="Tahoma"/>
              <a:ea typeface="Tahoma"/>
              <a:cs typeface="Tahoma"/>
              <a:sym typeface="Tahoma"/>
            </a:endParaRPr>
          </a:p>
        </p:txBody>
      </p:sp>
      <p:sp>
        <p:nvSpPr>
          <p:cNvPr id="309" name="Google Shape;309;p20"/>
          <p:cNvSpPr/>
          <p:nvPr/>
        </p:nvSpPr>
        <p:spPr>
          <a:xfrm>
            <a:off x="1763688" y="0"/>
            <a:ext cx="792000" cy="6996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s" sz="5400" b="1">
                <a:solidFill>
                  <a:srgbClr val="FBD4B4"/>
                </a:solidFill>
                <a:latin typeface="Rockwell"/>
                <a:ea typeface="Rockwell"/>
                <a:cs typeface="Rockwell"/>
                <a:sym typeface="Rockwell"/>
              </a:rPr>
              <a:t>4</a:t>
            </a:r>
            <a:endParaRPr sz="5400" b="1">
              <a:solidFill>
                <a:srgbClr val="FBD4B4"/>
              </a:solidFill>
              <a:latin typeface="Rockwell"/>
              <a:ea typeface="Rockwell"/>
              <a:cs typeface="Rockwell"/>
              <a:sym typeface="Rockwell"/>
            </a:endParaRPr>
          </a:p>
        </p:txBody>
      </p:sp>
      <p:sp>
        <p:nvSpPr>
          <p:cNvPr id="310" name="Google Shape;310;p20"/>
          <p:cNvSpPr/>
          <p:nvPr/>
        </p:nvSpPr>
        <p:spPr>
          <a:xfrm>
            <a:off x="2555776" y="0"/>
            <a:ext cx="6588300" cy="699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2400" b="1" dirty="0">
                <a:solidFill>
                  <a:srgbClr val="FFFFFF"/>
                </a:solidFill>
                <a:latin typeface="Arial"/>
                <a:ea typeface="Arial"/>
                <a:cs typeface="Arial"/>
                <a:sym typeface="Arial"/>
              </a:rPr>
              <a:t>Diseño Dimensional</a:t>
            </a:r>
            <a:endParaRPr dirty="0"/>
          </a:p>
        </p:txBody>
      </p:sp>
      <p:sp>
        <p:nvSpPr>
          <p:cNvPr id="311" name="Google Shape;311;p20"/>
          <p:cNvSpPr/>
          <p:nvPr/>
        </p:nvSpPr>
        <p:spPr>
          <a:xfrm>
            <a:off x="-9472" y="2432206"/>
            <a:ext cx="1619700" cy="36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1100" dirty="0">
                <a:solidFill>
                  <a:srgbClr val="3F3F3F"/>
                </a:solidFill>
                <a:latin typeface="Tahoma"/>
                <a:ea typeface="Tahoma"/>
                <a:cs typeface="Tahoma"/>
                <a:sym typeface="Tahoma"/>
              </a:rPr>
              <a:t>  </a:t>
            </a:r>
            <a:r>
              <a:rPr lang="es" sz="1100" dirty="0">
                <a:solidFill>
                  <a:srgbClr val="3F3F3F"/>
                </a:solidFill>
                <a:latin typeface="Arial"/>
                <a:ea typeface="Arial"/>
                <a:cs typeface="Arial"/>
                <a:sym typeface="Arial"/>
              </a:rPr>
              <a:t>►</a:t>
            </a:r>
            <a:r>
              <a:rPr lang="es" sz="1100" dirty="0">
                <a:solidFill>
                  <a:srgbClr val="3F3F3F"/>
                </a:solidFill>
                <a:latin typeface="Tahoma"/>
                <a:ea typeface="Tahoma"/>
                <a:cs typeface="Tahoma"/>
                <a:sym typeface="Tahoma"/>
              </a:rPr>
              <a:t> </a:t>
            </a:r>
            <a:r>
              <a:rPr lang="es-PE" sz="1100" dirty="0">
                <a:solidFill>
                  <a:srgbClr val="3F3F3F"/>
                </a:solidFill>
                <a:latin typeface="Tahoma"/>
                <a:ea typeface="Tahoma"/>
                <a:cs typeface="Tahoma"/>
                <a:sym typeface="Tahoma"/>
              </a:rPr>
              <a:t>Indicadores</a:t>
            </a:r>
            <a:endParaRPr sz="1100" dirty="0">
              <a:solidFill>
                <a:srgbClr val="3F3F3F"/>
              </a:solidFill>
              <a:latin typeface="Tahoma"/>
              <a:ea typeface="Tahoma"/>
              <a:cs typeface="Tahoma"/>
              <a:sym typeface="Tahoma"/>
            </a:endParaRPr>
          </a:p>
        </p:txBody>
      </p:sp>
      <p:sp>
        <p:nvSpPr>
          <p:cNvPr id="312" name="Google Shape;312;p20"/>
          <p:cNvSpPr/>
          <p:nvPr/>
        </p:nvSpPr>
        <p:spPr>
          <a:xfrm>
            <a:off x="-9472" y="2858544"/>
            <a:ext cx="1619700" cy="360000"/>
          </a:xfrm>
          <a:prstGeom prst="rect">
            <a:avLst/>
          </a:prstGeom>
          <a:solidFill>
            <a:srgbClr val="FABF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 sz="1100" b="1" dirty="0">
                <a:solidFill>
                  <a:srgbClr val="3F3F3F"/>
                </a:solidFill>
                <a:latin typeface="Tahoma"/>
                <a:ea typeface="Tahoma"/>
                <a:cs typeface="Tahoma"/>
                <a:sym typeface="Tahoma"/>
              </a:rPr>
              <a:t>  4. </a:t>
            </a:r>
            <a:r>
              <a:rPr lang="es-PE" sz="1100" b="1" dirty="0">
                <a:solidFill>
                  <a:srgbClr val="3F3F3F"/>
                </a:solidFill>
                <a:latin typeface="Tahoma"/>
                <a:ea typeface="Tahoma"/>
                <a:cs typeface="Tahoma"/>
                <a:sym typeface="Tahoma"/>
              </a:rPr>
              <a:t>Diseño Dimensional</a:t>
            </a:r>
            <a:endParaRPr sz="1100" b="1" dirty="0">
              <a:solidFill>
                <a:srgbClr val="3F3F3F"/>
              </a:solidFill>
              <a:latin typeface="Tahoma"/>
              <a:ea typeface="Tahoma"/>
              <a:cs typeface="Tahoma"/>
              <a:sym typeface="Tahoma"/>
            </a:endParaRPr>
          </a:p>
        </p:txBody>
      </p:sp>
      <p:sp>
        <p:nvSpPr>
          <p:cNvPr id="23" name="Google Shape;91;p15">
            <a:extLst>
              <a:ext uri="{FF2B5EF4-FFF2-40B4-BE49-F238E27FC236}">
                <a16:creationId xmlns:a16="http://schemas.microsoft.com/office/drawing/2014/main" id="{902BCF8C-6668-4879-81CF-1DE1B8632005}"/>
              </a:ext>
            </a:extLst>
          </p:cNvPr>
          <p:cNvSpPr/>
          <p:nvPr/>
        </p:nvSpPr>
        <p:spPr>
          <a:xfrm>
            <a:off x="-132" y="-3905"/>
            <a:ext cx="1619700" cy="699600"/>
          </a:xfrm>
          <a:prstGeom prst="rect">
            <a:avLst/>
          </a:prstGeom>
          <a:solidFill>
            <a:srgbClr val="99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 sz="2000" b="1" dirty="0">
                <a:solidFill>
                  <a:schemeClr val="lt2"/>
                </a:solidFill>
                <a:latin typeface="Rockwell"/>
                <a:ea typeface="Rockwell"/>
                <a:cs typeface="Rockwell"/>
                <a:sym typeface="Rockwell"/>
              </a:rPr>
              <a:t>Educando</a:t>
            </a:r>
            <a:endParaRPr sz="2000" b="1" cap="none" dirty="0">
              <a:solidFill>
                <a:schemeClr val="lt2"/>
              </a:solidFill>
              <a:latin typeface="Rockwell"/>
              <a:ea typeface="Rockwell"/>
              <a:cs typeface="Rockwell"/>
              <a:sym typeface="Rockwell"/>
            </a:endParaRPr>
          </a:p>
        </p:txBody>
      </p:sp>
      <p:pic>
        <p:nvPicPr>
          <p:cNvPr id="24" name="Imagen 23">
            <a:extLst>
              <a:ext uri="{FF2B5EF4-FFF2-40B4-BE49-F238E27FC236}">
                <a16:creationId xmlns:a16="http://schemas.microsoft.com/office/drawing/2014/main" id="{D1B35365-8437-44C4-8538-CB40609D2B7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63688" y="917889"/>
            <a:ext cx="7131834" cy="388130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340</Words>
  <Application>Microsoft Office PowerPoint</Application>
  <PresentationFormat>Presentación en pantalla (16:9)</PresentationFormat>
  <Paragraphs>72</Paragraphs>
  <Slides>6</Slides>
  <Notes>6</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6</vt:i4>
      </vt:variant>
    </vt:vector>
  </HeadingPairs>
  <TitlesOfParts>
    <vt:vector size="18" baseType="lpstr">
      <vt:lpstr>Cabin</vt:lpstr>
      <vt:lpstr>Montserrat</vt:lpstr>
      <vt:lpstr>Oswald</vt:lpstr>
      <vt:lpstr>Rockwell</vt:lpstr>
      <vt:lpstr>Chivo</vt:lpstr>
      <vt:lpstr>Arial</vt:lpstr>
      <vt:lpstr>Times New Roman</vt:lpstr>
      <vt:lpstr>Roboto</vt:lpstr>
      <vt:lpstr>Segoe UI Historic</vt:lpstr>
      <vt:lpstr>Calibri</vt:lpstr>
      <vt:lpstr>Tahoma</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Carlos Mendoza</dc:creator>
  <cp:lastModifiedBy>Juan Carlos Mendoza Gallegos</cp:lastModifiedBy>
  <cp:revision>3</cp:revision>
  <dcterms:modified xsi:type="dcterms:W3CDTF">2020-12-16T08:50:52Z</dcterms:modified>
</cp:coreProperties>
</file>