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5"/>
  </p:notesMasterIdLst>
  <p:sldIdLst>
    <p:sldId id="256" r:id="rId2"/>
    <p:sldId id="367" r:id="rId3"/>
    <p:sldId id="538" r:id="rId4"/>
    <p:sldId id="475" r:id="rId5"/>
    <p:sldId id="458" r:id="rId6"/>
    <p:sldId id="644" r:id="rId7"/>
    <p:sldId id="690" r:id="rId8"/>
    <p:sldId id="709" r:id="rId9"/>
    <p:sldId id="711" r:id="rId10"/>
    <p:sldId id="712" r:id="rId11"/>
    <p:sldId id="608" r:id="rId12"/>
    <p:sldId id="610" r:id="rId13"/>
    <p:sldId id="708" r:id="rId14"/>
  </p:sldIdLst>
  <p:sldSz cx="12192000" cy="6858000"/>
  <p:notesSz cx="6858000" cy="9144000"/>
  <p:custDataLst>
    <p:tags r:id="rId16"/>
  </p:custDataLst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4" autoAdjust="0"/>
    <p:restoredTop sz="91745"/>
  </p:normalViewPr>
  <p:slideViewPr>
    <p:cSldViewPr snapToGrid="0" snapToObjects="1">
      <p:cViewPr varScale="1">
        <p:scale>
          <a:sx n="84" d="100"/>
          <a:sy n="84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41DA4-44F6-C84E-80F1-63428A06E95B}" type="datetimeFigureOut">
              <a:rPr lang="es-ES_tradnl" smtClean="0"/>
              <a:t>25/10/2019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F6D55-E685-5045-81EF-E560A26E1A2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32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43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^^^^^^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5182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8849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25/10/2019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823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25/10/2019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8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245" y="365125"/>
            <a:ext cx="7088257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25/10/2019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2447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25/10/2019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609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25/10/2019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9474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25/10/2019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3883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2" y="365129"/>
            <a:ext cx="9831388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25/10/2019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981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25/10/2019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268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25/10/2019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6763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66194"/>
            <a:ext cx="3932237" cy="8912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66190"/>
            <a:ext cx="6172200" cy="46948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25/10/2019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6196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5948"/>
            <a:ext cx="3932237" cy="851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05948"/>
            <a:ext cx="6172200" cy="465510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s-ES" dirty="0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25/10/2019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021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15549" y="365129"/>
            <a:ext cx="95382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547D-DE66-3646-86ED-203D8A1448EF}" type="datetimeFigureOut">
              <a:rPr lang="es-ES_tradnl" smtClean="0"/>
              <a:t>25/10/2019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934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8013" y="2960845"/>
            <a:ext cx="7843684" cy="1325563"/>
          </a:xfrm>
        </p:spPr>
        <p:txBody>
          <a:bodyPr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FUNDAMENTOS DE PROGRAMACIÓN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169080" y="6042326"/>
            <a:ext cx="10560424" cy="296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_tradnl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Ejercicio propuesto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Realizar un procedimiento que calcule el área de un triángulo en función a sus tres lados como parámetros de entrada e imprimir el área en el respectivo procedimiento.</a:t>
            </a:r>
          </a:p>
          <a:p>
            <a:pPr marL="0" indent="0">
              <a:buNone/>
            </a:pPr>
            <a:r>
              <a:rPr lang="es-PE" dirty="0" smtClean="0"/>
              <a:t>  Fórmula: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  </a:t>
            </a:r>
          </a:p>
          <a:p>
            <a:pPr marL="0" indent="0">
              <a:buNone/>
            </a:pPr>
            <a:r>
              <a:rPr lang="es-PE" dirty="0" smtClean="0"/>
              <a:t>  </a:t>
            </a:r>
            <a:r>
              <a:rPr lang="es-PE" dirty="0" err="1" smtClean="0"/>
              <a:t>void</a:t>
            </a:r>
            <a:r>
              <a:rPr lang="es-PE" dirty="0" smtClean="0"/>
              <a:t> </a:t>
            </a:r>
            <a:r>
              <a:rPr lang="es-PE" dirty="0" err="1" smtClean="0"/>
              <a:t>area</a:t>
            </a:r>
            <a:r>
              <a:rPr lang="es-PE" dirty="0" smtClean="0"/>
              <a:t> (</a:t>
            </a:r>
            <a:r>
              <a:rPr lang="es-PE" dirty="0" err="1" smtClean="0"/>
              <a:t>int</a:t>
            </a:r>
            <a:r>
              <a:rPr lang="es-PE" dirty="0" smtClean="0"/>
              <a:t> a, </a:t>
            </a:r>
            <a:r>
              <a:rPr lang="es-PE" dirty="0" err="1" smtClean="0"/>
              <a:t>int</a:t>
            </a:r>
            <a:r>
              <a:rPr lang="es-PE" dirty="0" smtClean="0"/>
              <a:t> b, </a:t>
            </a:r>
            <a:r>
              <a:rPr lang="es-PE" dirty="0" err="1" smtClean="0"/>
              <a:t>int</a:t>
            </a:r>
            <a:r>
              <a:rPr lang="es-PE" dirty="0" smtClean="0"/>
              <a:t> c);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3890962"/>
            <a:ext cx="8060264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822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Preguntas</a:t>
            </a:r>
            <a:endParaRPr lang="es-PE" dirty="0"/>
          </a:p>
        </p:txBody>
      </p:sp>
      <p:pic>
        <p:nvPicPr>
          <p:cNvPr id="4" name="Picture 2" descr="http://dan1ser.com/wp-content/uploads/2013/05/pregunta-197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378" y="1806660"/>
            <a:ext cx="2761245" cy="420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46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Reflexionemos</a:t>
            </a:r>
            <a:endParaRPr lang="es-PE" dirty="0"/>
          </a:p>
        </p:txBody>
      </p:sp>
      <p:pic>
        <p:nvPicPr>
          <p:cNvPr id="1028" name="Picture 4" descr="Resultado de imagen para reflexiona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988" y="1868692"/>
            <a:ext cx="5891264" cy="385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06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05200" y="3075057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b="1" dirty="0">
                <a:solidFill>
                  <a:schemeClr val="bg1"/>
                </a:solidFill>
              </a:rPr>
              <a:t>u</a:t>
            </a:r>
            <a:r>
              <a:rPr lang="es-PE" sz="4000" b="1" dirty="0" smtClean="0">
                <a:solidFill>
                  <a:schemeClr val="bg1"/>
                </a:solidFill>
              </a:rPr>
              <a:t>continental</a:t>
            </a:r>
            <a:r>
              <a:rPr lang="es-PE" sz="3600" dirty="0" smtClean="0">
                <a:solidFill>
                  <a:schemeClr val="bg1"/>
                </a:solidFill>
              </a:rPr>
              <a:t>.edu.pe</a:t>
            </a:r>
            <a:endParaRPr lang="es-PE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11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6645" y="2435985"/>
            <a:ext cx="5320632" cy="2106518"/>
          </a:xfrm>
        </p:spPr>
        <p:txBody>
          <a:bodyPr>
            <a:normAutofit/>
          </a:bodyPr>
          <a:lstStyle/>
          <a:p>
            <a:r>
              <a:rPr lang="es-PE" sz="4000" dirty="0" smtClean="0"/>
              <a:t>¿Qué aprendimos la sesión anterior?</a:t>
            </a:r>
            <a:endParaRPr lang="es-PE" sz="4000" dirty="0"/>
          </a:p>
        </p:txBody>
      </p:sp>
      <p:pic>
        <p:nvPicPr>
          <p:cNvPr id="1026" name="Picture 2" descr="Resultado de imagen para aprendizaj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117" y="1993178"/>
            <a:ext cx="4265766" cy="29921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6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2800" b="1" dirty="0" smtClean="0"/>
              <a:t>Responda las siguientes preguntas:</a:t>
            </a:r>
            <a:endParaRPr lang="es-PE" sz="2800" b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s-PE" dirty="0" smtClean="0"/>
              <a:t>¿Porqué es importante el uso de las funciones y procedimientos?</a:t>
            </a:r>
          </a:p>
          <a:p>
            <a:pPr algn="just">
              <a:lnSpc>
                <a:spcPct val="120000"/>
              </a:lnSpc>
            </a:pPr>
            <a:r>
              <a:rPr lang="es-PE" dirty="0" smtClean="0"/>
              <a:t>¿El módulo es lo mismo que subprograma?</a:t>
            </a:r>
          </a:p>
          <a:p>
            <a:pPr algn="just">
              <a:lnSpc>
                <a:spcPct val="120000"/>
              </a:lnSpc>
            </a:pPr>
            <a:r>
              <a:rPr lang="es-PE" dirty="0" smtClean="0"/>
              <a:t>¿A qué tipo de módulo se refiere cuando no retorna valor?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s-PE" sz="2200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es-PE" sz="2200" dirty="0"/>
              <a:t>	</a:t>
            </a:r>
          </a:p>
          <a:p>
            <a:pPr marL="457177" lvl="1" indent="0" algn="just">
              <a:lnSpc>
                <a:spcPct val="120000"/>
              </a:lnSpc>
              <a:buNone/>
            </a:pPr>
            <a:endParaRPr lang="es-PE" sz="2200" dirty="0"/>
          </a:p>
        </p:txBody>
      </p:sp>
    </p:spTree>
    <p:extLst>
      <p:ext uri="{BB962C8B-B14F-4D97-AF65-F5344CB8AC3E}">
        <p14:creationId xmlns:p14="http://schemas.microsoft.com/office/powerpoint/2010/main" val="337963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5400" b="1" dirty="0" smtClean="0"/>
              <a:t>MÓDULOS PARA LA PROGRAMACIÓN </a:t>
            </a:r>
            <a:br>
              <a:rPr lang="es-PE" sz="5400" b="1" dirty="0" smtClean="0"/>
            </a:br>
            <a:r>
              <a:rPr lang="es-PE" sz="4800" b="1" dirty="0" smtClean="0"/>
              <a:t>Procedimiento</a:t>
            </a:r>
            <a:endParaRPr lang="es-PE" sz="48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Fundamentos de Programación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196801" y="576203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latin typeface="Century Gothic" panose="020B0502020202020204" pitchFamily="34" charset="0"/>
              </a:rPr>
              <a:t>Semana </a:t>
            </a:r>
            <a:r>
              <a:rPr lang="es-PE" b="1" dirty="0" smtClean="0">
                <a:latin typeface="Century Gothic" panose="020B0502020202020204" pitchFamily="34" charset="0"/>
              </a:rPr>
              <a:t>09</a:t>
            </a:r>
            <a:endParaRPr lang="es-PE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14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PE" sz="3600" b="1" dirty="0"/>
              <a:t>Propósito</a:t>
            </a:r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PE" dirty="0" smtClean="0"/>
              <a:t>Reconoce la definición de un procedimientos </a:t>
            </a:r>
            <a:r>
              <a:rPr lang="es-PE" dirty="0"/>
              <a:t>en la programación con C++.</a:t>
            </a:r>
          </a:p>
          <a:p>
            <a:pPr marL="0" indent="0" algn="just">
              <a:buNone/>
            </a:pPr>
            <a:endParaRPr lang="es-PE" sz="2800" dirty="0"/>
          </a:p>
        </p:txBody>
      </p:sp>
      <p:pic>
        <p:nvPicPr>
          <p:cNvPr id="7" name="Picture 2" descr="http://www.hebroncci.org/en/images/stories/goal-completion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73"/>
          <a:stretch/>
        </p:blipFill>
        <p:spPr bwMode="auto">
          <a:xfrm>
            <a:off x="6099328" y="2842389"/>
            <a:ext cx="4755486" cy="375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87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Agenda del día</a:t>
            </a:r>
            <a:endParaRPr lang="es-PE" b="1" dirty="0"/>
          </a:p>
        </p:txBody>
      </p:sp>
      <p:grpSp>
        <p:nvGrpSpPr>
          <p:cNvPr id="4" name="3 Grupo"/>
          <p:cNvGrpSpPr/>
          <p:nvPr/>
        </p:nvGrpSpPr>
        <p:grpSpPr>
          <a:xfrm>
            <a:off x="893372" y="1803333"/>
            <a:ext cx="9709683" cy="638156"/>
            <a:chOff x="1091667" y="1947405"/>
            <a:chExt cx="9709683" cy="638156"/>
          </a:xfrm>
        </p:grpSpPr>
        <p:sp>
          <p:nvSpPr>
            <p:cNvPr id="5" name="AutoShape 23"/>
            <p:cNvSpPr>
              <a:spLocks noChangeArrowheads="1"/>
            </p:cNvSpPr>
            <p:nvPr/>
          </p:nvSpPr>
          <p:spPr bwMode="gray">
            <a:xfrm>
              <a:off x="1597144" y="1980723"/>
              <a:ext cx="9204206" cy="530225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P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 Box 31"/>
            <p:cNvSpPr txBox="1">
              <a:spLocks noChangeArrowheads="1"/>
            </p:cNvSpPr>
            <p:nvPr/>
          </p:nvSpPr>
          <p:spPr bwMode="gray">
            <a:xfrm>
              <a:off x="1823493" y="1998867"/>
              <a:ext cx="877956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s-PE" sz="2400" dirty="0" smtClean="0">
                  <a:solidFill>
                    <a:srgbClr val="000000"/>
                  </a:solidFill>
                  <a:latin typeface="Century Gothic" panose="020B0502020202020204" pitchFamily="34" charset="0"/>
                </a:rPr>
                <a:t>Ejemplo de procedimientos</a:t>
              </a:r>
              <a:endParaRPr lang="es-PE" sz="2400" dirty="0">
                <a:solidFill>
                  <a:srgbClr val="000000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8" name="Group 69"/>
            <p:cNvGrpSpPr>
              <a:grpSpLocks/>
            </p:cNvGrpSpPr>
            <p:nvPr/>
          </p:nvGrpSpPr>
          <p:grpSpPr bwMode="auto">
            <a:xfrm>
              <a:off x="1091667" y="1947405"/>
              <a:ext cx="584549" cy="638156"/>
              <a:chOff x="1416" y="2246"/>
              <a:chExt cx="266" cy="298"/>
            </a:xfrm>
          </p:grpSpPr>
          <p:sp>
            <p:nvSpPr>
              <p:cNvPr id="9" name="Text Box 70"/>
              <p:cNvSpPr txBox="1">
                <a:spLocks noChangeArrowheads="1"/>
              </p:cNvSpPr>
              <p:nvPr/>
            </p:nvSpPr>
            <p:spPr bwMode="gray">
              <a:xfrm>
                <a:off x="1435" y="2267"/>
                <a:ext cx="16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PE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  <p:grpSp>
            <p:nvGrpSpPr>
              <p:cNvPr id="10" name="Group 71"/>
              <p:cNvGrpSpPr>
                <a:grpSpLocks/>
              </p:cNvGrpSpPr>
              <p:nvPr/>
            </p:nvGrpSpPr>
            <p:grpSpPr bwMode="auto">
              <a:xfrm>
                <a:off x="1416" y="2246"/>
                <a:ext cx="266" cy="298"/>
                <a:chOff x="1415" y="1276"/>
                <a:chExt cx="266" cy="298"/>
              </a:xfrm>
            </p:grpSpPr>
            <p:pic>
              <p:nvPicPr>
                <p:cNvPr id="12" name="Picture 72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Oval 73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/>
                    </a:gs>
                    <a:gs pos="100000">
                      <a:srgbClr val="10E47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Oval 74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>
                        <a:gamma/>
                        <a:shade val="63529"/>
                        <a:invGamma/>
                      </a:srgbClr>
                    </a:gs>
                    <a:gs pos="100000">
                      <a:srgbClr val="10E47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pic>
              <p:nvPicPr>
                <p:cNvPr id="15" name="Picture 75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1" name="Text Box 76"/>
              <p:cNvSpPr txBox="1">
                <a:spLocks noChangeArrowheads="1"/>
              </p:cNvSpPr>
              <p:nvPr/>
            </p:nvSpPr>
            <p:spPr bwMode="gray">
              <a:xfrm>
                <a:off x="1465" y="2268"/>
                <a:ext cx="155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PE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</p:grpSp>
      </p:grpSp>
      <p:grpSp>
        <p:nvGrpSpPr>
          <p:cNvPr id="55" name="54 Grupo"/>
          <p:cNvGrpSpPr/>
          <p:nvPr/>
        </p:nvGrpSpPr>
        <p:grpSpPr>
          <a:xfrm>
            <a:off x="893372" y="2739313"/>
            <a:ext cx="10206095" cy="651308"/>
            <a:chOff x="1091667" y="2957977"/>
            <a:chExt cx="10206095" cy="651308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gray">
            <a:xfrm>
              <a:off x="1589443" y="2957977"/>
              <a:ext cx="9211907" cy="530225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P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 Box 41"/>
            <p:cNvSpPr txBox="1">
              <a:spLocks noChangeArrowheads="1"/>
            </p:cNvSpPr>
            <p:nvPr/>
          </p:nvSpPr>
          <p:spPr bwMode="gray">
            <a:xfrm>
              <a:off x="1792626" y="3050612"/>
              <a:ext cx="950513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s-PE" sz="2400" dirty="0" smtClean="0">
                  <a:solidFill>
                    <a:srgbClr val="000000"/>
                  </a:solidFill>
                  <a:latin typeface="Century Gothic" panose="020B0502020202020204" pitchFamily="34" charset="0"/>
                </a:rPr>
                <a:t>Ejercicio propuesto</a:t>
              </a:r>
              <a:endParaRPr lang="es-PE" sz="2400" dirty="0">
                <a:solidFill>
                  <a:srgbClr val="000000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18" name="Group 77"/>
            <p:cNvGrpSpPr>
              <a:grpSpLocks/>
            </p:cNvGrpSpPr>
            <p:nvPr/>
          </p:nvGrpSpPr>
          <p:grpSpPr bwMode="auto">
            <a:xfrm>
              <a:off x="1091667" y="2957977"/>
              <a:ext cx="583925" cy="651308"/>
              <a:chOff x="1414" y="2726"/>
              <a:chExt cx="266" cy="298"/>
            </a:xfrm>
          </p:grpSpPr>
          <p:sp>
            <p:nvSpPr>
              <p:cNvPr id="19" name="Text Box 78"/>
              <p:cNvSpPr txBox="1">
                <a:spLocks noChangeArrowheads="1"/>
              </p:cNvSpPr>
              <p:nvPr/>
            </p:nvSpPr>
            <p:spPr bwMode="gray">
              <a:xfrm>
                <a:off x="1435" y="2748"/>
                <a:ext cx="16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PE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  <p:grpSp>
            <p:nvGrpSpPr>
              <p:cNvPr id="20" name="Group 79"/>
              <p:cNvGrpSpPr>
                <a:grpSpLocks/>
              </p:cNvGrpSpPr>
              <p:nvPr/>
            </p:nvGrpSpPr>
            <p:grpSpPr bwMode="auto">
              <a:xfrm>
                <a:off x="1414" y="2726"/>
                <a:ext cx="266" cy="298"/>
                <a:chOff x="1415" y="1276"/>
                <a:chExt cx="266" cy="298"/>
              </a:xfrm>
            </p:grpSpPr>
            <p:pic>
              <p:nvPicPr>
                <p:cNvPr id="22" name="Picture 80" descr="Picture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Oval 81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/>
                    </a:gs>
                    <a:gs pos="100000">
                      <a:srgbClr val="CA55F9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" name="Oval 82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>
                        <a:gamma/>
                        <a:shade val="63529"/>
                        <a:invGamma/>
                      </a:srgbClr>
                    </a:gs>
                    <a:gs pos="100000">
                      <a:srgbClr val="CA55F9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pic>
              <p:nvPicPr>
                <p:cNvPr id="25" name="Picture 83" descr="Picture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1" name="Text Box 84"/>
              <p:cNvSpPr txBox="1">
                <a:spLocks noChangeArrowheads="1"/>
              </p:cNvSpPr>
              <p:nvPr/>
            </p:nvSpPr>
            <p:spPr bwMode="gray">
              <a:xfrm>
                <a:off x="1460" y="2750"/>
                <a:ext cx="155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PE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732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gray">
          <a:xfrm>
            <a:off x="3957474" y="3329321"/>
            <a:ext cx="7099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PE" sz="40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Ejemplo de procedimiento</a:t>
            </a:r>
            <a:endParaRPr lang="es-PE" sz="40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2625746" y="3148218"/>
            <a:ext cx="1031278" cy="1072871"/>
            <a:chOff x="1422" y="1278"/>
            <a:chExt cx="254" cy="296"/>
          </a:xfrm>
        </p:grpSpPr>
        <p:pic>
          <p:nvPicPr>
            <p:cNvPr id="10" name="Picture 57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1521"/>
              <a:ext cx="230" cy="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Oval 59"/>
            <p:cNvSpPr>
              <a:spLocks noChangeArrowheads="1"/>
            </p:cNvSpPr>
            <p:nvPr/>
          </p:nvSpPr>
          <p:spPr bwMode="gray">
            <a:xfrm flipH="1">
              <a:off x="1422" y="1282"/>
              <a:ext cx="254" cy="25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dirty="0">
                <a:solidFill>
                  <a:srgbClr val="00B050"/>
                </a:solidFill>
              </a:endParaRPr>
            </a:p>
          </p:txBody>
        </p:sp>
        <p:pic>
          <p:nvPicPr>
            <p:cNvPr id="13" name="Picture 60" descr="Picture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" y="1278"/>
              <a:ext cx="174" cy="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 Box 61"/>
          <p:cNvSpPr txBox="1">
            <a:spLocks noChangeArrowheads="1"/>
          </p:cNvSpPr>
          <p:nvPr/>
        </p:nvSpPr>
        <p:spPr bwMode="gray">
          <a:xfrm>
            <a:off x="2893716" y="3206211"/>
            <a:ext cx="4972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PE" sz="4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89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2548554" y="504728"/>
            <a:ext cx="8143875" cy="28575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 dirty="0" err="1" smtClean="0"/>
              <a:t>Procedimiento</a:t>
            </a:r>
            <a:r>
              <a:rPr lang="en-US" sz="3600" dirty="0" smtClean="0"/>
              <a:t>: no </a:t>
            </a:r>
            <a:r>
              <a:rPr lang="en-US" sz="3600" dirty="0" err="1" smtClean="0"/>
              <a:t>devuelve</a:t>
            </a:r>
            <a:r>
              <a:rPr lang="en-US" sz="3600" dirty="0" smtClean="0"/>
              <a:t> </a:t>
            </a:r>
            <a:r>
              <a:rPr lang="en-US" sz="3600" dirty="0" err="1" smtClean="0"/>
              <a:t>valores</a:t>
            </a:r>
            <a:r>
              <a:rPr lang="en-US" sz="3600" dirty="0" smtClean="0"/>
              <a:t>.</a:t>
            </a:r>
            <a:endParaRPr lang="es-PE" sz="3600" dirty="0" smtClean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2739054" y="1351393"/>
            <a:ext cx="8391876" cy="540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284B8C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284B8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284B8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284B8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rgbClr val="284B8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#include&lt;iostream&gt;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using namespace std;</a:t>
            </a:r>
            <a:endParaRPr kumimoji="0" lang="es-PE" sz="16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void sumar(int a, int b)</a:t>
            </a:r>
            <a:endParaRPr kumimoji="0" lang="es-PE" sz="16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  </a:t>
            </a: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 c;</a:t>
            </a:r>
            <a:endParaRPr kumimoji="0" lang="es-PE" sz="15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5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c=a+b;</a:t>
            </a:r>
            <a:endParaRPr kumimoji="0" lang="es-PE" sz="15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5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cout&lt;&lt;c;</a:t>
            </a:r>
            <a:endParaRPr kumimoji="0" lang="es-PE" sz="15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  <a:endParaRPr kumimoji="0" lang="es-PE" sz="16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 main()</a:t>
            </a:r>
            <a:endParaRPr kumimoji="0" lang="es-PE" sz="16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 a,b;</a:t>
            </a:r>
            <a:endParaRPr kumimoji="0" lang="es-PE" sz="15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5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5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cout&lt;&lt;"Ingrese valor de a: \t";    </a:t>
            </a:r>
            <a:endParaRPr kumimoji="0" lang="es-PE" sz="15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5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cin&gt;&gt;a;</a:t>
            </a:r>
            <a:endParaRPr kumimoji="0" lang="es-PE" sz="15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5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5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cout&lt;&lt;"Ingrese valor de b: \t";    </a:t>
            </a:r>
            <a:endParaRPr kumimoji="0" lang="es-PE" sz="15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5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cin&gt;&gt;b;</a:t>
            </a:r>
            <a:endParaRPr kumimoji="0" lang="es-PE" sz="15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5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5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sumar(a,b);</a:t>
            </a: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5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5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0;</a:t>
            </a:r>
            <a:endParaRPr kumimoji="0" lang="es-PE" sz="15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s-E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 </a:t>
            </a:r>
            <a:endParaRPr kumimoji="0" lang="es-PE" sz="1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57 Rectángulo"/>
          <p:cNvSpPr/>
          <p:nvPr/>
        </p:nvSpPr>
        <p:spPr>
          <a:xfrm>
            <a:off x="7743796" y="4381522"/>
            <a:ext cx="714380" cy="428628"/>
          </a:xfrm>
          <a:prstGeom prst="rect">
            <a:avLst/>
          </a:prstGeom>
          <a:solidFill>
            <a:srgbClr val="FFC000">
              <a:alpha val="54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76 CuadroTexto"/>
          <p:cNvSpPr txBox="1"/>
          <p:nvPr/>
        </p:nvSpPr>
        <p:spPr>
          <a:xfrm>
            <a:off x="7743796" y="473871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</a:t>
            </a:r>
            <a:endParaRPr kumimoji="0" lang="es-P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77 Rectángulo"/>
          <p:cNvSpPr/>
          <p:nvPr/>
        </p:nvSpPr>
        <p:spPr>
          <a:xfrm>
            <a:off x="8672490" y="4381522"/>
            <a:ext cx="714380" cy="428628"/>
          </a:xfrm>
          <a:prstGeom prst="rect">
            <a:avLst/>
          </a:prstGeom>
          <a:solidFill>
            <a:srgbClr val="FFC000">
              <a:alpha val="54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0" name="78 CuadroTexto"/>
          <p:cNvSpPr txBox="1"/>
          <p:nvPr/>
        </p:nvSpPr>
        <p:spPr>
          <a:xfrm>
            <a:off x="8672490" y="473871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b</a:t>
            </a:r>
            <a:endParaRPr kumimoji="0" lang="es-P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79 Rectángulo"/>
          <p:cNvSpPr/>
          <p:nvPr/>
        </p:nvSpPr>
        <p:spPr>
          <a:xfrm>
            <a:off x="3171102" y="4055798"/>
            <a:ext cx="944635" cy="214314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2" name="80 Rectángulo"/>
          <p:cNvSpPr/>
          <p:nvPr/>
        </p:nvSpPr>
        <p:spPr>
          <a:xfrm>
            <a:off x="3179072" y="4577015"/>
            <a:ext cx="928694" cy="214314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3" name="81 CuadroTexto"/>
          <p:cNvSpPr txBox="1"/>
          <p:nvPr/>
        </p:nvSpPr>
        <p:spPr>
          <a:xfrm>
            <a:off x="7958110" y="445296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5</a:t>
            </a:r>
            <a:endParaRPr kumimoji="0" lang="es-PE" sz="1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14" name="82 CuadroTexto"/>
          <p:cNvSpPr txBox="1"/>
          <p:nvPr/>
        </p:nvSpPr>
        <p:spPr>
          <a:xfrm>
            <a:off x="8886804" y="445296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3</a:t>
            </a:r>
            <a:endParaRPr kumimoji="0" lang="es-PE" sz="1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15" name="83 Rectángulo"/>
          <p:cNvSpPr/>
          <p:nvPr/>
        </p:nvSpPr>
        <p:spPr>
          <a:xfrm>
            <a:off x="3157406" y="5091755"/>
            <a:ext cx="928694" cy="214314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6" name="84 Rectángulo"/>
          <p:cNvSpPr/>
          <p:nvPr/>
        </p:nvSpPr>
        <p:spPr>
          <a:xfrm>
            <a:off x="3145554" y="5413317"/>
            <a:ext cx="1428760" cy="214314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7" name="85 CuadroTexto"/>
          <p:cNvSpPr txBox="1"/>
          <p:nvPr/>
        </p:nvSpPr>
        <p:spPr>
          <a:xfrm>
            <a:off x="7777665" y="5403343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sumar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(5,3)</a:t>
            </a:r>
            <a:endParaRPr kumimoji="0" lang="es-P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86 Rectángulo"/>
          <p:cNvSpPr/>
          <p:nvPr/>
        </p:nvSpPr>
        <p:spPr>
          <a:xfrm>
            <a:off x="2773254" y="1855097"/>
            <a:ext cx="3000396" cy="285752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9" name="87 Rectángulo"/>
          <p:cNvSpPr/>
          <p:nvPr/>
        </p:nvSpPr>
        <p:spPr>
          <a:xfrm>
            <a:off x="7744936" y="1766677"/>
            <a:ext cx="785818" cy="354238"/>
          </a:xfrm>
          <a:prstGeom prst="rect">
            <a:avLst/>
          </a:prstGeom>
          <a:solidFill>
            <a:srgbClr val="FF9999">
              <a:alpha val="31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0" name="88 Rectángulo"/>
          <p:cNvSpPr/>
          <p:nvPr/>
        </p:nvSpPr>
        <p:spPr>
          <a:xfrm>
            <a:off x="8745068" y="1766677"/>
            <a:ext cx="785818" cy="354238"/>
          </a:xfrm>
          <a:prstGeom prst="rect">
            <a:avLst/>
          </a:prstGeom>
          <a:solidFill>
            <a:srgbClr val="FF9999">
              <a:alpha val="31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1" name="89 Rectángulo"/>
          <p:cNvSpPr/>
          <p:nvPr/>
        </p:nvSpPr>
        <p:spPr>
          <a:xfrm>
            <a:off x="8316440" y="2356826"/>
            <a:ext cx="785818" cy="322035"/>
          </a:xfrm>
          <a:prstGeom prst="rect">
            <a:avLst/>
          </a:prstGeom>
          <a:solidFill>
            <a:srgbClr val="FF9999">
              <a:alpha val="31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2" name="90 CuadroTexto"/>
          <p:cNvSpPr txBox="1"/>
          <p:nvPr/>
        </p:nvSpPr>
        <p:spPr>
          <a:xfrm>
            <a:off x="7816374" y="137229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</a:t>
            </a:r>
            <a:endParaRPr kumimoji="0" lang="es-P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91 CuadroTexto"/>
          <p:cNvSpPr txBox="1"/>
          <p:nvPr/>
        </p:nvSpPr>
        <p:spPr>
          <a:xfrm>
            <a:off x="8887944" y="137229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b</a:t>
            </a:r>
            <a:endParaRPr kumimoji="0" lang="es-P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92 CuadroTexto"/>
          <p:cNvSpPr txBox="1"/>
          <p:nvPr/>
        </p:nvSpPr>
        <p:spPr>
          <a:xfrm>
            <a:off x="8352159" y="2698733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</a:t>
            </a:r>
            <a:endParaRPr kumimoji="0" lang="es-P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93 CuadroTexto"/>
          <p:cNvSpPr txBox="1"/>
          <p:nvPr/>
        </p:nvSpPr>
        <p:spPr>
          <a:xfrm>
            <a:off x="7959250" y="177965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5</a:t>
            </a:r>
            <a:endParaRPr kumimoji="0" lang="es-PE" sz="1800" b="1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26" name="94 CuadroTexto"/>
          <p:cNvSpPr txBox="1"/>
          <p:nvPr/>
        </p:nvSpPr>
        <p:spPr>
          <a:xfrm>
            <a:off x="8959382" y="177965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3</a:t>
            </a:r>
            <a:endParaRPr kumimoji="0" lang="es-PE" sz="1800" b="1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27" name="95 Rectángulo"/>
          <p:cNvSpPr/>
          <p:nvPr/>
        </p:nvSpPr>
        <p:spPr>
          <a:xfrm>
            <a:off x="3145554" y="2286483"/>
            <a:ext cx="857256" cy="214314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8" name="96 Rectángulo"/>
          <p:cNvSpPr/>
          <p:nvPr/>
        </p:nvSpPr>
        <p:spPr>
          <a:xfrm>
            <a:off x="3153729" y="2609449"/>
            <a:ext cx="857256" cy="237472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9" name="97 CuadroTexto"/>
          <p:cNvSpPr txBox="1"/>
          <p:nvPr/>
        </p:nvSpPr>
        <p:spPr>
          <a:xfrm>
            <a:off x="8530754" y="2353701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8</a:t>
            </a:r>
            <a:endParaRPr kumimoji="0" lang="es-PE" sz="1800" b="1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30" name="98 Rectángulo"/>
          <p:cNvSpPr/>
          <p:nvPr/>
        </p:nvSpPr>
        <p:spPr>
          <a:xfrm>
            <a:off x="3145554" y="2945622"/>
            <a:ext cx="1071570" cy="214314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1" name="99 Rectángulo"/>
          <p:cNvSpPr/>
          <p:nvPr/>
        </p:nvSpPr>
        <p:spPr>
          <a:xfrm>
            <a:off x="8352159" y="3034142"/>
            <a:ext cx="714380" cy="35719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lang="es-PE" kern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2" name="100 Rectángulo"/>
          <p:cNvSpPr/>
          <p:nvPr/>
        </p:nvSpPr>
        <p:spPr>
          <a:xfrm>
            <a:off x="3162409" y="5784187"/>
            <a:ext cx="1090295" cy="183820"/>
          </a:xfrm>
          <a:prstGeom prst="rect">
            <a:avLst/>
          </a:prstGeom>
          <a:solidFill>
            <a:srgbClr val="009900">
              <a:alpha val="35000"/>
            </a:srgbClr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s-PE" ker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3" name="101 Arco"/>
          <p:cNvSpPr/>
          <p:nvPr/>
        </p:nvSpPr>
        <p:spPr>
          <a:xfrm rot="21277404" flipV="1">
            <a:off x="3138570" y="1819338"/>
            <a:ext cx="3675923" cy="3788511"/>
          </a:xfrm>
          <a:prstGeom prst="arc">
            <a:avLst>
              <a:gd name="adj1" fmla="val 15398622"/>
              <a:gd name="adj2" fmla="val 353294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4" name="Abrir corchete 33"/>
          <p:cNvSpPr/>
          <p:nvPr/>
        </p:nvSpPr>
        <p:spPr>
          <a:xfrm>
            <a:off x="2437491" y="3677117"/>
            <a:ext cx="419104" cy="2482106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Abrir corchete 34"/>
          <p:cNvSpPr/>
          <p:nvPr/>
        </p:nvSpPr>
        <p:spPr>
          <a:xfrm>
            <a:off x="2438150" y="1790221"/>
            <a:ext cx="418445" cy="1796622"/>
          </a:xfrm>
          <a:prstGeom prst="leftBracket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Abrir corchete 35"/>
          <p:cNvSpPr/>
          <p:nvPr/>
        </p:nvSpPr>
        <p:spPr>
          <a:xfrm>
            <a:off x="2437491" y="1402436"/>
            <a:ext cx="418445" cy="333838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730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gray">
          <a:xfrm>
            <a:off x="3957474" y="3329321"/>
            <a:ext cx="7099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PE" sz="40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Ejercicio propuesto</a:t>
            </a:r>
            <a:endParaRPr lang="es-PE" sz="40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2625746" y="3148218"/>
            <a:ext cx="1031278" cy="1072871"/>
            <a:chOff x="1422" y="1278"/>
            <a:chExt cx="254" cy="296"/>
          </a:xfrm>
        </p:grpSpPr>
        <p:pic>
          <p:nvPicPr>
            <p:cNvPr id="10" name="Picture 57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1521"/>
              <a:ext cx="230" cy="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Oval 59"/>
            <p:cNvSpPr>
              <a:spLocks noChangeArrowheads="1"/>
            </p:cNvSpPr>
            <p:nvPr/>
          </p:nvSpPr>
          <p:spPr bwMode="gray">
            <a:xfrm flipH="1">
              <a:off x="1422" y="1282"/>
              <a:ext cx="254" cy="25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dirty="0">
                <a:solidFill>
                  <a:srgbClr val="00B050"/>
                </a:solidFill>
              </a:endParaRPr>
            </a:p>
          </p:txBody>
        </p:sp>
        <p:pic>
          <p:nvPicPr>
            <p:cNvPr id="13" name="Picture 60" descr="Picture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" y="1278"/>
              <a:ext cx="174" cy="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 Box 61"/>
          <p:cNvSpPr txBox="1">
            <a:spLocks noChangeArrowheads="1"/>
          </p:cNvSpPr>
          <p:nvPr/>
        </p:nvSpPr>
        <p:spPr bwMode="gray">
          <a:xfrm>
            <a:off x="2893716" y="3206211"/>
            <a:ext cx="4972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PE" sz="4800" b="1" dirty="0" smtClean="0">
                <a:solidFill>
                  <a:srgbClr val="FFFFFF"/>
                </a:solidFill>
              </a:rPr>
              <a:t>2</a:t>
            </a:r>
            <a:endParaRPr lang="es-PE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1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46944cd8931d310ed71ecdeb99b4958f8e41"/>
</p:tagLst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4294</TotalTime>
  <Words>236</Words>
  <Application>Microsoft Office PowerPoint</Application>
  <PresentationFormat>Panorámica</PresentationFormat>
  <Paragraphs>77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Wingdings</vt:lpstr>
      <vt:lpstr>Office Theme</vt:lpstr>
      <vt:lpstr>FUNDAMENTOS DE PROGRAMACIÓN</vt:lpstr>
      <vt:lpstr>¿Qué aprendimos la sesión anterior?</vt:lpstr>
      <vt:lpstr>Responda las siguientes preguntas:</vt:lpstr>
      <vt:lpstr>MÓDULOS PARA LA PROGRAMACIÓN  Procedimiento</vt:lpstr>
      <vt:lpstr>Propósito</vt:lpstr>
      <vt:lpstr>Agenda del día</vt:lpstr>
      <vt:lpstr>Presentación de PowerPoint</vt:lpstr>
      <vt:lpstr>Procedimiento: no devuelve valores.</vt:lpstr>
      <vt:lpstr>Presentación de PowerPoint</vt:lpstr>
      <vt:lpstr>Ejercicio propuesto</vt:lpstr>
      <vt:lpstr>Preguntas</vt:lpstr>
      <vt:lpstr>Reflexionemos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Lima Los Olivos, Aulas-UC</cp:lastModifiedBy>
  <cp:revision>786</cp:revision>
  <dcterms:created xsi:type="dcterms:W3CDTF">2016-05-26T15:40:57Z</dcterms:created>
  <dcterms:modified xsi:type="dcterms:W3CDTF">2019-10-25T16:23:35Z</dcterms:modified>
</cp:coreProperties>
</file>