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7" r:id="rId3"/>
    <p:sldId id="629" r:id="rId4"/>
    <p:sldId id="475" r:id="rId5"/>
    <p:sldId id="458" r:id="rId6"/>
    <p:sldId id="567" r:id="rId7"/>
    <p:sldId id="568" r:id="rId8"/>
    <p:sldId id="621" r:id="rId9"/>
    <p:sldId id="630" r:id="rId10"/>
    <p:sldId id="625" r:id="rId11"/>
    <p:sldId id="631" r:id="rId12"/>
    <p:sldId id="632" r:id="rId13"/>
    <p:sldId id="634" r:id="rId14"/>
    <p:sldId id="608" r:id="rId15"/>
    <p:sldId id="610" r:id="rId16"/>
    <p:sldId id="325" r:id="rId17"/>
  </p:sldIdLst>
  <p:sldSz cx="12192000" cy="6858000"/>
  <p:notesSz cx="6858000" cy="9144000"/>
  <p:custDataLst>
    <p:tags r:id="rId20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745"/>
  </p:normalViewPr>
  <p:slideViewPr>
    <p:cSldViewPr snapToGrid="0" snapToObjects="1">
      <p:cViewPr varScale="1">
        <p:scale>
          <a:sx n="80" d="100"/>
          <a:sy n="8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3BB60-81D5-4EE8-A3D6-5D3E29C83AC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F4DA9A61-9B05-4316-BA75-EDA28F3B1AE2}">
      <dgm:prSet/>
      <dgm:spPr/>
      <dgm:t>
        <a:bodyPr/>
        <a:lstStyle/>
        <a:p>
          <a:pPr rtl="0"/>
          <a:r>
            <a:rPr lang="es-PE" smtClean="0"/>
            <a:t>Mencione dos funciones de la librería MATH.H y explique que es lo que realiza.</a:t>
          </a:r>
          <a:endParaRPr lang="es-PE"/>
        </a:p>
      </dgm:t>
    </dgm:pt>
    <dgm:pt modelId="{7A4D5BE8-1692-4182-A991-DB1D8C9AC8BB}" type="parTrans" cxnId="{5F43EBDE-ECFB-4D8A-B019-A2E7A043C03D}">
      <dgm:prSet/>
      <dgm:spPr/>
      <dgm:t>
        <a:bodyPr/>
        <a:lstStyle/>
        <a:p>
          <a:endParaRPr lang="es-ES"/>
        </a:p>
      </dgm:t>
    </dgm:pt>
    <dgm:pt modelId="{16ED75D7-73EC-4D25-B181-AA0994540F04}" type="sibTrans" cxnId="{5F43EBDE-ECFB-4D8A-B019-A2E7A043C03D}">
      <dgm:prSet/>
      <dgm:spPr/>
      <dgm:t>
        <a:bodyPr/>
        <a:lstStyle/>
        <a:p>
          <a:endParaRPr lang="es-ES"/>
        </a:p>
      </dgm:t>
    </dgm:pt>
    <dgm:pt modelId="{82421F48-A417-4476-8737-07037BA60EDF}">
      <dgm:prSet/>
      <dgm:spPr/>
      <dgm:t>
        <a:bodyPr/>
        <a:lstStyle/>
        <a:p>
          <a:pPr rtl="0"/>
          <a:r>
            <a:rPr lang="es-PE" smtClean="0"/>
            <a:t>Desarrolle un ejemplo en c++ con una de las funciones que ha explicado.</a:t>
          </a:r>
          <a:endParaRPr lang="es-PE"/>
        </a:p>
      </dgm:t>
    </dgm:pt>
    <dgm:pt modelId="{B04B7B6E-8858-4D35-BF15-B17222176E3F}" type="parTrans" cxnId="{A93B704A-1AB4-417E-9567-46A744D0611F}">
      <dgm:prSet/>
      <dgm:spPr/>
      <dgm:t>
        <a:bodyPr/>
        <a:lstStyle/>
        <a:p>
          <a:endParaRPr lang="es-ES"/>
        </a:p>
      </dgm:t>
    </dgm:pt>
    <dgm:pt modelId="{EF31385D-7542-4147-848B-51A5E4DC6C86}" type="sibTrans" cxnId="{A93B704A-1AB4-417E-9567-46A744D0611F}">
      <dgm:prSet/>
      <dgm:spPr/>
      <dgm:t>
        <a:bodyPr/>
        <a:lstStyle/>
        <a:p>
          <a:endParaRPr lang="es-ES"/>
        </a:p>
      </dgm:t>
    </dgm:pt>
    <dgm:pt modelId="{D4C6140F-2507-4090-9DC7-C421A92B29DF}" type="pres">
      <dgm:prSet presAssocID="{2C13BB60-81D5-4EE8-A3D6-5D3E29C83ACF}" presName="vert0" presStyleCnt="0">
        <dgm:presLayoutVars>
          <dgm:dir/>
          <dgm:animOne val="branch"/>
          <dgm:animLvl val="lvl"/>
        </dgm:presLayoutVars>
      </dgm:prSet>
      <dgm:spPr/>
    </dgm:pt>
    <dgm:pt modelId="{11272E7A-04AC-48A8-9949-703ADBCC448C}" type="pres">
      <dgm:prSet presAssocID="{F4DA9A61-9B05-4316-BA75-EDA28F3B1AE2}" presName="thickLine" presStyleLbl="alignNode1" presStyleIdx="0" presStyleCnt="2"/>
      <dgm:spPr/>
    </dgm:pt>
    <dgm:pt modelId="{BE71A9C7-A10A-4071-95C5-407DA46BD4C1}" type="pres">
      <dgm:prSet presAssocID="{F4DA9A61-9B05-4316-BA75-EDA28F3B1AE2}" presName="horz1" presStyleCnt="0"/>
      <dgm:spPr/>
    </dgm:pt>
    <dgm:pt modelId="{EEBCFE11-EEE1-4F0A-A080-B040460FE670}" type="pres">
      <dgm:prSet presAssocID="{F4DA9A61-9B05-4316-BA75-EDA28F3B1AE2}" presName="tx1" presStyleLbl="revTx" presStyleIdx="0" presStyleCnt="2"/>
      <dgm:spPr/>
    </dgm:pt>
    <dgm:pt modelId="{61F22C78-6B30-4FF1-8800-46FC7F24F92F}" type="pres">
      <dgm:prSet presAssocID="{F4DA9A61-9B05-4316-BA75-EDA28F3B1AE2}" presName="vert1" presStyleCnt="0"/>
      <dgm:spPr/>
    </dgm:pt>
    <dgm:pt modelId="{E7EFFFF3-0C5F-4895-9AC6-F1673F379B3B}" type="pres">
      <dgm:prSet presAssocID="{82421F48-A417-4476-8737-07037BA60EDF}" presName="thickLine" presStyleLbl="alignNode1" presStyleIdx="1" presStyleCnt="2"/>
      <dgm:spPr/>
    </dgm:pt>
    <dgm:pt modelId="{A7368A40-249D-4DD4-B59B-D16C9D0E357D}" type="pres">
      <dgm:prSet presAssocID="{82421F48-A417-4476-8737-07037BA60EDF}" presName="horz1" presStyleCnt="0"/>
      <dgm:spPr/>
    </dgm:pt>
    <dgm:pt modelId="{8BEAE4B4-354F-4CD3-99E3-4C5A87272D35}" type="pres">
      <dgm:prSet presAssocID="{82421F48-A417-4476-8737-07037BA60EDF}" presName="tx1" presStyleLbl="revTx" presStyleIdx="1" presStyleCnt="2"/>
      <dgm:spPr/>
    </dgm:pt>
    <dgm:pt modelId="{C640F7F7-5AC2-4C58-9B12-497BAABD52A5}" type="pres">
      <dgm:prSet presAssocID="{82421F48-A417-4476-8737-07037BA60EDF}" presName="vert1" presStyleCnt="0"/>
      <dgm:spPr/>
    </dgm:pt>
  </dgm:ptLst>
  <dgm:cxnLst>
    <dgm:cxn modelId="{F180D9E7-124D-4C44-A32D-B50A31A46120}" type="presOf" srcId="{F4DA9A61-9B05-4316-BA75-EDA28F3B1AE2}" destId="{EEBCFE11-EEE1-4F0A-A080-B040460FE670}" srcOrd="0" destOrd="0" presId="urn:microsoft.com/office/officeart/2008/layout/LinedList"/>
    <dgm:cxn modelId="{48C5D340-4CDA-454E-8A24-DD5C059D920F}" type="presOf" srcId="{2C13BB60-81D5-4EE8-A3D6-5D3E29C83ACF}" destId="{D4C6140F-2507-4090-9DC7-C421A92B29DF}" srcOrd="0" destOrd="0" presId="urn:microsoft.com/office/officeart/2008/layout/LinedList"/>
    <dgm:cxn modelId="{5F43EBDE-ECFB-4D8A-B019-A2E7A043C03D}" srcId="{2C13BB60-81D5-4EE8-A3D6-5D3E29C83ACF}" destId="{F4DA9A61-9B05-4316-BA75-EDA28F3B1AE2}" srcOrd="0" destOrd="0" parTransId="{7A4D5BE8-1692-4182-A991-DB1D8C9AC8BB}" sibTransId="{16ED75D7-73EC-4D25-B181-AA0994540F04}"/>
    <dgm:cxn modelId="{A93B704A-1AB4-417E-9567-46A744D0611F}" srcId="{2C13BB60-81D5-4EE8-A3D6-5D3E29C83ACF}" destId="{82421F48-A417-4476-8737-07037BA60EDF}" srcOrd="1" destOrd="0" parTransId="{B04B7B6E-8858-4D35-BF15-B17222176E3F}" sibTransId="{EF31385D-7542-4147-848B-51A5E4DC6C86}"/>
    <dgm:cxn modelId="{493D2991-9A56-43FC-8AFE-B8DC312E898D}" type="presOf" srcId="{82421F48-A417-4476-8737-07037BA60EDF}" destId="{8BEAE4B4-354F-4CD3-99E3-4C5A87272D35}" srcOrd="0" destOrd="0" presId="urn:microsoft.com/office/officeart/2008/layout/LinedList"/>
    <dgm:cxn modelId="{E6C85EC4-BA5E-4597-BCEF-4E66CABD8E86}" type="presParOf" srcId="{D4C6140F-2507-4090-9DC7-C421A92B29DF}" destId="{11272E7A-04AC-48A8-9949-703ADBCC448C}" srcOrd="0" destOrd="0" presId="urn:microsoft.com/office/officeart/2008/layout/LinedList"/>
    <dgm:cxn modelId="{535F7A93-67C0-4083-84B6-D7F75A1A7BE8}" type="presParOf" srcId="{D4C6140F-2507-4090-9DC7-C421A92B29DF}" destId="{BE71A9C7-A10A-4071-95C5-407DA46BD4C1}" srcOrd="1" destOrd="0" presId="urn:microsoft.com/office/officeart/2008/layout/LinedList"/>
    <dgm:cxn modelId="{85EB2978-15F1-4280-B6CB-F5039076F826}" type="presParOf" srcId="{BE71A9C7-A10A-4071-95C5-407DA46BD4C1}" destId="{EEBCFE11-EEE1-4F0A-A080-B040460FE670}" srcOrd="0" destOrd="0" presId="urn:microsoft.com/office/officeart/2008/layout/LinedList"/>
    <dgm:cxn modelId="{ED6CD30D-238A-4B26-A184-B3002744F198}" type="presParOf" srcId="{BE71A9C7-A10A-4071-95C5-407DA46BD4C1}" destId="{61F22C78-6B30-4FF1-8800-46FC7F24F92F}" srcOrd="1" destOrd="0" presId="urn:microsoft.com/office/officeart/2008/layout/LinedList"/>
    <dgm:cxn modelId="{34CAF3D2-6963-4CA2-85CD-8B6A2217392A}" type="presParOf" srcId="{D4C6140F-2507-4090-9DC7-C421A92B29DF}" destId="{E7EFFFF3-0C5F-4895-9AC6-F1673F379B3B}" srcOrd="2" destOrd="0" presId="urn:microsoft.com/office/officeart/2008/layout/LinedList"/>
    <dgm:cxn modelId="{F0F315C8-9C58-46F0-9D8C-C9D1D6D4124B}" type="presParOf" srcId="{D4C6140F-2507-4090-9DC7-C421A92B29DF}" destId="{A7368A40-249D-4DD4-B59B-D16C9D0E357D}" srcOrd="3" destOrd="0" presId="urn:microsoft.com/office/officeart/2008/layout/LinedList"/>
    <dgm:cxn modelId="{711498BC-1488-40A6-800A-1C8BCAD857C3}" type="presParOf" srcId="{A7368A40-249D-4DD4-B59B-D16C9D0E357D}" destId="{8BEAE4B4-354F-4CD3-99E3-4C5A87272D35}" srcOrd="0" destOrd="0" presId="urn:microsoft.com/office/officeart/2008/layout/LinedList"/>
    <dgm:cxn modelId="{EA0E35EF-4982-433A-AE4A-091BAAF68981}" type="presParOf" srcId="{A7368A40-249D-4DD4-B59B-D16C9D0E357D}" destId="{C640F7F7-5AC2-4C58-9B12-497BAABD52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15220-D769-462F-9B0C-D94334161A9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11DD9D66-4F3B-469E-8803-35A1EACE0B96}">
      <dgm:prSet/>
      <dgm:spPr/>
      <dgm:t>
        <a:bodyPr/>
        <a:lstStyle/>
        <a:p>
          <a:r>
            <a:rPr lang="es-ES"/>
            <a:t>La recursividad es una técnica de programación que se utiliza para realizar una llamada a una función desde ella misma, de allí su nombre</a:t>
          </a:r>
          <a:endParaRPr lang="es-PE"/>
        </a:p>
      </dgm:t>
    </dgm:pt>
    <dgm:pt modelId="{FA3D9284-588B-4E14-888F-1E75C2677EF2}" type="parTrans" cxnId="{4FBB7428-A5CB-4925-A141-27B26D2F1074}">
      <dgm:prSet/>
      <dgm:spPr/>
      <dgm:t>
        <a:bodyPr/>
        <a:lstStyle/>
        <a:p>
          <a:endParaRPr lang="es-PE"/>
        </a:p>
      </dgm:t>
    </dgm:pt>
    <dgm:pt modelId="{62B2AB18-2AA5-4303-B179-9C3CFA5E5F9D}" type="sibTrans" cxnId="{4FBB7428-A5CB-4925-A141-27B26D2F1074}">
      <dgm:prSet/>
      <dgm:spPr/>
      <dgm:t>
        <a:bodyPr/>
        <a:lstStyle/>
        <a:p>
          <a:endParaRPr lang="es-PE"/>
        </a:p>
      </dgm:t>
    </dgm:pt>
    <dgm:pt modelId="{F792397F-548B-422B-87C3-338C924ADB3F}">
      <dgm:prSet/>
      <dgm:spPr/>
      <dgm:t>
        <a:bodyPr/>
        <a:lstStyle/>
        <a:p>
          <a:r>
            <a:rPr lang="es-ES"/>
            <a:t>Recursión va ligado a la repetición </a:t>
          </a:r>
          <a:r>
            <a:rPr lang="es-PE"/>
            <a:t/>
          </a:r>
          <a:br>
            <a:rPr lang="es-PE"/>
          </a:br>
          <a:endParaRPr lang="es-PE"/>
        </a:p>
      </dgm:t>
    </dgm:pt>
    <dgm:pt modelId="{39B7CABD-B528-40D6-A827-C683F0757007}" type="parTrans" cxnId="{E5D6A42F-E3DE-4183-A4F8-7E5123DAC370}">
      <dgm:prSet/>
      <dgm:spPr/>
      <dgm:t>
        <a:bodyPr/>
        <a:lstStyle/>
        <a:p>
          <a:endParaRPr lang="es-PE"/>
        </a:p>
      </dgm:t>
    </dgm:pt>
    <dgm:pt modelId="{7E169593-740B-486C-A814-0AAC7FE85308}" type="sibTrans" cxnId="{E5D6A42F-E3DE-4183-A4F8-7E5123DAC370}">
      <dgm:prSet/>
      <dgm:spPr/>
      <dgm:t>
        <a:bodyPr/>
        <a:lstStyle/>
        <a:p>
          <a:endParaRPr lang="es-PE"/>
        </a:p>
      </dgm:t>
    </dgm:pt>
    <dgm:pt modelId="{4D727A98-3F48-44A0-A3EB-777838BCB6F8}" type="pres">
      <dgm:prSet presAssocID="{C7915220-D769-462F-9B0C-D94334161A9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C4928CB4-458A-448C-8C3D-7609F4E3FBF1}" type="pres">
      <dgm:prSet presAssocID="{11DD9D66-4F3B-469E-8803-35A1EACE0B96}" presName="thickLine" presStyleLbl="alignNode1" presStyleIdx="0" presStyleCnt="2"/>
      <dgm:spPr/>
    </dgm:pt>
    <dgm:pt modelId="{06BCC31A-7C05-4F81-B95B-4E9DEAB961A8}" type="pres">
      <dgm:prSet presAssocID="{11DD9D66-4F3B-469E-8803-35A1EACE0B96}" presName="horz1" presStyleCnt="0"/>
      <dgm:spPr/>
    </dgm:pt>
    <dgm:pt modelId="{0FDB13BF-BDF5-42F2-99C4-E720D1406B53}" type="pres">
      <dgm:prSet presAssocID="{11DD9D66-4F3B-469E-8803-35A1EACE0B96}" presName="tx1" presStyleLbl="revTx" presStyleIdx="0" presStyleCnt="2"/>
      <dgm:spPr/>
      <dgm:t>
        <a:bodyPr/>
        <a:lstStyle/>
        <a:p>
          <a:endParaRPr lang="es-ES"/>
        </a:p>
      </dgm:t>
    </dgm:pt>
    <dgm:pt modelId="{827B9A09-0673-4F51-9786-5B8F605ECAC8}" type="pres">
      <dgm:prSet presAssocID="{11DD9D66-4F3B-469E-8803-35A1EACE0B96}" presName="vert1" presStyleCnt="0"/>
      <dgm:spPr/>
    </dgm:pt>
    <dgm:pt modelId="{757D666D-BD35-4927-84D5-E2DD733F96AA}" type="pres">
      <dgm:prSet presAssocID="{F792397F-548B-422B-87C3-338C924ADB3F}" presName="thickLine" presStyleLbl="alignNode1" presStyleIdx="1" presStyleCnt="2"/>
      <dgm:spPr/>
    </dgm:pt>
    <dgm:pt modelId="{FCAB0BE3-EFA5-489B-AA48-EB97ECC81072}" type="pres">
      <dgm:prSet presAssocID="{F792397F-548B-422B-87C3-338C924ADB3F}" presName="horz1" presStyleCnt="0"/>
      <dgm:spPr/>
    </dgm:pt>
    <dgm:pt modelId="{2CEDA066-7A2A-4DD0-8D9F-5DAD2C45EFA6}" type="pres">
      <dgm:prSet presAssocID="{F792397F-548B-422B-87C3-338C924ADB3F}" presName="tx1" presStyleLbl="revTx" presStyleIdx="1" presStyleCnt="2"/>
      <dgm:spPr/>
      <dgm:t>
        <a:bodyPr/>
        <a:lstStyle/>
        <a:p>
          <a:endParaRPr lang="es-ES"/>
        </a:p>
      </dgm:t>
    </dgm:pt>
    <dgm:pt modelId="{12919E3A-7121-4741-92CA-4EF648A514E5}" type="pres">
      <dgm:prSet presAssocID="{F792397F-548B-422B-87C3-338C924ADB3F}" presName="vert1" presStyleCnt="0"/>
      <dgm:spPr/>
    </dgm:pt>
  </dgm:ptLst>
  <dgm:cxnLst>
    <dgm:cxn modelId="{4FBB7428-A5CB-4925-A141-27B26D2F1074}" srcId="{C7915220-D769-462F-9B0C-D94334161A9F}" destId="{11DD9D66-4F3B-469E-8803-35A1EACE0B96}" srcOrd="0" destOrd="0" parTransId="{FA3D9284-588B-4E14-888F-1E75C2677EF2}" sibTransId="{62B2AB18-2AA5-4303-B179-9C3CFA5E5F9D}"/>
    <dgm:cxn modelId="{90C46B2F-734D-41A8-91E4-4380D6D2AC3C}" type="presOf" srcId="{F792397F-548B-422B-87C3-338C924ADB3F}" destId="{2CEDA066-7A2A-4DD0-8D9F-5DAD2C45EFA6}" srcOrd="0" destOrd="0" presId="urn:microsoft.com/office/officeart/2008/layout/LinedList"/>
    <dgm:cxn modelId="{2E6E9479-D7F3-4644-AC3E-B5FC1210A837}" type="presOf" srcId="{C7915220-D769-462F-9B0C-D94334161A9F}" destId="{4D727A98-3F48-44A0-A3EB-777838BCB6F8}" srcOrd="0" destOrd="0" presId="urn:microsoft.com/office/officeart/2008/layout/LinedList"/>
    <dgm:cxn modelId="{AA1881B2-7F25-4F63-B645-19B0BEA9522D}" type="presOf" srcId="{11DD9D66-4F3B-469E-8803-35A1EACE0B96}" destId="{0FDB13BF-BDF5-42F2-99C4-E720D1406B53}" srcOrd="0" destOrd="0" presId="urn:microsoft.com/office/officeart/2008/layout/LinedList"/>
    <dgm:cxn modelId="{E5D6A42F-E3DE-4183-A4F8-7E5123DAC370}" srcId="{C7915220-D769-462F-9B0C-D94334161A9F}" destId="{F792397F-548B-422B-87C3-338C924ADB3F}" srcOrd="1" destOrd="0" parTransId="{39B7CABD-B528-40D6-A827-C683F0757007}" sibTransId="{7E169593-740B-486C-A814-0AAC7FE85308}"/>
    <dgm:cxn modelId="{331C9DB0-7195-4E45-8128-2B1D79995279}" type="presParOf" srcId="{4D727A98-3F48-44A0-A3EB-777838BCB6F8}" destId="{C4928CB4-458A-448C-8C3D-7609F4E3FBF1}" srcOrd="0" destOrd="0" presId="urn:microsoft.com/office/officeart/2008/layout/LinedList"/>
    <dgm:cxn modelId="{848F6254-79C0-4A5B-8089-B1464207492C}" type="presParOf" srcId="{4D727A98-3F48-44A0-A3EB-777838BCB6F8}" destId="{06BCC31A-7C05-4F81-B95B-4E9DEAB961A8}" srcOrd="1" destOrd="0" presId="urn:microsoft.com/office/officeart/2008/layout/LinedList"/>
    <dgm:cxn modelId="{DD173706-F8FF-47DE-B3A6-F0D70B0BDD94}" type="presParOf" srcId="{06BCC31A-7C05-4F81-B95B-4E9DEAB961A8}" destId="{0FDB13BF-BDF5-42F2-99C4-E720D1406B53}" srcOrd="0" destOrd="0" presId="urn:microsoft.com/office/officeart/2008/layout/LinedList"/>
    <dgm:cxn modelId="{752DA3C5-2DB6-4493-8EEA-49193885F552}" type="presParOf" srcId="{06BCC31A-7C05-4F81-B95B-4E9DEAB961A8}" destId="{827B9A09-0673-4F51-9786-5B8F605ECAC8}" srcOrd="1" destOrd="0" presId="urn:microsoft.com/office/officeart/2008/layout/LinedList"/>
    <dgm:cxn modelId="{2FFA836C-433A-4054-8680-60FBBFB56EC9}" type="presParOf" srcId="{4D727A98-3F48-44A0-A3EB-777838BCB6F8}" destId="{757D666D-BD35-4927-84D5-E2DD733F96AA}" srcOrd="2" destOrd="0" presId="urn:microsoft.com/office/officeart/2008/layout/LinedList"/>
    <dgm:cxn modelId="{D19395EC-E46E-4B0E-BD7D-E6DBAA588D76}" type="presParOf" srcId="{4D727A98-3F48-44A0-A3EB-777838BCB6F8}" destId="{FCAB0BE3-EFA5-489B-AA48-EB97ECC81072}" srcOrd="3" destOrd="0" presId="urn:microsoft.com/office/officeart/2008/layout/LinedList"/>
    <dgm:cxn modelId="{9F15305F-3991-4D2A-BF66-2B01A22ED01D}" type="presParOf" srcId="{FCAB0BE3-EFA5-489B-AA48-EB97ECC81072}" destId="{2CEDA066-7A2A-4DD0-8D9F-5DAD2C45EFA6}" srcOrd="0" destOrd="0" presId="urn:microsoft.com/office/officeart/2008/layout/LinedList"/>
    <dgm:cxn modelId="{0B2F59EF-9E5E-4956-A9F6-4160F8A92E43}" type="presParOf" srcId="{FCAB0BE3-EFA5-489B-AA48-EB97ECC81072}" destId="{12919E3A-7121-4741-92CA-4EF648A514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03FDF7-472D-4398-88B9-255850003C10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61D2249D-DAEB-4585-BD75-42DEF0E3B9E0}">
      <dgm:prSet/>
      <dgm:spPr/>
      <dgm:t>
        <a:bodyPr/>
        <a:lstStyle/>
        <a:p>
          <a:pPr rtl="0"/>
          <a:r>
            <a:rPr lang="es-ES" dirty="0" smtClean="0"/>
            <a:t>Realice un programa donde calcule un número de la serie de Fibonacci</a:t>
          </a:r>
          <a:endParaRPr lang="es-PE" dirty="0"/>
        </a:p>
      </dgm:t>
    </dgm:pt>
    <dgm:pt modelId="{A306733F-9C7D-4035-8AB5-CB0105882029}" type="parTrans" cxnId="{E780EF54-F3FC-489C-98FA-B6C31D601256}">
      <dgm:prSet/>
      <dgm:spPr/>
      <dgm:t>
        <a:bodyPr/>
        <a:lstStyle/>
        <a:p>
          <a:endParaRPr lang="es-ES"/>
        </a:p>
      </dgm:t>
    </dgm:pt>
    <dgm:pt modelId="{19117777-507C-4B91-AEE3-4251B05441D3}" type="sibTrans" cxnId="{E780EF54-F3FC-489C-98FA-B6C31D601256}">
      <dgm:prSet/>
      <dgm:spPr/>
      <dgm:t>
        <a:bodyPr/>
        <a:lstStyle/>
        <a:p>
          <a:endParaRPr lang="es-ES"/>
        </a:p>
      </dgm:t>
    </dgm:pt>
    <dgm:pt modelId="{C644E7C9-F714-4C7A-84E5-5A51DE982CFF}">
      <dgm:prSet/>
      <dgm:spPr/>
      <dgm:t>
        <a:bodyPr/>
        <a:lstStyle/>
        <a:p>
          <a:pPr rtl="0"/>
          <a:r>
            <a:rPr lang="es-PE" dirty="0" smtClean="0"/>
            <a:t>Aplicando recursividad, halle la potencia de un número cualquiera, debe de ingresar por teclado el número y el exponente.</a:t>
          </a:r>
          <a:endParaRPr lang="es-PE" dirty="0"/>
        </a:p>
      </dgm:t>
    </dgm:pt>
    <dgm:pt modelId="{9EA8587C-3140-449D-B5EA-EE90BA7E3763}" type="parTrans" cxnId="{B93BC24B-AF0B-453F-B020-891D4B6882BF}">
      <dgm:prSet/>
      <dgm:spPr/>
    </dgm:pt>
    <dgm:pt modelId="{CF42AF29-84F4-43D1-8F20-2EEF424F8369}" type="sibTrans" cxnId="{B93BC24B-AF0B-453F-B020-891D4B6882BF}">
      <dgm:prSet/>
      <dgm:spPr/>
    </dgm:pt>
    <dgm:pt modelId="{A35A22EA-93DA-4827-9E02-9B0FAD1CD017}" type="pres">
      <dgm:prSet presAssocID="{C903FDF7-472D-4398-88B9-255850003C10}" presName="vert0" presStyleCnt="0">
        <dgm:presLayoutVars>
          <dgm:dir/>
          <dgm:animOne val="branch"/>
          <dgm:animLvl val="lvl"/>
        </dgm:presLayoutVars>
      </dgm:prSet>
      <dgm:spPr/>
    </dgm:pt>
    <dgm:pt modelId="{C5067D42-8AE8-448F-B0C7-319E21CBA5A0}" type="pres">
      <dgm:prSet presAssocID="{61D2249D-DAEB-4585-BD75-42DEF0E3B9E0}" presName="thickLine" presStyleLbl="alignNode1" presStyleIdx="0" presStyleCnt="2"/>
      <dgm:spPr/>
    </dgm:pt>
    <dgm:pt modelId="{236D49E7-1FCA-4443-8F54-C2B78F797DB6}" type="pres">
      <dgm:prSet presAssocID="{61D2249D-DAEB-4585-BD75-42DEF0E3B9E0}" presName="horz1" presStyleCnt="0"/>
      <dgm:spPr/>
    </dgm:pt>
    <dgm:pt modelId="{84F906D2-603D-4BF9-9161-E01068BFDD6B}" type="pres">
      <dgm:prSet presAssocID="{61D2249D-DAEB-4585-BD75-42DEF0E3B9E0}" presName="tx1" presStyleLbl="revTx" presStyleIdx="0" presStyleCnt="2"/>
      <dgm:spPr/>
    </dgm:pt>
    <dgm:pt modelId="{21864914-3483-42BA-83AC-35F5B7270B6E}" type="pres">
      <dgm:prSet presAssocID="{61D2249D-DAEB-4585-BD75-42DEF0E3B9E0}" presName="vert1" presStyleCnt="0"/>
      <dgm:spPr/>
    </dgm:pt>
    <dgm:pt modelId="{BA7AE94E-931E-4CF5-9A1A-218FCFE6BC5C}" type="pres">
      <dgm:prSet presAssocID="{C644E7C9-F714-4C7A-84E5-5A51DE982CFF}" presName="thickLine" presStyleLbl="alignNode1" presStyleIdx="1" presStyleCnt="2"/>
      <dgm:spPr/>
    </dgm:pt>
    <dgm:pt modelId="{953DCA63-5680-4F4B-A629-4D7AEAACA8F3}" type="pres">
      <dgm:prSet presAssocID="{C644E7C9-F714-4C7A-84E5-5A51DE982CFF}" presName="horz1" presStyleCnt="0"/>
      <dgm:spPr/>
    </dgm:pt>
    <dgm:pt modelId="{9E46C8E1-8EC9-47D2-B41A-E1D7766D4927}" type="pres">
      <dgm:prSet presAssocID="{C644E7C9-F714-4C7A-84E5-5A51DE982CFF}" presName="tx1" presStyleLbl="revTx" presStyleIdx="1" presStyleCnt="2"/>
      <dgm:spPr/>
      <dgm:t>
        <a:bodyPr/>
        <a:lstStyle/>
        <a:p>
          <a:endParaRPr lang="es-ES"/>
        </a:p>
      </dgm:t>
    </dgm:pt>
    <dgm:pt modelId="{7D40FAFF-1667-4FF9-B746-33F4FFFE72B1}" type="pres">
      <dgm:prSet presAssocID="{C644E7C9-F714-4C7A-84E5-5A51DE982CFF}" presName="vert1" presStyleCnt="0"/>
      <dgm:spPr/>
    </dgm:pt>
  </dgm:ptLst>
  <dgm:cxnLst>
    <dgm:cxn modelId="{D0204E42-4798-4163-AE36-19566879D618}" type="presOf" srcId="{61D2249D-DAEB-4585-BD75-42DEF0E3B9E0}" destId="{84F906D2-603D-4BF9-9161-E01068BFDD6B}" srcOrd="0" destOrd="0" presId="urn:microsoft.com/office/officeart/2008/layout/LinedList"/>
    <dgm:cxn modelId="{B93BC24B-AF0B-453F-B020-891D4B6882BF}" srcId="{C903FDF7-472D-4398-88B9-255850003C10}" destId="{C644E7C9-F714-4C7A-84E5-5A51DE982CFF}" srcOrd="1" destOrd="0" parTransId="{9EA8587C-3140-449D-B5EA-EE90BA7E3763}" sibTransId="{CF42AF29-84F4-43D1-8F20-2EEF424F8369}"/>
    <dgm:cxn modelId="{356A16A1-10A1-4E6A-8B5A-4367FA1CEBE4}" type="presOf" srcId="{C903FDF7-472D-4398-88B9-255850003C10}" destId="{A35A22EA-93DA-4827-9E02-9B0FAD1CD017}" srcOrd="0" destOrd="0" presId="urn:microsoft.com/office/officeart/2008/layout/LinedList"/>
    <dgm:cxn modelId="{E780EF54-F3FC-489C-98FA-B6C31D601256}" srcId="{C903FDF7-472D-4398-88B9-255850003C10}" destId="{61D2249D-DAEB-4585-BD75-42DEF0E3B9E0}" srcOrd="0" destOrd="0" parTransId="{A306733F-9C7D-4035-8AB5-CB0105882029}" sibTransId="{19117777-507C-4B91-AEE3-4251B05441D3}"/>
    <dgm:cxn modelId="{E952EB09-1B01-42A1-BB78-EFF7646F653C}" type="presOf" srcId="{C644E7C9-F714-4C7A-84E5-5A51DE982CFF}" destId="{9E46C8E1-8EC9-47D2-B41A-E1D7766D4927}" srcOrd="0" destOrd="0" presId="urn:microsoft.com/office/officeart/2008/layout/LinedList"/>
    <dgm:cxn modelId="{AE142FF8-EBD5-4E83-B1F1-14F0820ACEFF}" type="presParOf" srcId="{A35A22EA-93DA-4827-9E02-9B0FAD1CD017}" destId="{C5067D42-8AE8-448F-B0C7-319E21CBA5A0}" srcOrd="0" destOrd="0" presId="urn:microsoft.com/office/officeart/2008/layout/LinedList"/>
    <dgm:cxn modelId="{EF0F0016-958A-45CE-8307-BBA90CF167D6}" type="presParOf" srcId="{A35A22EA-93DA-4827-9E02-9B0FAD1CD017}" destId="{236D49E7-1FCA-4443-8F54-C2B78F797DB6}" srcOrd="1" destOrd="0" presId="urn:microsoft.com/office/officeart/2008/layout/LinedList"/>
    <dgm:cxn modelId="{9E7446B5-FB11-4485-B8D2-00EF7AB82B07}" type="presParOf" srcId="{236D49E7-1FCA-4443-8F54-C2B78F797DB6}" destId="{84F906D2-603D-4BF9-9161-E01068BFDD6B}" srcOrd="0" destOrd="0" presId="urn:microsoft.com/office/officeart/2008/layout/LinedList"/>
    <dgm:cxn modelId="{D743ADA2-B690-4143-8F9E-E2A1DD0E2C06}" type="presParOf" srcId="{236D49E7-1FCA-4443-8F54-C2B78F797DB6}" destId="{21864914-3483-42BA-83AC-35F5B7270B6E}" srcOrd="1" destOrd="0" presId="urn:microsoft.com/office/officeart/2008/layout/LinedList"/>
    <dgm:cxn modelId="{3376A1E4-77DA-495C-82A0-ECC6E2B5750C}" type="presParOf" srcId="{A35A22EA-93DA-4827-9E02-9B0FAD1CD017}" destId="{BA7AE94E-931E-4CF5-9A1A-218FCFE6BC5C}" srcOrd="2" destOrd="0" presId="urn:microsoft.com/office/officeart/2008/layout/LinedList"/>
    <dgm:cxn modelId="{809BA365-AF18-4718-9B4F-DCC7D2B518FD}" type="presParOf" srcId="{A35A22EA-93DA-4827-9E02-9B0FAD1CD017}" destId="{953DCA63-5680-4F4B-A629-4D7AEAACA8F3}" srcOrd="3" destOrd="0" presId="urn:microsoft.com/office/officeart/2008/layout/LinedList"/>
    <dgm:cxn modelId="{8BE3BA9C-3214-45B4-8E29-524A6E1F18DD}" type="presParOf" srcId="{953DCA63-5680-4F4B-A629-4D7AEAACA8F3}" destId="{9E46C8E1-8EC9-47D2-B41A-E1D7766D4927}" srcOrd="0" destOrd="0" presId="urn:microsoft.com/office/officeart/2008/layout/LinedList"/>
    <dgm:cxn modelId="{FF3918D2-AD17-454B-AC9A-32FD862E117B}" type="presParOf" srcId="{953DCA63-5680-4F4B-A629-4D7AEAACA8F3}" destId="{7D40FAFF-1667-4FF9-B746-33F4FFFE72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72E7A-04AC-48A8-9949-703ADBCC448C}">
      <dsp:nvSpPr>
        <dsp:cNvPr id="0" name=""/>
        <dsp:cNvSpPr/>
      </dsp:nvSpPr>
      <dsp:spPr>
        <a:xfrm>
          <a:off x="0" y="0"/>
          <a:ext cx="9881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CFE11-EEE1-4F0A-A080-B040460FE670}">
      <dsp:nvSpPr>
        <dsp:cNvPr id="0" name=""/>
        <dsp:cNvSpPr/>
      </dsp:nvSpPr>
      <dsp:spPr>
        <a:xfrm>
          <a:off x="0" y="0"/>
          <a:ext cx="9881937" cy="198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500" kern="1200" smtClean="0"/>
            <a:t>Mencione dos funciones de la librería MATH.H y explique que es lo que realiza.</a:t>
          </a:r>
          <a:endParaRPr lang="es-PE" sz="4500" kern="1200"/>
        </a:p>
      </dsp:txBody>
      <dsp:txXfrm>
        <a:off x="0" y="0"/>
        <a:ext cx="9881937" cy="1988959"/>
      </dsp:txXfrm>
    </dsp:sp>
    <dsp:sp modelId="{E7EFFFF3-0C5F-4895-9AC6-F1673F379B3B}">
      <dsp:nvSpPr>
        <dsp:cNvPr id="0" name=""/>
        <dsp:cNvSpPr/>
      </dsp:nvSpPr>
      <dsp:spPr>
        <a:xfrm>
          <a:off x="0" y="1988959"/>
          <a:ext cx="98819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AE4B4-354F-4CD3-99E3-4C5A87272D35}">
      <dsp:nvSpPr>
        <dsp:cNvPr id="0" name=""/>
        <dsp:cNvSpPr/>
      </dsp:nvSpPr>
      <dsp:spPr>
        <a:xfrm>
          <a:off x="0" y="1988959"/>
          <a:ext cx="9881937" cy="198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500" kern="1200" smtClean="0"/>
            <a:t>Desarrolle un ejemplo en c++ con una de las funciones que ha explicado.</a:t>
          </a:r>
          <a:endParaRPr lang="es-PE" sz="4500" kern="1200"/>
        </a:p>
      </dsp:txBody>
      <dsp:txXfrm>
        <a:off x="0" y="1988959"/>
        <a:ext cx="9881937" cy="1988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28CB4-458A-448C-8C3D-7609F4E3FBF1}">
      <dsp:nvSpPr>
        <dsp:cNvPr id="0" name=""/>
        <dsp:cNvSpPr/>
      </dsp:nvSpPr>
      <dsp:spPr>
        <a:xfrm>
          <a:off x="0" y="0"/>
          <a:ext cx="49116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B13BF-BDF5-42F2-99C4-E720D1406B53}">
      <dsp:nvSpPr>
        <dsp:cNvPr id="0" name=""/>
        <dsp:cNvSpPr/>
      </dsp:nvSpPr>
      <dsp:spPr>
        <a:xfrm>
          <a:off x="0" y="0"/>
          <a:ext cx="4911670" cy="228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La recursividad es una técnica de programación que se utiliza para realizar una llamada a una función desde ella misma, de allí su nombre</a:t>
          </a:r>
          <a:endParaRPr lang="es-PE" sz="2900" kern="1200"/>
        </a:p>
      </dsp:txBody>
      <dsp:txXfrm>
        <a:off x="0" y="0"/>
        <a:ext cx="4911670" cy="2280098"/>
      </dsp:txXfrm>
    </dsp:sp>
    <dsp:sp modelId="{757D666D-BD35-4927-84D5-E2DD733F96AA}">
      <dsp:nvSpPr>
        <dsp:cNvPr id="0" name=""/>
        <dsp:cNvSpPr/>
      </dsp:nvSpPr>
      <dsp:spPr>
        <a:xfrm>
          <a:off x="0" y="2280098"/>
          <a:ext cx="49116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DA066-7A2A-4DD0-8D9F-5DAD2C45EFA6}">
      <dsp:nvSpPr>
        <dsp:cNvPr id="0" name=""/>
        <dsp:cNvSpPr/>
      </dsp:nvSpPr>
      <dsp:spPr>
        <a:xfrm>
          <a:off x="0" y="2280098"/>
          <a:ext cx="4911670" cy="228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Recursión va ligado a la repetición </a:t>
          </a:r>
          <a:r>
            <a:rPr lang="es-PE" sz="2900" kern="1200"/>
            <a:t/>
          </a:r>
          <a:br>
            <a:rPr lang="es-PE" sz="2900" kern="1200"/>
          </a:br>
          <a:endParaRPr lang="es-PE" sz="2900" kern="1200"/>
        </a:p>
      </dsp:txBody>
      <dsp:txXfrm>
        <a:off x="0" y="2280098"/>
        <a:ext cx="4911670" cy="2280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67D42-8AE8-448F-B0C7-319E21CBA5A0}">
      <dsp:nvSpPr>
        <dsp:cNvPr id="0" name=""/>
        <dsp:cNvSpPr/>
      </dsp:nvSpPr>
      <dsp:spPr>
        <a:xfrm>
          <a:off x="0" y="0"/>
          <a:ext cx="69174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06D2-603D-4BF9-9161-E01068BFDD6B}">
      <dsp:nvSpPr>
        <dsp:cNvPr id="0" name=""/>
        <dsp:cNvSpPr/>
      </dsp:nvSpPr>
      <dsp:spPr>
        <a:xfrm>
          <a:off x="0" y="0"/>
          <a:ext cx="6917409" cy="2121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Realice un programa donde calcule un número de la serie de Fibonacci</a:t>
          </a:r>
          <a:endParaRPr lang="es-PE" sz="3300" kern="1200" dirty="0"/>
        </a:p>
      </dsp:txBody>
      <dsp:txXfrm>
        <a:off x="0" y="0"/>
        <a:ext cx="6917409" cy="2121306"/>
      </dsp:txXfrm>
    </dsp:sp>
    <dsp:sp modelId="{BA7AE94E-931E-4CF5-9A1A-218FCFE6BC5C}">
      <dsp:nvSpPr>
        <dsp:cNvPr id="0" name=""/>
        <dsp:cNvSpPr/>
      </dsp:nvSpPr>
      <dsp:spPr>
        <a:xfrm>
          <a:off x="0" y="2121306"/>
          <a:ext cx="69174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6C8E1-8EC9-47D2-B41A-E1D7766D4927}">
      <dsp:nvSpPr>
        <dsp:cNvPr id="0" name=""/>
        <dsp:cNvSpPr/>
      </dsp:nvSpPr>
      <dsp:spPr>
        <a:xfrm>
          <a:off x="0" y="2121306"/>
          <a:ext cx="6917409" cy="2121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300" kern="1200" dirty="0" smtClean="0"/>
            <a:t>Aplicando recursividad, halle la potencia de un número cualquiera, debe de ingresar por teclado el número y el exponente.</a:t>
          </a:r>
          <a:endParaRPr lang="es-PE" sz="3300" kern="1200" dirty="0"/>
        </a:p>
      </dsp:txBody>
      <dsp:txXfrm>
        <a:off x="0" y="2121306"/>
        <a:ext cx="6917409" cy="2121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71D5-36EC-4BE3-9A82-4AA1869CDAC0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1328-808E-4846-8606-33FFFED406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98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8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973341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13097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66"/>
            <a:ext cx="10515600" cy="456019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26349"/>
          </a:xfr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6522"/>
            <a:ext cx="5181600" cy="452044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6522"/>
            <a:ext cx="5181600" cy="452044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999845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18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85807"/>
            <a:ext cx="5157787" cy="3803856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618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385807"/>
            <a:ext cx="5183188" cy="3803856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438159"/>
            <a:ext cx="9538251" cy="926816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3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9530"/>
            <a:ext cx="10515600" cy="446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FUNDAMENTOS DE PROGRAMACIÓN</a:t>
            </a: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de Recursividad</a:t>
            </a:r>
          </a:p>
        </p:txBody>
      </p:sp>
      <p:pic>
        <p:nvPicPr>
          <p:cNvPr id="29" name="Marcador de contenido 18">
            <a:extLst>
              <a:ext uri="{FF2B5EF4-FFF2-40B4-BE49-F238E27FC236}">
                <a16:creationId xmlns:a16="http://schemas.microsoft.com/office/drawing/2014/main" id="{A5F46D3E-CE58-4DD5-9DAE-A107E233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24" y="952500"/>
            <a:ext cx="3508078" cy="4829963"/>
          </a:xfrm>
          <a:prstGeom prst="rect">
            <a:avLst/>
          </a:prstGeom>
        </p:spPr>
      </p:pic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A5F46D3E-CE58-4DD5-9DAE-A107E23376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86834" y="127886"/>
            <a:ext cx="5654258" cy="64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2090B-6191-4C5B-B2C4-2D2ED437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585014"/>
              </p:ext>
            </p:extLst>
          </p:nvPr>
        </p:nvGraphicFramePr>
        <p:xfrm>
          <a:off x="4436391" y="1616766"/>
          <a:ext cx="6917409" cy="424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43" y="1938964"/>
            <a:ext cx="3830301" cy="38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7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Ejercicios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Solución 01 :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3494"/>
            <a:ext cx="5476875" cy="4572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37" y="1725050"/>
            <a:ext cx="4779486" cy="18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Ejercicios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81" y="1294004"/>
            <a:ext cx="6031160" cy="51894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04" y="2047371"/>
            <a:ext cx="4842291" cy="28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Preguntas</a:t>
            </a:r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Reflexionemos</a:t>
            </a:r>
          </a:p>
        </p:txBody>
      </p:sp>
      <p:pic>
        <p:nvPicPr>
          <p:cNvPr id="3076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16" y="2059402"/>
            <a:ext cx="6360762" cy="39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5" y="2048694"/>
            <a:ext cx="5630981" cy="23020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5" y="394672"/>
            <a:ext cx="3041883" cy="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dirty="0"/>
              <a:t>¿Qué aprendimos la sesión anterior?</a:t>
            </a:r>
          </a:p>
        </p:txBody>
      </p:sp>
      <p:pic>
        <p:nvPicPr>
          <p:cNvPr id="3" name="Picture 2" descr="http://noticias.iberestudios.com/files/2014/01/mejorar-proceso-aprendizaj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20" y="1946193"/>
            <a:ext cx="40576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8A22D-C20E-4A20-A493-40C4AF67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25625"/>
              </p:ext>
            </p:extLst>
          </p:nvPr>
        </p:nvGraphicFramePr>
        <p:xfrm>
          <a:off x="838200" y="1616766"/>
          <a:ext cx="9881937" cy="3977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0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RECURSIVIDAD I</a:t>
            </a:r>
            <a:r>
              <a:rPr lang="es-PE" sz="4000" b="1" dirty="0"/>
              <a:t/>
            </a:r>
            <a:br>
              <a:rPr lang="es-PE" sz="4000" b="1" dirty="0"/>
            </a:b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10</a:t>
            </a: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4400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/>
              <a:t>Identifica el uso de recursividad aplicando funciones.</a:t>
            </a:r>
            <a:endParaRPr lang="es-PE" sz="2800" dirty="0"/>
          </a:p>
        </p:txBody>
      </p:sp>
      <p:pic>
        <p:nvPicPr>
          <p:cNvPr id="717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02" y="2846439"/>
            <a:ext cx="4440698" cy="33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 del día</a:t>
            </a:r>
          </a:p>
        </p:txBody>
      </p:sp>
      <p:pic>
        <p:nvPicPr>
          <p:cNvPr id="5122" name="Picture 2" descr="http://us.cdn3.123rf.com/168nwm/anatolymas/anatolymas1108/anatolymas110800015/10428645-3d-persona-pequeno-sentado-junto-a-una-computadora-portatil-felizmente-habia-levantado-sus-manos-im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9071" y="4642282"/>
            <a:ext cx="2034356" cy="19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3"/>
          <p:cNvSpPr>
            <a:spLocks noChangeArrowheads="1"/>
          </p:cNvSpPr>
          <p:nvPr/>
        </p:nvSpPr>
        <p:spPr bwMode="gray">
          <a:xfrm>
            <a:off x="2736493" y="2445396"/>
            <a:ext cx="6680558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gray">
          <a:xfrm>
            <a:off x="2962841" y="2463540"/>
            <a:ext cx="626741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R</a:t>
            </a:r>
            <a:r>
              <a:rPr lang="es-PE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ecursividad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2231015" y="2412078"/>
            <a:ext cx="584549" cy="638156"/>
            <a:chOff x="1416" y="2246"/>
            <a:chExt cx="266" cy="298"/>
          </a:xfrm>
        </p:grpSpPr>
        <p:sp>
          <p:nvSpPr>
            <p:cNvPr id="8" name="Text Box 70"/>
            <p:cNvSpPr txBox="1">
              <a:spLocks noChangeArrowheads="1"/>
            </p:cNvSpPr>
            <p:nvPr/>
          </p:nvSpPr>
          <p:spPr bwMode="gray">
            <a:xfrm>
              <a:off x="1435" y="2267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11" name="Picture 72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73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Oval 74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4" name="Picture 75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76"/>
            <p:cNvSpPr txBox="1">
              <a:spLocks noChangeArrowheads="1"/>
            </p:cNvSpPr>
            <p:nvPr/>
          </p:nvSpPr>
          <p:spPr bwMode="gray">
            <a:xfrm>
              <a:off x="1465" y="2268"/>
              <a:ext cx="1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15" name="AutoShape 33"/>
          <p:cNvSpPr>
            <a:spLocks noChangeArrowheads="1"/>
          </p:cNvSpPr>
          <p:nvPr/>
        </p:nvSpPr>
        <p:spPr bwMode="gray">
          <a:xfrm>
            <a:off x="2729415" y="3829126"/>
            <a:ext cx="6673425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gray">
          <a:xfrm>
            <a:off x="2955521" y="3861784"/>
            <a:ext cx="6785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Ejemplo de recursividad</a:t>
            </a:r>
          </a:p>
        </p:txBody>
      </p: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2231639" y="3829126"/>
            <a:ext cx="583925" cy="651308"/>
            <a:chOff x="1414" y="2726"/>
            <a:chExt cx="266" cy="298"/>
          </a:xfrm>
        </p:grpSpPr>
        <p:sp>
          <p:nvSpPr>
            <p:cNvPr id="18" name="Text Box 78"/>
            <p:cNvSpPr txBox="1">
              <a:spLocks noChangeArrowheads="1"/>
            </p:cNvSpPr>
            <p:nvPr/>
          </p:nvSpPr>
          <p:spPr bwMode="gray">
            <a:xfrm>
              <a:off x="1435" y="2748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21" name="Picture 8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8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Oval 8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4" name="Picture 8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 Box 84"/>
            <p:cNvSpPr txBox="1">
              <a:spLocks noChangeArrowheads="1"/>
            </p:cNvSpPr>
            <p:nvPr/>
          </p:nvSpPr>
          <p:spPr bwMode="gray">
            <a:xfrm>
              <a:off x="1460" y="2750"/>
              <a:ext cx="1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77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5" y="3329321"/>
            <a:ext cx="62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Recursividad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44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548" y="474587"/>
            <a:ext cx="9538251" cy="1013097"/>
          </a:xfrm>
        </p:spPr>
        <p:txBody>
          <a:bodyPr/>
          <a:lstStyle/>
          <a:p>
            <a:r>
              <a:rPr lang="es-PE" dirty="0"/>
              <a:t>Recursividad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DE7E7D7-AB7F-48B2-AB16-5DA50D0DB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494262"/>
              </p:ext>
            </p:extLst>
          </p:nvPr>
        </p:nvGraphicFramePr>
        <p:xfrm>
          <a:off x="7068519" y="1487684"/>
          <a:ext cx="4911671" cy="456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6CB380A1-B510-4932-A345-2315E3D9B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98" y="1950122"/>
            <a:ext cx="5857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BC34D-A520-4390-BBFA-B6607877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 de Recursividad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CF7FF9-8B86-456A-BADA-41837233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01" y="1246340"/>
            <a:ext cx="5489371" cy="561165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33255F-C554-46CD-A096-4D407EA40F07}"/>
              </a:ext>
            </a:extLst>
          </p:cNvPr>
          <p:cNvSpPr txBox="1"/>
          <p:nvPr/>
        </p:nvSpPr>
        <p:spPr>
          <a:xfrm>
            <a:off x="7408189" y="1518834"/>
            <a:ext cx="412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crea a la función lleva por nombre </a:t>
            </a:r>
            <a:r>
              <a:rPr lang="es-ES" b="1" dirty="0" smtClean="0">
                <a:solidFill>
                  <a:srgbClr val="FF0000"/>
                </a:solidFill>
              </a:rPr>
              <a:t>RECURSIVIDAD, </a:t>
            </a:r>
            <a:r>
              <a:rPr lang="es-ES" dirty="0" smtClean="0"/>
              <a:t>debe tener por lo menos una condición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C8B80C-3ED5-4CAA-B439-DD964B70ADB7}"/>
              </a:ext>
            </a:extLst>
          </p:cNvPr>
          <p:cNvSpPr txBox="1"/>
          <p:nvPr/>
        </p:nvSpPr>
        <p:spPr>
          <a:xfrm>
            <a:off x="7408190" y="2911099"/>
            <a:ext cx="412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realiza la llamada a la función dentro de la función RECURSIVIDAD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C0ACD2-E772-4FAA-B5B8-730E6B1F1FB4}"/>
              </a:ext>
            </a:extLst>
          </p:cNvPr>
          <p:cNvSpPr txBox="1"/>
          <p:nvPr/>
        </p:nvSpPr>
        <p:spPr>
          <a:xfrm>
            <a:off x="7408189" y="4203767"/>
            <a:ext cx="412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resultado de la función se almacena en una variable en el programa principal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1CFA38-24C6-43E3-A4BB-5F412C94086E}"/>
              </a:ext>
            </a:extLst>
          </p:cNvPr>
          <p:cNvSpPr txBox="1"/>
          <p:nvPr/>
        </p:nvSpPr>
        <p:spPr>
          <a:xfrm>
            <a:off x="7408189" y="5604653"/>
            <a:ext cx="412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muestra el resultado de la variable que almacena el valor de la función</a:t>
            </a:r>
            <a:endParaRPr lang="es-PE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A5F6FF-6104-40E0-A1E7-E649D8255CC8}"/>
              </a:ext>
            </a:extLst>
          </p:cNvPr>
          <p:cNvCxnSpPr>
            <a:endCxn id="5" idx="1"/>
          </p:cNvCxnSpPr>
          <p:nvPr/>
        </p:nvCxnSpPr>
        <p:spPr>
          <a:xfrm flipV="1">
            <a:off x="4076054" y="1980499"/>
            <a:ext cx="3332135" cy="187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218CD0E-80E5-4F3D-A10C-A7152F205577}"/>
              </a:ext>
            </a:extLst>
          </p:cNvPr>
          <p:cNvSpPr/>
          <p:nvPr/>
        </p:nvSpPr>
        <p:spPr>
          <a:xfrm>
            <a:off x="1565329" y="1841999"/>
            <a:ext cx="2510725" cy="323166"/>
          </a:xfrm>
          <a:prstGeom prst="roundRect">
            <a:avLst/>
          </a:prstGeom>
          <a:noFill/>
          <a:ln w="19050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523DFEB-3DA5-47A9-8893-27B6E86EE9A6}"/>
              </a:ext>
            </a:extLst>
          </p:cNvPr>
          <p:cNvSpPr/>
          <p:nvPr/>
        </p:nvSpPr>
        <p:spPr>
          <a:xfrm>
            <a:off x="1565329" y="3723327"/>
            <a:ext cx="2510725" cy="202046"/>
          </a:xfrm>
          <a:prstGeom prst="roundRect">
            <a:avLst/>
          </a:prstGeom>
          <a:noFill/>
          <a:ln w="19050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2B73F0-E393-4352-8A4E-63BC9DBA5E0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76053" y="3234265"/>
            <a:ext cx="3332137" cy="4890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1CDF0BC-0BAA-4986-BAAD-9935F75439B3}"/>
              </a:ext>
            </a:extLst>
          </p:cNvPr>
          <p:cNvSpPr/>
          <p:nvPr/>
        </p:nvSpPr>
        <p:spPr>
          <a:xfrm>
            <a:off x="1934706" y="5772266"/>
            <a:ext cx="2510725" cy="202046"/>
          </a:xfrm>
          <a:prstGeom prst="roundRect">
            <a:avLst/>
          </a:prstGeom>
          <a:noFill/>
          <a:ln w="19050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32F9210-1CB0-4087-B212-7F628DFC431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45431" y="4526933"/>
            <a:ext cx="2962758" cy="13148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6602B93-9D79-44C5-9C86-97B8F2FAF2CC}"/>
              </a:ext>
            </a:extLst>
          </p:cNvPr>
          <p:cNvSpPr/>
          <p:nvPr/>
        </p:nvSpPr>
        <p:spPr>
          <a:xfrm>
            <a:off x="4228454" y="6172350"/>
            <a:ext cx="498529" cy="202046"/>
          </a:xfrm>
          <a:prstGeom prst="roundRect">
            <a:avLst/>
          </a:prstGeom>
          <a:noFill/>
          <a:ln w="19050">
            <a:solidFill>
              <a:srgbClr val="DA2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7175D6-70BB-4EAF-9599-A002DB56C92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726983" y="5927819"/>
            <a:ext cx="2681206" cy="3620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10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214</Words>
  <Application>Microsoft Office PowerPoint</Application>
  <PresentationFormat>Panorámica</PresentationFormat>
  <Paragraphs>38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Office Theme</vt:lpstr>
      <vt:lpstr>FUNDAMENTOS DE PROGRAMACIÓN</vt:lpstr>
      <vt:lpstr>¿Qué aprendimos la sesión anterior?</vt:lpstr>
      <vt:lpstr>Ejercicios</vt:lpstr>
      <vt:lpstr>RECURSIVIDAD I </vt:lpstr>
      <vt:lpstr>Propósito</vt:lpstr>
      <vt:lpstr>Agenda del día</vt:lpstr>
      <vt:lpstr>Presentación de PowerPoint</vt:lpstr>
      <vt:lpstr>Recursividad</vt:lpstr>
      <vt:lpstr>Estructura de Recursividad</vt:lpstr>
      <vt:lpstr>Ejemplo de Recursividad</vt:lpstr>
      <vt:lpstr>Ejercicio</vt:lpstr>
      <vt:lpstr>Desarrollo de Ejercicios</vt:lpstr>
      <vt:lpstr>Desarrollo de Ejercicios</vt:lpstr>
      <vt:lpstr>Preguntas</vt:lpstr>
      <vt:lpstr>Reflexionemos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ROSARIO OSORIO CONTRERAS</dc:creator>
  <cp:lastModifiedBy>Osorio Contreras, Rosario Delia</cp:lastModifiedBy>
  <cp:revision>12</cp:revision>
  <dcterms:created xsi:type="dcterms:W3CDTF">2019-02-28T04:33:50Z</dcterms:created>
  <dcterms:modified xsi:type="dcterms:W3CDTF">2019-02-28T22:53:34Z</dcterms:modified>
</cp:coreProperties>
</file>