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3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3D51122-58FE-4099-9346-5CF32D8FB6FB}" type="datetimeFigureOut">
              <a:rPr lang="es-PE" smtClean="0"/>
              <a:t>11/10/2019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169536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265277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820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339052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435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3271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584382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380305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57391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3D51122-58FE-4099-9346-5CF32D8FB6FB}" type="datetimeFigureOut">
              <a:rPr lang="es-PE" smtClean="0"/>
              <a:t>11/10/2019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409083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3D51122-58FE-4099-9346-5CF32D8FB6FB}" type="datetimeFigureOut">
              <a:rPr lang="es-PE" smtClean="0"/>
              <a:t>11/10/2019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255625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3D51122-58FE-4099-9346-5CF32D8FB6FB}" type="datetimeFigureOut">
              <a:rPr lang="es-PE" smtClean="0"/>
              <a:t>11/10/2019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215849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3D51122-58FE-4099-9346-5CF32D8FB6FB}" type="datetimeFigureOut">
              <a:rPr lang="es-PE" smtClean="0"/>
              <a:t>11/10/2019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403511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51122-58FE-4099-9346-5CF32D8FB6FB}" type="datetimeFigureOut">
              <a:rPr lang="es-PE" smtClean="0"/>
              <a:t>11/10/2019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164369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3D51122-58FE-4099-9346-5CF32D8FB6FB}" type="datetimeFigureOut">
              <a:rPr lang="es-PE" smtClean="0"/>
              <a:t>11/10/2019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281427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3D51122-58FE-4099-9346-5CF32D8FB6FB}" type="datetimeFigureOut">
              <a:rPr lang="es-PE" smtClean="0"/>
              <a:t>11/10/2019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B763EC9-D487-4317-A348-7285AF4A95EE}" type="slidenum">
              <a:rPr lang="es-PE" smtClean="0"/>
              <a:t>‹Nº›</a:t>
            </a:fld>
            <a:endParaRPr lang="es-PE"/>
          </a:p>
        </p:txBody>
      </p:sp>
    </p:spTree>
    <p:extLst>
      <p:ext uri="{BB962C8B-B14F-4D97-AF65-F5344CB8AC3E}">
        <p14:creationId xmlns:p14="http://schemas.microsoft.com/office/powerpoint/2010/main" val="242095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3D51122-58FE-4099-9346-5CF32D8FB6FB}" type="datetimeFigureOut">
              <a:rPr lang="es-PE" smtClean="0"/>
              <a:t>11/10/2019</a:t>
            </a:fld>
            <a:endParaRPr lang="es-P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B763EC9-D487-4317-A348-7285AF4A95EE}" type="slidenum">
              <a:rPr lang="es-PE" smtClean="0"/>
              <a:t>‹Nº›</a:t>
            </a:fld>
            <a:endParaRPr lang="es-PE"/>
          </a:p>
        </p:txBody>
      </p:sp>
    </p:spTree>
    <p:extLst>
      <p:ext uri="{BB962C8B-B14F-4D97-AF65-F5344CB8AC3E}">
        <p14:creationId xmlns:p14="http://schemas.microsoft.com/office/powerpoint/2010/main" val="7754125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34207" y="-15029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pSp>
        <p:nvGrpSpPr>
          <p:cNvPr id="5" name="Group 138"/>
          <p:cNvGrpSpPr>
            <a:grpSpLocks/>
          </p:cNvGrpSpPr>
          <p:nvPr/>
        </p:nvGrpSpPr>
        <p:grpSpPr bwMode="auto">
          <a:xfrm>
            <a:off x="2689994" y="75304"/>
            <a:ext cx="5588000" cy="6680498"/>
            <a:chOff x="1556" y="227"/>
            <a:chExt cx="8800" cy="11983"/>
          </a:xfrm>
        </p:grpSpPr>
        <p:pic>
          <p:nvPicPr>
            <p:cNvPr id="6" name="Picture 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7" y="755"/>
              <a:ext cx="2760"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9"/>
            <p:cNvSpPr txBox="1">
              <a:spLocks noChangeArrowheads="1"/>
            </p:cNvSpPr>
            <p:nvPr/>
          </p:nvSpPr>
          <p:spPr bwMode="auto">
            <a:xfrm>
              <a:off x="1560" y="232"/>
              <a:ext cx="8791" cy="11973"/>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spcAft>
                  <a:spcPts val="0"/>
                </a:spcAft>
              </a:pPr>
              <a:r>
                <a:rPr lang="es-PE" sz="17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a:spcAft>
                  <a:spcPts val="0"/>
                </a:spcAft>
              </a:pPr>
              <a:r>
                <a:rPr lang="es-PE" sz="17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a:spcAft>
                  <a:spcPts val="0"/>
                </a:spcAft>
              </a:pPr>
              <a:r>
                <a:rPr lang="es-PE" sz="17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a:spcAft>
                  <a:spcPts val="0"/>
                </a:spcAft>
              </a:pPr>
              <a:r>
                <a:rPr lang="es-PE" sz="17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algn="ctr">
                <a:spcBef>
                  <a:spcPts val="15"/>
                </a:spcBef>
                <a:spcAft>
                  <a:spcPts val="0"/>
                </a:spcAft>
              </a:pPr>
              <a:r>
                <a:rPr lang="es-PE" sz="1850" dirty="0">
                  <a:effectLst/>
                  <a:latin typeface="Times New Roman" panose="02020603050405020304" pitchFamily="18" charset="0"/>
                  <a:ea typeface="Arial" panose="020B0604020202020204" pitchFamily="34" charset="0"/>
                  <a:cs typeface="Arial" panose="020B0604020202020204" pitchFamily="34" charset="0"/>
                </a:rPr>
                <a:t> </a:t>
              </a:r>
              <a:r>
                <a:rPr lang="es-PE" sz="1600" dirty="0" smtClean="0">
                  <a:effectLst/>
                  <a:latin typeface="Times New Roman" panose="02020603050405020304" pitchFamily="18" charset="0"/>
                  <a:ea typeface="Arial" panose="020B0604020202020204" pitchFamily="34" charset="0"/>
                  <a:cs typeface="Arial" panose="020B0604020202020204" pitchFamily="34" charset="0"/>
                </a:rPr>
                <a:t>FACULTAD </a:t>
              </a:r>
              <a:r>
                <a:rPr lang="es-PE" sz="1600" dirty="0">
                  <a:effectLst/>
                  <a:latin typeface="Times New Roman" panose="02020603050405020304" pitchFamily="18" charset="0"/>
                  <a:ea typeface="Arial" panose="020B0604020202020204" pitchFamily="34" charset="0"/>
                  <a:cs typeface="Arial" panose="020B0604020202020204" pitchFamily="34" charset="0"/>
                </a:rPr>
                <a:t>DE INGENIERIA ESCUELA ACADÉMICA PROFESIONAL</a:t>
              </a:r>
              <a:endParaRPr lang="es-PE" sz="1100" dirty="0">
                <a:effectLst/>
                <a:latin typeface="Arial" panose="020B0604020202020204" pitchFamily="34" charset="0"/>
                <a:ea typeface="Arial" panose="020B0604020202020204" pitchFamily="34" charset="0"/>
              </a:endParaRPr>
            </a:p>
            <a:p>
              <a:pPr marL="1350645" marR="1591310" algn="ctr">
                <a:spcBef>
                  <a:spcPts val="20"/>
                </a:spcBef>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INGENIERIA INDUSTRIAL</a:t>
              </a:r>
              <a:endParaRPr lang="es-PE" sz="1100" dirty="0">
                <a:effectLst/>
                <a:latin typeface="Arial" panose="020B0604020202020204" pitchFamily="34" charset="0"/>
                <a:ea typeface="Arial" panose="020B0604020202020204" pitchFamily="34" charset="0"/>
              </a:endParaRPr>
            </a:p>
            <a:p>
              <a:pPr>
                <a:spcBef>
                  <a:spcPts val="50"/>
                </a:spcBef>
                <a:spcAft>
                  <a:spcPts val="0"/>
                </a:spcAft>
              </a:pPr>
              <a:r>
                <a:rPr lang="es-PE" sz="185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marL="1350645" marR="1590675" algn="ctr">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TEMA:</a:t>
              </a:r>
              <a:endParaRPr lang="es-PE" sz="1100" dirty="0">
                <a:effectLst/>
                <a:latin typeface="Arial" panose="020B0604020202020204" pitchFamily="34" charset="0"/>
                <a:ea typeface="Arial" panose="020B0604020202020204" pitchFamily="34" charset="0"/>
              </a:endParaRPr>
            </a:p>
            <a:p>
              <a:pPr marL="694690" marR="935990" indent="-1905" algn="ctr">
                <a:lnSpc>
                  <a:spcPct val="138000"/>
                </a:lnSpc>
                <a:spcBef>
                  <a:spcPts val="845"/>
                </a:spcBef>
                <a:spcAft>
                  <a:spcPts val="0"/>
                </a:spcAft>
              </a:pPr>
              <a:r>
                <a:rPr lang="es-PE" sz="1800" b="1" dirty="0">
                  <a:effectLst/>
                  <a:latin typeface="Times New Roman" panose="02020603050405020304" pitchFamily="18" charset="0"/>
                  <a:ea typeface="Arial" panose="020B0604020202020204" pitchFamily="34" charset="0"/>
                  <a:cs typeface="Arial" panose="020B0604020202020204" pitchFamily="34" charset="0"/>
                </a:rPr>
                <a:t>CREACIÓN DE UNA APLICACIÓN PARA LA EMPRESA “SUPERMODA”</a:t>
              </a:r>
              <a:endParaRPr lang="es-PE" sz="1100" dirty="0">
                <a:effectLst/>
                <a:latin typeface="Arial" panose="020B0604020202020204" pitchFamily="34" charset="0"/>
                <a:ea typeface="Arial" panose="020B0604020202020204" pitchFamily="34" charset="0"/>
              </a:endParaRPr>
            </a:p>
            <a:p>
              <a:pPr marL="1349375" marR="1592580" algn="ctr">
                <a:spcBef>
                  <a:spcPts val="1320"/>
                </a:spcBef>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ASIGNATURA</a:t>
              </a:r>
              <a:endParaRPr lang="es-PE" sz="1100" dirty="0">
                <a:effectLst/>
                <a:latin typeface="Arial" panose="020B0604020202020204" pitchFamily="34" charset="0"/>
                <a:ea typeface="Arial" panose="020B0604020202020204" pitchFamily="34" charset="0"/>
              </a:endParaRPr>
            </a:p>
            <a:p>
              <a:pPr marL="1347470" marR="1592580" algn="ctr">
                <a:spcBef>
                  <a:spcPts val="800"/>
                </a:spcBef>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Fundamento de Programación</a:t>
              </a:r>
              <a:endParaRPr lang="es-PE" sz="1100" dirty="0">
                <a:effectLst/>
                <a:latin typeface="Arial" panose="020B0604020202020204" pitchFamily="34" charset="0"/>
                <a:ea typeface="Arial" panose="020B0604020202020204" pitchFamily="34" charset="0"/>
              </a:endParaRPr>
            </a:p>
            <a:p>
              <a:pPr>
                <a:spcBef>
                  <a:spcPts val="55"/>
                </a:spcBef>
                <a:spcAft>
                  <a:spcPts val="0"/>
                </a:spcAft>
              </a:pPr>
              <a:r>
                <a:rPr lang="es-PE" sz="185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marL="1350645" marR="1591310" algn="ctr">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DOCENTE</a:t>
              </a:r>
              <a:endParaRPr lang="es-PE" sz="1100" dirty="0">
                <a:effectLst/>
                <a:latin typeface="Arial" panose="020B0604020202020204" pitchFamily="34" charset="0"/>
                <a:ea typeface="Arial" panose="020B0604020202020204" pitchFamily="34" charset="0"/>
              </a:endParaRPr>
            </a:p>
            <a:p>
              <a:pPr marL="1350645" marR="1592580" algn="ctr">
                <a:spcBef>
                  <a:spcPts val="835"/>
                </a:spcBef>
                <a:spcAft>
                  <a:spcPts val="0"/>
                </a:spcAft>
              </a:pPr>
              <a:r>
                <a:rPr lang="es-PE" sz="1600" b="1" dirty="0">
                  <a:effectLst/>
                  <a:latin typeface="Times New Roman" panose="02020603050405020304" pitchFamily="18" charset="0"/>
                  <a:ea typeface="Arial" panose="020B0604020202020204" pitchFamily="34" charset="0"/>
                  <a:cs typeface="Arial" panose="020B0604020202020204" pitchFamily="34" charset="0"/>
                </a:rPr>
                <a:t>Eric Gustavo Coronel Castillo</a:t>
              </a:r>
              <a:endParaRPr lang="es-PE" sz="1100" dirty="0">
                <a:effectLst/>
                <a:latin typeface="Arial" panose="020B0604020202020204" pitchFamily="34" charset="0"/>
                <a:ea typeface="Arial" panose="020B0604020202020204" pitchFamily="34" charset="0"/>
              </a:endParaRPr>
            </a:p>
            <a:p>
              <a:pPr>
                <a:spcBef>
                  <a:spcPts val="15"/>
                </a:spcBef>
                <a:spcAft>
                  <a:spcPts val="0"/>
                </a:spcAft>
              </a:pPr>
              <a:r>
                <a:rPr lang="es-PE" sz="185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endParaRPr>
            </a:p>
            <a:p>
              <a:pPr marL="1350645" marR="1591945" algn="ctr">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ESTUDIANTES</a:t>
              </a:r>
              <a:endParaRPr lang="es-PE" sz="1100" dirty="0">
                <a:effectLst/>
                <a:latin typeface="Arial" panose="020B0604020202020204" pitchFamily="34" charset="0"/>
                <a:ea typeface="Arial" panose="020B0604020202020204" pitchFamily="34" charset="0"/>
              </a:endParaRPr>
            </a:p>
            <a:p>
              <a:pPr marL="1437005" marR="1678305" algn="ctr">
                <a:lnSpc>
                  <a:spcPct val="143000"/>
                </a:lnSpc>
                <a:spcBef>
                  <a:spcPts val="840"/>
                </a:spcBef>
                <a:spcAft>
                  <a:spcPts val="0"/>
                </a:spcAft>
              </a:pPr>
              <a:r>
                <a:rPr lang="es-PE" sz="1600" b="1" dirty="0">
                  <a:effectLst/>
                  <a:latin typeface="Times New Roman" panose="02020603050405020304" pitchFamily="18" charset="0"/>
                  <a:ea typeface="Arial" panose="020B0604020202020204" pitchFamily="34" charset="0"/>
                  <a:cs typeface="Arial" panose="020B0604020202020204" pitchFamily="34" charset="0"/>
                </a:rPr>
                <a:t> </a:t>
              </a:r>
              <a:r>
                <a:rPr lang="es-PE" sz="1100" b="1" dirty="0" smtClean="0">
                  <a:effectLst/>
                  <a:latin typeface="Times New Roman" panose="02020603050405020304" pitchFamily="18" charset="0"/>
                  <a:ea typeface="Arial" panose="020B0604020202020204" pitchFamily="34" charset="0"/>
                  <a:cs typeface="Arial" panose="020B0604020202020204" pitchFamily="34" charset="0"/>
                </a:rPr>
                <a:t>MEMESES PACHECO ROMEL</a:t>
              </a:r>
            </a:p>
            <a:p>
              <a:pPr marL="1437005" marR="1678305" algn="ctr">
                <a:lnSpc>
                  <a:spcPct val="143000"/>
                </a:lnSpc>
                <a:spcBef>
                  <a:spcPts val="840"/>
                </a:spcBef>
                <a:spcAft>
                  <a:spcPts val="0"/>
                </a:spcAft>
              </a:pPr>
              <a:r>
                <a:rPr lang="es-ES" sz="1100" b="1" dirty="0" smtClean="0">
                  <a:latin typeface="Times New Roman" panose="02020603050405020304" pitchFamily="18" charset="0"/>
                  <a:ea typeface="Arial" panose="020B0604020202020204" pitchFamily="34" charset="0"/>
                  <a:cs typeface="Arial" panose="020B0604020202020204" pitchFamily="34" charset="0"/>
                </a:rPr>
                <a:t>DAVILA FALCON ELIAS </a:t>
              </a:r>
              <a:endParaRPr lang="es-PE" sz="900" dirty="0">
                <a:effectLst/>
                <a:latin typeface="Arial" panose="020B0604020202020204" pitchFamily="34" charset="0"/>
                <a:ea typeface="Arial" panose="020B0604020202020204" pitchFamily="34" charset="0"/>
              </a:endParaRPr>
            </a:p>
            <a:p>
              <a:pPr marL="1350645" marR="1591310" algn="ctr">
                <a:spcBef>
                  <a:spcPts val="1315"/>
                </a:spcBef>
                <a:spcAft>
                  <a:spcPts val="0"/>
                </a:spcAft>
              </a:pPr>
              <a:r>
                <a:rPr lang="es-PE" sz="1600" dirty="0">
                  <a:effectLst/>
                  <a:latin typeface="Times New Roman" panose="02020603050405020304" pitchFamily="18" charset="0"/>
                  <a:ea typeface="Arial" panose="020B0604020202020204" pitchFamily="34" charset="0"/>
                  <a:cs typeface="Arial" panose="020B0604020202020204" pitchFamily="34" charset="0"/>
                </a:rPr>
                <a:t>Perú, 2019</a:t>
              </a:r>
              <a:endParaRPr lang="es-PE" sz="1100" dirty="0">
                <a:effectLst/>
                <a:latin typeface="Arial" panose="020B0604020202020204" pitchFamily="34" charset="0"/>
                <a:ea typeface="Arial" panose="020B0604020202020204" pitchFamily="34" charset="0"/>
              </a:endParaRPr>
            </a:p>
          </p:txBody>
        </p:sp>
      </p:grpSp>
      <p:sp>
        <p:nvSpPr>
          <p:cNvPr id="8" name="Rectangle 6"/>
          <p:cNvSpPr>
            <a:spLocks noChangeArrowheads="1"/>
          </p:cNvSpPr>
          <p:nvPr/>
        </p:nvSpPr>
        <p:spPr bwMode="auto">
          <a:xfrm>
            <a:off x="1734207" y="-10426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100" b="0" i="0" u="none" strike="noStrike" cap="none" normalizeH="0" baseline="0" smtClean="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t/>
            </a:r>
            <a:b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57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1603885"/>
            <a:ext cx="6096000" cy="3650230"/>
          </a:xfrm>
          <a:prstGeom prst="rect">
            <a:avLst/>
          </a:prstGeom>
        </p:spPr>
        <p:txBody>
          <a:bodyPr>
            <a:spAutoFit/>
          </a:bodyPr>
          <a:lstStyle/>
          <a:p>
            <a:pPr marL="342900" lvl="0" indent="-342900">
              <a:spcBef>
                <a:spcPts val="200"/>
              </a:spcBef>
              <a:spcAft>
                <a:spcPts val="0"/>
              </a:spcAft>
              <a:buSzPts val="1600"/>
              <a:buFont typeface="Trebuchet MS" panose="020B0603020202020204" pitchFamily="34" charset="0"/>
              <a:buAutoNum type="arabicPeriod"/>
              <a:tabLst>
                <a:tab pos="528320" algn="l"/>
              </a:tabLst>
            </a:pPr>
            <a:r>
              <a:rPr lang="es-PE" sz="2800" b="1" kern="0" spc="-5" dirty="0" smtClean="0">
                <a:effectLst/>
                <a:latin typeface="Trebuchet MS" panose="020B0603020202020204" pitchFamily="34" charset="0"/>
                <a:ea typeface="Trebuchet MS" panose="020B0603020202020204" pitchFamily="34" charset="0"/>
                <a:cs typeface="Trebuchet MS" panose="020B0603020202020204" pitchFamily="34" charset="0"/>
              </a:rPr>
              <a:t>DESCRIPCIÓN DEL</a:t>
            </a:r>
            <a:r>
              <a:rPr lang="es-PE" sz="2800" b="1" kern="0" spc="-265" dirty="0" smtClean="0">
                <a:effectLst/>
                <a:latin typeface="Trebuchet MS" panose="020B0603020202020204" pitchFamily="34" charset="0"/>
                <a:ea typeface="Trebuchet MS" panose="020B0603020202020204" pitchFamily="34" charset="0"/>
                <a:cs typeface="Trebuchet MS" panose="020B0603020202020204" pitchFamily="34" charset="0"/>
              </a:rPr>
              <a:t> </a:t>
            </a:r>
            <a:r>
              <a:rPr lang="es-PE" sz="2800" b="1" kern="0" spc="-5" dirty="0" smtClean="0">
                <a:effectLst/>
                <a:latin typeface="Trebuchet MS" panose="020B0603020202020204" pitchFamily="34" charset="0"/>
                <a:ea typeface="Trebuchet MS" panose="020B0603020202020204" pitchFamily="34" charset="0"/>
                <a:cs typeface="Trebuchet MS" panose="020B0603020202020204" pitchFamily="34" charset="0"/>
              </a:rPr>
              <a:t>PROBLEMA</a:t>
            </a:r>
          </a:p>
          <a:p>
            <a:pPr marL="528320" indent="-228600">
              <a:spcBef>
                <a:spcPts val="200"/>
              </a:spcBef>
              <a:spcAft>
                <a:spcPts val="0"/>
              </a:spcAft>
              <a:tabLst>
                <a:tab pos="528320" algn="l"/>
              </a:tabLst>
            </a:pPr>
            <a:r>
              <a:rPr lang="es-PE" sz="2800" b="1" kern="0" dirty="0" smtClean="0">
                <a:effectLst/>
                <a:latin typeface="Trebuchet MS" panose="020B0603020202020204" pitchFamily="34" charset="0"/>
                <a:ea typeface="Trebuchet MS" panose="020B0603020202020204" pitchFamily="34" charset="0"/>
                <a:cs typeface="Trebuchet MS" panose="020B0603020202020204" pitchFamily="34" charset="0"/>
              </a:rPr>
              <a:t> </a:t>
            </a:r>
          </a:p>
          <a:p>
            <a:pPr marL="599440" marR="300355" indent="157480" algn="just">
              <a:lnSpc>
                <a:spcPct val="115000"/>
              </a:lnSpc>
              <a:spcBef>
                <a:spcPts val="785"/>
              </a:spcBef>
              <a:spcAft>
                <a:spcPts val="0"/>
              </a:spcAft>
            </a:pPr>
            <a:r>
              <a:rPr lang="es-PE" dirty="0">
                <a:latin typeface="Arial" panose="020B0604020202020204" pitchFamily="34" charset="0"/>
                <a:ea typeface="Arial" panose="020B0604020202020204" pitchFamily="34" charset="0"/>
              </a:rPr>
              <a:t>Se necesita un programa que permita a un profesional calcular el impuesto a la renta anual 2018.</a:t>
            </a:r>
          </a:p>
          <a:p>
            <a:pPr marL="599440" marR="300355" indent="157480">
              <a:lnSpc>
                <a:spcPct val="115000"/>
              </a:lnSpc>
              <a:spcBef>
                <a:spcPts val="785"/>
              </a:spcBef>
              <a:spcAft>
                <a:spcPts val="0"/>
              </a:spcAft>
            </a:pPr>
            <a:r>
              <a:rPr lang="es-PE" dirty="0">
                <a:latin typeface="Arial" panose="020B0604020202020204" pitchFamily="34" charset="0"/>
                <a:ea typeface="Arial" panose="020B0604020202020204" pitchFamily="34" charset="0"/>
              </a:rPr>
              <a:t>Por ejemplo, si los ingresos totales de un profesional son de 178,000.00 soles, cuanto es lo que debe pagar de impuesto a la renta</a:t>
            </a:r>
          </a:p>
          <a:p>
            <a:r>
              <a:rPr lang="es-PE" dirty="0">
                <a:latin typeface="Arial" panose="020B0604020202020204" pitchFamily="34" charset="0"/>
                <a:ea typeface="Arial" panose="020B0604020202020204" pitchFamily="34" charset="0"/>
              </a:rPr>
              <a:t/>
            </a:r>
            <a:br>
              <a:rPr lang="es-PE" dirty="0">
                <a:latin typeface="Arial" panose="020B0604020202020204" pitchFamily="34" charset="0"/>
                <a:ea typeface="Arial" panose="020B0604020202020204" pitchFamily="34" charset="0"/>
              </a:rPr>
            </a:br>
            <a:endParaRPr lang="es-PE" dirty="0"/>
          </a:p>
        </p:txBody>
      </p:sp>
    </p:spTree>
    <p:extLst>
      <p:ext uri="{BB962C8B-B14F-4D97-AF65-F5344CB8AC3E}">
        <p14:creationId xmlns:p14="http://schemas.microsoft.com/office/powerpoint/2010/main" val="169061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7278" y="366202"/>
            <a:ext cx="11177196" cy="5955476"/>
          </a:xfrm>
          <a:prstGeom prst="rect">
            <a:avLst/>
          </a:prstGeom>
        </p:spPr>
        <p:txBody>
          <a:bodyPr wrap="square">
            <a:spAutoFit/>
          </a:bodyPr>
          <a:lstStyle/>
          <a:p>
            <a:pPr marL="342900" lvl="0" indent="-342900">
              <a:spcBef>
                <a:spcPts val="200"/>
              </a:spcBef>
              <a:spcAft>
                <a:spcPts val="0"/>
              </a:spcAft>
              <a:buSzPts val="1600"/>
              <a:buFont typeface="Trebuchet MS" panose="020B0603020202020204" pitchFamily="34" charset="0"/>
              <a:buAutoNum type="arabicPeriod"/>
              <a:tabLst>
                <a:tab pos="528320" algn="l"/>
              </a:tabLst>
            </a:pP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Interpretación</a:t>
            </a:r>
            <a:r>
              <a:rPr lang="es-PE" sz="2400" b="1" kern="0" spc="-18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para</a:t>
            </a:r>
            <a:r>
              <a:rPr lang="es-PE" sz="2400" b="1" kern="0" spc="-18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el</a:t>
            </a:r>
            <a:r>
              <a:rPr lang="es-PE" sz="2400" b="1" kern="0" spc="-190"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desarrollo</a:t>
            </a:r>
            <a:r>
              <a:rPr lang="es-PE" sz="2400" b="1" kern="0" spc="-190"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del </a:t>
            </a:r>
            <a:r>
              <a:rPr lang="es-PE" sz="2400" b="1" kern="0" spc="-180"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Servicio</a:t>
            </a:r>
            <a:r>
              <a:rPr lang="es-PE" sz="2400" b="1" kern="0" spc="-5"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a:t>
            </a:r>
          </a:p>
          <a:p>
            <a:pPr>
              <a:spcAft>
                <a:spcPts val="0"/>
              </a:spcAft>
            </a:pPr>
            <a:r>
              <a:rPr lang="es-PE" sz="1300" b="1" dirty="0" smtClean="0">
                <a:effectLst/>
                <a:latin typeface="Courier New" panose="02070309020205020404" pitchFamily="49" charset="0"/>
                <a:ea typeface="Arial" panose="020B0604020202020204" pitchFamily="34" charset="0"/>
                <a:cs typeface="Arial" panose="020B0604020202020204" pitchFamily="34" charset="0"/>
              </a:rPr>
              <a:t> </a:t>
            </a:r>
            <a:endParaRPr lang="es-PE" sz="1200" dirty="0" smtClean="0">
              <a:effectLst/>
              <a:latin typeface="Arial" panose="020B0604020202020204" pitchFamily="34" charset="0"/>
              <a:ea typeface="Arial" panose="020B0604020202020204" pitchFamily="34" charset="0"/>
            </a:endParaRPr>
          </a:p>
          <a:p>
            <a:pPr>
              <a:spcAft>
                <a:spcPts val="0"/>
              </a:spcAft>
            </a:pPr>
            <a:r>
              <a:rPr lang="es-PE" sz="1400" b="1" dirty="0" smtClean="0">
                <a:effectLst/>
                <a:latin typeface="Courier New" panose="02070309020205020404" pitchFamily="49" charset="0"/>
                <a:ea typeface="Arial" panose="020B0604020202020204" pitchFamily="34" charset="0"/>
                <a:cs typeface="Arial" panose="020B0604020202020204" pitchFamily="34" charset="0"/>
              </a:rPr>
              <a:t> </a:t>
            </a:r>
            <a:endParaRPr lang="es-PE" sz="1200" dirty="0" smtClean="0">
              <a:effectLst/>
              <a:latin typeface="Arial" panose="020B0604020202020204" pitchFamily="34" charset="0"/>
              <a:ea typeface="Arial" panose="020B0604020202020204" pitchFamily="34" charset="0"/>
            </a:endParaRPr>
          </a:p>
          <a:p>
            <a:pPr marL="742950" lvl="1" indent="-285750">
              <a:spcAft>
                <a:spcPts val="0"/>
              </a:spcAft>
              <a:buSzPts val="1300"/>
              <a:buFont typeface="Trebuchet MS" panose="020B0603020202020204" pitchFamily="34" charset="0"/>
              <a:buAutoNum type="arabicPeriod"/>
            </a:pPr>
            <a:r>
              <a:rPr lang="es-PE" sz="1400" b="1" dirty="0" smtClean="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¿Qué es impuesto a la renta y cuáles son los tipos?</a:t>
            </a:r>
          </a:p>
          <a:p>
            <a:pPr marL="756920" algn="just">
              <a:spcAft>
                <a:spcPts val="0"/>
              </a:spcAft>
            </a:pPr>
            <a:r>
              <a:rPr lang="es-PE" sz="1400" b="1" dirty="0" smtClean="0">
                <a:effectLst/>
                <a:latin typeface="Trebuchet MS" panose="020B0603020202020204" pitchFamily="34" charset="0"/>
                <a:ea typeface="Trebuchet MS" panose="020B0603020202020204" pitchFamily="34" charset="0"/>
                <a:cs typeface="Trebuchet MS" panose="020B0603020202020204" pitchFamily="34" charset="0"/>
              </a:rPr>
              <a:t> </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El Impuesto a la Renta es un tributo que se determina anualmente. Su ejercicio se inicia el 01 de enero y finaliza el 31 de diciembre.</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Este impuesto grava los ingresos que provienen del arrendamiento (alquiler), enajenación u otro tipo de cesión de bienes inmuebles y muebles, de acciones y demás valores mobiliarios (ganancias de capital) y/o del trabajo realizado en forma dependiente e independiente.</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Para la determinación del Impuesto a la Renta de Personas Naturales que no realizan actividad empresarial, se han separado las rentas de la siguiente manera:</a:t>
            </a:r>
          </a:p>
          <a:p>
            <a:pPr marL="756920" indent="-228600">
              <a:spcBef>
                <a:spcPts val="565"/>
              </a:spcBef>
              <a:spcAft>
                <a:spcPts val="0"/>
              </a:spcAft>
              <a:tabLst>
                <a:tab pos="3181350" algn="l"/>
              </a:tabLst>
            </a:pPr>
            <a:r>
              <a:rPr lang="es-PE" sz="1600" b="1" dirty="0" smtClean="0">
                <a:solidFill>
                  <a:srgbClr val="333333"/>
                </a:solidFill>
                <a:effectLst/>
                <a:latin typeface="Helvetica" panose="020B0604020202020204" pitchFamily="34" charset="0"/>
                <a:ea typeface="Trebuchet MS" panose="020B0603020202020204" pitchFamily="34" charset="0"/>
                <a:cs typeface="Trebuchet MS" panose="020B0603020202020204" pitchFamily="34" charset="0"/>
              </a:rPr>
              <a:t>Rentas de Capital - Primera Categoría</a:t>
            </a:r>
            <a:r>
              <a:rPr lang="es-PE" sz="1100" b="1" dirty="0" smtClean="0">
                <a:solidFill>
                  <a:srgbClr val="333333"/>
                </a:solidFill>
                <a:effectLst/>
                <a:latin typeface="Helvetica" panose="020B0604020202020204" pitchFamily="34" charset="0"/>
                <a:ea typeface="Trebuchet MS" panose="020B0603020202020204" pitchFamily="34" charset="0"/>
                <a:cs typeface="Trebuchet MS" panose="020B0603020202020204" pitchFamily="34" charset="0"/>
              </a:rPr>
              <a:t>	</a:t>
            </a:r>
            <a:endParaRPr lang="es-PE" sz="1400" b="1" dirty="0" smtClean="0">
              <a:effectLst/>
              <a:latin typeface="Trebuchet MS" panose="020B0603020202020204" pitchFamily="34" charset="0"/>
              <a:ea typeface="Trebuchet MS" panose="020B0603020202020204" pitchFamily="34" charset="0"/>
              <a:cs typeface="Trebuchet MS" panose="020B0603020202020204" pitchFamily="34" charset="0"/>
            </a:endParaRPr>
          </a:p>
          <a:p>
            <a:pPr marL="457200" marR="243205" algn="just">
              <a:spcAft>
                <a:spcPts val="0"/>
              </a:spcAft>
            </a:pPr>
            <a:r>
              <a:rPr lang="es-PE" sz="1200" dirty="0" smtClean="0">
                <a:effectLst/>
                <a:latin typeface="Arial" panose="020B0604020202020204" pitchFamily="34" charset="0"/>
                <a:ea typeface="Arial" panose="020B0604020202020204" pitchFamily="34" charset="0"/>
              </a:rPr>
              <a:t>Son las rentas generadas por arrendamiento, subarrendamiento u otro tipo de cesión de bienes inmuebles y muebles. Tributan de manera independiente y la tasa aplicable para el cálculo del Impuesto es de 6.25% sobre la renta neta determinada.</a:t>
            </a:r>
          </a:p>
          <a:p>
            <a:pPr marL="756920" indent="-228600">
              <a:spcBef>
                <a:spcPts val="565"/>
              </a:spcBef>
              <a:spcAft>
                <a:spcPts val="0"/>
              </a:spcAft>
            </a:pPr>
            <a:r>
              <a:rPr lang="es-PE" sz="1600" b="1" dirty="0" smtClean="0">
                <a:solidFill>
                  <a:srgbClr val="333333"/>
                </a:solidFill>
                <a:effectLst/>
                <a:latin typeface="Helvetica" panose="020B0604020202020204" pitchFamily="34" charset="0"/>
                <a:ea typeface="Trebuchet MS" panose="020B0603020202020204" pitchFamily="34" charset="0"/>
                <a:cs typeface="Trebuchet MS" panose="020B0603020202020204" pitchFamily="34" charset="0"/>
              </a:rPr>
              <a:t>Rentas de Capital - Segunda Categoría</a:t>
            </a:r>
            <a:endParaRPr lang="es-PE" sz="2000" b="1" dirty="0" smtClean="0">
              <a:effectLst/>
              <a:latin typeface="Trebuchet MS" panose="020B0603020202020204" pitchFamily="34" charset="0"/>
              <a:ea typeface="Trebuchet MS" panose="020B0603020202020204" pitchFamily="34" charset="0"/>
              <a:cs typeface="Trebuchet MS" panose="020B0603020202020204" pitchFamily="34" charset="0"/>
            </a:endParaRPr>
          </a:p>
          <a:p>
            <a:pPr marL="457200" marR="243205" algn="just">
              <a:spcAft>
                <a:spcPts val="0"/>
              </a:spcAft>
            </a:pPr>
            <a:r>
              <a:rPr lang="es-PE" sz="1200" dirty="0" smtClean="0">
                <a:effectLst/>
                <a:latin typeface="Arial" panose="020B0604020202020204" pitchFamily="34" charset="0"/>
                <a:ea typeface="Arial" panose="020B0604020202020204" pitchFamily="34" charset="0"/>
              </a:rPr>
              <a:t>Tributan de manera independiente y la tasa aplicable para el cálculo del Impuesto es de 6.25% sobre la Renta Neta de Segunda Categoría originadas por la enajenación de acciones y demás valores mobiliarios a que se refiere el inciso a) del artículo 2° de la Ley del Impuesto a la Renta. Se incluye en esta categoría la Renta de Fuente Extranjera obtenida por la enajenación de acciones y demás valores mobiliarios a que se refiere el inciso a) del artículo 2° de la Ley del Impuesto a la Renta, que cumplan con los supuestos establecidos en el segundo párrafo del artículo 51º de la misma Ley.</a:t>
            </a:r>
          </a:p>
          <a:p>
            <a:pPr marL="756920" indent="-228600">
              <a:spcBef>
                <a:spcPts val="565"/>
              </a:spcBef>
              <a:spcAft>
                <a:spcPts val="0"/>
              </a:spcAft>
            </a:pPr>
            <a:r>
              <a:rPr lang="es-PE" sz="1600" b="1" dirty="0" smtClean="0">
                <a:solidFill>
                  <a:srgbClr val="333333"/>
                </a:solidFill>
                <a:effectLst/>
                <a:latin typeface="Helvetica" panose="020B0604020202020204" pitchFamily="34" charset="0"/>
                <a:ea typeface="Trebuchet MS" panose="020B0603020202020204" pitchFamily="34" charset="0"/>
                <a:cs typeface="Trebuchet MS" panose="020B0603020202020204" pitchFamily="34" charset="0"/>
              </a:rPr>
              <a:t>Rentas del Trabajo (Cuarta y/o Quinta categoría) y Renta de Fuente Extranjera</a:t>
            </a:r>
            <a:endParaRPr lang="es-PE" sz="2000" b="1" dirty="0" smtClean="0">
              <a:effectLst/>
              <a:latin typeface="Trebuchet MS" panose="020B0603020202020204" pitchFamily="34" charset="0"/>
              <a:ea typeface="Trebuchet MS" panose="020B0603020202020204" pitchFamily="34" charset="0"/>
              <a:cs typeface="Trebuchet MS" panose="020B0603020202020204" pitchFamily="34" charset="0"/>
            </a:endParaRPr>
          </a:p>
          <a:p>
            <a:pPr marL="457200" marR="243205" algn="just">
              <a:spcAft>
                <a:spcPts val="0"/>
              </a:spcAft>
            </a:pPr>
            <a:r>
              <a:rPr lang="es-PE" sz="1200" dirty="0" smtClean="0">
                <a:effectLst/>
                <a:latin typeface="Arial" panose="020B0604020202020204" pitchFamily="34" charset="0"/>
                <a:ea typeface="Arial" panose="020B0604020202020204" pitchFamily="34" charset="0"/>
              </a:rPr>
              <a:t>Las Rentas del Trabajo se imputarán al ejercicio gravable en que se perciban. Se considerarán percibidas cuando se encuentren a disposición del beneficiario, aun cuando éste no las haya cobrado en efectivo o en especie, es decir, no se exige la percepción efectiva, sino que basta la disponibilidad a favor del contribuyente.</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Tributan con tasas progresivas acumulativas de 8%, 14%, 17%, 20% y 30%, es decir, a mayor ingreso en el año, mayor será la tasa que resulte a aplicar.</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Cabe indicar que a la Renta de Trabajo se le adicionara la Renta de Fuente Extranjera generada por el contribuyente domiciliado, siempre que dicha renta no se encuentre en alguno de los supuestos del segundo párrafo del artículo 51º de la enunciada Ley.</a:t>
            </a:r>
          </a:p>
          <a:p>
            <a:pPr marL="457200" marR="243205" algn="just">
              <a:spcAft>
                <a:spcPts val="0"/>
              </a:spcAft>
            </a:pPr>
            <a:r>
              <a:rPr lang="es-PE" sz="1200" dirty="0" smtClean="0">
                <a:effectLst/>
                <a:latin typeface="Arial" panose="020B0604020202020204" pitchFamily="34" charset="0"/>
                <a:ea typeface="Arial" panose="020B0604020202020204" pitchFamily="34" charset="0"/>
              </a:rPr>
              <a:t>La forma de cálculo se detalla más adelante, según el respectivo tipo de renta.</a:t>
            </a:r>
          </a:p>
          <a:p>
            <a:pPr>
              <a:spcAft>
                <a:spcPts val="0"/>
              </a:spcAft>
            </a:pPr>
            <a:r>
              <a:rPr lang="es-PE" sz="1100" dirty="0" smtClean="0">
                <a:effectLst/>
                <a:latin typeface="Arial" panose="020B0604020202020204" pitchFamily="34" charset="0"/>
                <a:ea typeface="Arial" panose="020B0604020202020204" pitchFamily="34" charset="0"/>
              </a:rPr>
              <a:t> </a:t>
            </a:r>
            <a:endParaRPr lang="es-PE"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7636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177158" y="681512"/>
            <a:ext cx="8304257"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17305" tIns="45720" rIns="91440" bIns="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Pct val="100000"/>
              <a:buFontTx/>
              <a:buAutoNum type="arabicPeriod"/>
              <a:tabLst/>
            </a:pPr>
            <a:r>
              <a:rPr kumimoji="0" lang="es-PE" altLang="es-PE" sz="2000" b="1" i="0" u="none" strike="noStrike" cap="none" normalizeH="0" baseline="0" dirty="0" smtClean="0">
                <a:ln>
                  <a:noFill/>
                </a:ln>
                <a:solidFill>
                  <a:srgbClr val="FF0000"/>
                </a:solidFill>
                <a:effectLst/>
                <a:latin typeface="Arial" panose="020B0604020202020204" pitchFamily="34" charset="0"/>
                <a:ea typeface="Trebuchet MS" panose="020B0603020202020204" pitchFamily="34" charset="0"/>
                <a:cs typeface="Trebuchet MS" panose="020B0603020202020204" pitchFamily="34" charset="0"/>
              </a:rPr>
              <a:t>Interpretación de la renta a la cuarta y quinta categoría</a:t>
            </a:r>
            <a:r>
              <a:rPr kumimoji="0" lang="es-PE" altLang="es-PE" sz="1300" b="1" i="0" u="none" strike="noStrike" cap="none" normalizeH="0" baseline="0" dirty="0" smtClean="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rPr>
              <a:t>	Como bien se ha indicado la pregunta que se nos concierne es guiada a la renta de la cuarta y</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rPr>
              <a:t> 	quinta categoría, ya que el profesional pertenece a esta categoría.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pic>
        <p:nvPicPr>
          <p:cNvPr id="3073" name="Imagen 2" descr="parametros-renta-de-cuarta-categoria-2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368" y="2230323"/>
            <a:ext cx="4889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8664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s-PE" altLang="es-PE"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54"/>
          <p:cNvGrpSpPr>
            <a:grpSpLocks/>
          </p:cNvGrpSpPr>
          <p:nvPr/>
        </p:nvGrpSpPr>
        <p:grpSpPr bwMode="auto">
          <a:xfrm>
            <a:off x="6541770" y="2031326"/>
            <a:ext cx="1078230" cy="584835"/>
            <a:chOff x="1753" y="2188"/>
            <a:chExt cx="1698" cy="921"/>
          </a:xfrm>
        </p:grpSpPr>
        <p:pic>
          <p:nvPicPr>
            <p:cNvPr id="6"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 y="2224"/>
              <a:ext cx="165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156"/>
            <p:cNvSpPr>
              <a:spLocks/>
            </p:cNvSpPr>
            <p:nvPr/>
          </p:nvSpPr>
          <p:spPr bwMode="auto">
            <a:xfrm>
              <a:off x="1775" y="2188"/>
              <a:ext cx="1654" cy="720"/>
            </a:xfrm>
            <a:custGeom>
              <a:avLst/>
              <a:gdLst>
                <a:gd name="T0" fmla="+- 0 5 5"/>
                <a:gd name="T1" fmla="*/ T0 w 1654"/>
                <a:gd name="T2" fmla="+- 0 125 5"/>
                <a:gd name="T3" fmla="*/ 125 h 720"/>
                <a:gd name="T4" fmla="+- 0 14 5"/>
                <a:gd name="T5" fmla="*/ T4 w 1654"/>
                <a:gd name="T6" fmla="+- 0 78 5"/>
                <a:gd name="T7" fmla="*/ 78 h 720"/>
                <a:gd name="T8" fmla="+- 0 40 5"/>
                <a:gd name="T9" fmla="*/ T8 w 1654"/>
                <a:gd name="T10" fmla="+- 0 40 5"/>
                <a:gd name="T11" fmla="*/ 40 h 720"/>
                <a:gd name="T12" fmla="+- 0 78 5"/>
                <a:gd name="T13" fmla="*/ T12 w 1654"/>
                <a:gd name="T14" fmla="+- 0 14 5"/>
                <a:gd name="T15" fmla="*/ 14 h 720"/>
                <a:gd name="T16" fmla="+- 0 125 5"/>
                <a:gd name="T17" fmla="*/ T16 w 1654"/>
                <a:gd name="T18" fmla="+- 0 5 5"/>
                <a:gd name="T19" fmla="*/ 5 h 720"/>
                <a:gd name="T20" fmla="+- 0 1538 5"/>
                <a:gd name="T21" fmla="*/ T20 w 1654"/>
                <a:gd name="T22" fmla="+- 0 5 5"/>
                <a:gd name="T23" fmla="*/ 5 h 720"/>
                <a:gd name="T24" fmla="+- 0 1585 5"/>
                <a:gd name="T25" fmla="*/ T24 w 1654"/>
                <a:gd name="T26" fmla="+- 0 14 5"/>
                <a:gd name="T27" fmla="*/ 14 h 720"/>
                <a:gd name="T28" fmla="+- 0 1623 5"/>
                <a:gd name="T29" fmla="*/ T28 w 1654"/>
                <a:gd name="T30" fmla="+- 0 40 5"/>
                <a:gd name="T31" fmla="*/ 40 h 720"/>
                <a:gd name="T32" fmla="+- 0 1649 5"/>
                <a:gd name="T33" fmla="*/ T32 w 1654"/>
                <a:gd name="T34" fmla="+- 0 78 5"/>
                <a:gd name="T35" fmla="*/ 78 h 720"/>
                <a:gd name="T36" fmla="+- 0 1658 5"/>
                <a:gd name="T37" fmla="*/ T36 w 1654"/>
                <a:gd name="T38" fmla="+- 0 125 5"/>
                <a:gd name="T39" fmla="*/ 125 h 720"/>
                <a:gd name="T40" fmla="+- 0 1658 5"/>
                <a:gd name="T41" fmla="*/ T40 w 1654"/>
                <a:gd name="T42" fmla="+- 0 605 5"/>
                <a:gd name="T43" fmla="*/ 605 h 720"/>
                <a:gd name="T44" fmla="+- 0 1649 5"/>
                <a:gd name="T45" fmla="*/ T44 w 1654"/>
                <a:gd name="T46" fmla="+- 0 651 5"/>
                <a:gd name="T47" fmla="*/ 651 h 720"/>
                <a:gd name="T48" fmla="+- 0 1623 5"/>
                <a:gd name="T49" fmla="*/ T48 w 1654"/>
                <a:gd name="T50" fmla="+- 0 690 5"/>
                <a:gd name="T51" fmla="*/ 690 h 720"/>
                <a:gd name="T52" fmla="+- 0 1585 5"/>
                <a:gd name="T53" fmla="*/ T52 w 1654"/>
                <a:gd name="T54" fmla="+- 0 715 5"/>
                <a:gd name="T55" fmla="*/ 715 h 720"/>
                <a:gd name="T56" fmla="+- 0 1538 5"/>
                <a:gd name="T57" fmla="*/ T56 w 1654"/>
                <a:gd name="T58" fmla="+- 0 725 5"/>
                <a:gd name="T59" fmla="*/ 725 h 720"/>
                <a:gd name="T60" fmla="+- 0 125 5"/>
                <a:gd name="T61" fmla="*/ T60 w 1654"/>
                <a:gd name="T62" fmla="+- 0 725 5"/>
                <a:gd name="T63" fmla="*/ 725 h 720"/>
                <a:gd name="T64" fmla="+- 0 78 5"/>
                <a:gd name="T65" fmla="*/ T64 w 1654"/>
                <a:gd name="T66" fmla="+- 0 715 5"/>
                <a:gd name="T67" fmla="*/ 715 h 720"/>
                <a:gd name="T68" fmla="+- 0 40 5"/>
                <a:gd name="T69" fmla="*/ T68 w 1654"/>
                <a:gd name="T70" fmla="+- 0 690 5"/>
                <a:gd name="T71" fmla="*/ 690 h 720"/>
                <a:gd name="T72" fmla="+- 0 14 5"/>
                <a:gd name="T73" fmla="*/ T72 w 1654"/>
                <a:gd name="T74" fmla="+- 0 651 5"/>
                <a:gd name="T75" fmla="*/ 651 h 720"/>
                <a:gd name="T76" fmla="+- 0 5 5"/>
                <a:gd name="T77" fmla="*/ T76 w 1654"/>
                <a:gd name="T78" fmla="+- 0 605 5"/>
                <a:gd name="T79" fmla="*/ 605 h 720"/>
                <a:gd name="T80" fmla="+- 0 5 5"/>
                <a:gd name="T81" fmla="*/ T80 w 1654"/>
                <a:gd name="T82" fmla="+- 0 125 5"/>
                <a:gd name="T83" fmla="*/ 125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720">
                  <a:moveTo>
                    <a:pt x="0" y="120"/>
                  </a:moveTo>
                  <a:lnTo>
                    <a:pt x="9" y="73"/>
                  </a:lnTo>
                  <a:lnTo>
                    <a:pt x="35" y="35"/>
                  </a:lnTo>
                  <a:lnTo>
                    <a:pt x="73" y="9"/>
                  </a:lnTo>
                  <a:lnTo>
                    <a:pt x="120" y="0"/>
                  </a:lnTo>
                  <a:lnTo>
                    <a:pt x="1533" y="0"/>
                  </a:lnTo>
                  <a:lnTo>
                    <a:pt x="1580" y="9"/>
                  </a:lnTo>
                  <a:lnTo>
                    <a:pt x="1618" y="35"/>
                  </a:lnTo>
                  <a:lnTo>
                    <a:pt x="1644" y="73"/>
                  </a:lnTo>
                  <a:lnTo>
                    <a:pt x="1653" y="120"/>
                  </a:lnTo>
                  <a:lnTo>
                    <a:pt x="1653" y="600"/>
                  </a:lnTo>
                  <a:lnTo>
                    <a:pt x="1644" y="646"/>
                  </a:lnTo>
                  <a:lnTo>
                    <a:pt x="1618" y="685"/>
                  </a:lnTo>
                  <a:lnTo>
                    <a:pt x="1580" y="710"/>
                  </a:lnTo>
                  <a:lnTo>
                    <a:pt x="1533" y="720"/>
                  </a:lnTo>
                  <a:lnTo>
                    <a:pt x="120" y="720"/>
                  </a:lnTo>
                  <a:lnTo>
                    <a:pt x="73" y="710"/>
                  </a:lnTo>
                  <a:lnTo>
                    <a:pt x="35" y="685"/>
                  </a:lnTo>
                  <a:lnTo>
                    <a:pt x="9" y="646"/>
                  </a:lnTo>
                  <a:lnTo>
                    <a:pt x="0" y="600"/>
                  </a:lnTo>
                  <a:lnTo>
                    <a:pt x="0" y="120"/>
                  </a:lnTo>
                  <a:close/>
                </a:path>
              </a:pathLst>
            </a:custGeom>
            <a:noFill/>
            <a:ln w="6096">
              <a:solidFill>
                <a:srgbClr val="EC7C3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8" name="Text Box 157"/>
            <p:cNvSpPr txBox="1">
              <a:spLocks noChangeArrowheads="1"/>
            </p:cNvSpPr>
            <p:nvPr/>
          </p:nvSpPr>
          <p:spPr bwMode="auto">
            <a:xfrm>
              <a:off x="1787" y="2379"/>
              <a:ext cx="1664"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81305">
                <a:spcBef>
                  <a:spcPts val="905"/>
                </a:spcBef>
                <a:spcAft>
                  <a:spcPts val="0"/>
                </a:spcAft>
              </a:pPr>
              <a:r>
                <a:rPr lang="es-PE" sz="1400" dirty="0">
                  <a:effectLst/>
                  <a:latin typeface="Times New Roman" panose="02020603050405020304" pitchFamily="18" charset="0"/>
                  <a:ea typeface="Arial" panose="020B0604020202020204" pitchFamily="34" charset="0"/>
                  <a:cs typeface="Arial" panose="020B0604020202020204" pitchFamily="34" charset="0"/>
                </a:rPr>
                <a:t>Output</a:t>
              </a:r>
              <a:endParaRPr lang="es-PE" sz="1100" dirty="0">
                <a:effectLst/>
                <a:latin typeface="Arial" panose="020B0604020202020204" pitchFamily="34" charset="0"/>
                <a:ea typeface="Arial" panose="020B0604020202020204" pitchFamily="34" charset="0"/>
              </a:endParaRPr>
            </a:p>
          </p:txBody>
        </p:sp>
      </p:grpSp>
      <p:grpSp>
        <p:nvGrpSpPr>
          <p:cNvPr id="9" name="Group 142"/>
          <p:cNvGrpSpPr>
            <a:grpSpLocks/>
          </p:cNvGrpSpPr>
          <p:nvPr/>
        </p:nvGrpSpPr>
        <p:grpSpPr bwMode="auto">
          <a:xfrm>
            <a:off x="2532587" y="2044661"/>
            <a:ext cx="1056640" cy="443865"/>
            <a:chOff x="0" y="0"/>
            <a:chExt cx="1664" cy="699"/>
          </a:xfrm>
        </p:grpSpPr>
        <p:pic>
          <p:nvPicPr>
            <p:cNvPr id="10"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4"/>
              <a:ext cx="1654"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44"/>
            <p:cNvSpPr>
              <a:spLocks/>
            </p:cNvSpPr>
            <p:nvPr/>
          </p:nvSpPr>
          <p:spPr bwMode="auto">
            <a:xfrm>
              <a:off x="4" y="4"/>
              <a:ext cx="1654" cy="689"/>
            </a:xfrm>
            <a:custGeom>
              <a:avLst/>
              <a:gdLst>
                <a:gd name="T0" fmla="+- 0 5 5"/>
                <a:gd name="T1" fmla="*/ T0 w 1654"/>
                <a:gd name="T2" fmla="+- 0 120 5"/>
                <a:gd name="T3" fmla="*/ 120 h 689"/>
                <a:gd name="T4" fmla="+- 0 14 5"/>
                <a:gd name="T5" fmla="*/ T4 w 1654"/>
                <a:gd name="T6" fmla="+- 0 75 5"/>
                <a:gd name="T7" fmla="*/ 75 h 689"/>
                <a:gd name="T8" fmla="+- 0 38 5"/>
                <a:gd name="T9" fmla="*/ T8 w 1654"/>
                <a:gd name="T10" fmla="+- 0 38 5"/>
                <a:gd name="T11" fmla="*/ 38 h 689"/>
                <a:gd name="T12" fmla="+- 0 75 5"/>
                <a:gd name="T13" fmla="*/ T12 w 1654"/>
                <a:gd name="T14" fmla="+- 0 14 5"/>
                <a:gd name="T15" fmla="*/ 14 h 689"/>
                <a:gd name="T16" fmla="+- 0 120 5"/>
                <a:gd name="T17" fmla="*/ T16 w 1654"/>
                <a:gd name="T18" fmla="+- 0 5 5"/>
                <a:gd name="T19" fmla="*/ 5 h 689"/>
                <a:gd name="T20" fmla="+- 0 1544 5"/>
                <a:gd name="T21" fmla="*/ T20 w 1654"/>
                <a:gd name="T22" fmla="+- 0 5 5"/>
                <a:gd name="T23" fmla="*/ 5 h 689"/>
                <a:gd name="T24" fmla="+- 0 1588 5"/>
                <a:gd name="T25" fmla="*/ T24 w 1654"/>
                <a:gd name="T26" fmla="+- 0 14 5"/>
                <a:gd name="T27" fmla="*/ 14 h 689"/>
                <a:gd name="T28" fmla="+- 0 1625 5"/>
                <a:gd name="T29" fmla="*/ T28 w 1654"/>
                <a:gd name="T30" fmla="+- 0 38 5"/>
                <a:gd name="T31" fmla="*/ 38 h 689"/>
                <a:gd name="T32" fmla="+- 0 1649 5"/>
                <a:gd name="T33" fmla="*/ T32 w 1654"/>
                <a:gd name="T34" fmla="+- 0 75 5"/>
                <a:gd name="T35" fmla="*/ 75 h 689"/>
                <a:gd name="T36" fmla="+- 0 1658 5"/>
                <a:gd name="T37" fmla="*/ T36 w 1654"/>
                <a:gd name="T38" fmla="+- 0 120 5"/>
                <a:gd name="T39" fmla="*/ 120 h 689"/>
                <a:gd name="T40" fmla="+- 0 1658 5"/>
                <a:gd name="T41" fmla="*/ T40 w 1654"/>
                <a:gd name="T42" fmla="+- 0 579 5"/>
                <a:gd name="T43" fmla="*/ 579 h 689"/>
                <a:gd name="T44" fmla="+- 0 1649 5"/>
                <a:gd name="T45" fmla="*/ T44 w 1654"/>
                <a:gd name="T46" fmla="+- 0 623 5"/>
                <a:gd name="T47" fmla="*/ 623 h 689"/>
                <a:gd name="T48" fmla="+- 0 1625 5"/>
                <a:gd name="T49" fmla="*/ T48 w 1654"/>
                <a:gd name="T50" fmla="+- 0 660 5"/>
                <a:gd name="T51" fmla="*/ 660 h 689"/>
                <a:gd name="T52" fmla="+- 0 1588 5"/>
                <a:gd name="T53" fmla="*/ T52 w 1654"/>
                <a:gd name="T54" fmla="+- 0 685 5"/>
                <a:gd name="T55" fmla="*/ 685 h 689"/>
                <a:gd name="T56" fmla="+- 0 1544 5"/>
                <a:gd name="T57" fmla="*/ T56 w 1654"/>
                <a:gd name="T58" fmla="+- 0 694 5"/>
                <a:gd name="T59" fmla="*/ 694 h 689"/>
                <a:gd name="T60" fmla="+- 0 120 5"/>
                <a:gd name="T61" fmla="*/ T60 w 1654"/>
                <a:gd name="T62" fmla="+- 0 694 5"/>
                <a:gd name="T63" fmla="*/ 694 h 689"/>
                <a:gd name="T64" fmla="+- 0 75 5"/>
                <a:gd name="T65" fmla="*/ T64 w 1654"/>
                <a:gd name="T66" fmla="+- 0 685 5"/>
                <a:gd name="T67" fmla="*/ 685 h 689"/>
                <a:gd name="T68" fmla="+- 0 38 5"/>
                <a:gd name="T69" fmla="*/ T68 w 1654"/>
                <a:gd name="T70" fmla="+- 0 660 5"/>
                <a:gd name="T71" fmla="*/ 660 h 689"/>
                <a:gd name="T72" fmla="+- 0 14 5"/>
                <a:gd name="T73" fmla="*/ T72 w 1654"/>
                <a:gd name="T74" fmla="+- 0 623 5"/>
                <a:gd name="T75" fmla="*/ 623 h 689"/>
                <a:gd name="T76" fmla="+- 0 5 5"/>
                <a:gd name="T77" fmla="*/ T76 w 1654"/>
                <a:gd name="T78" fmla="+- 0 579 5"/>
                <a:gd name="T79" fmla="*/ 579 h 689"/>
                <a:gd name="T80" fmla="+- 0 5 5"/>
                <a:gd name="T81" fmla="*/ T80 w 1654"/>
                <a:gd name="T82" fmla="+- 0 120 5"/>
                <a:gd name="T83" fmla="*/ 120 h 6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689">
                  <a:moveTo>
                    <a:pt x="0" y="115"/>
                  </a:moveTo>
                  <a:lnTo>
                    <a:pt x="9" y="70"/>
                  </a:lnTo>
                  <a:lnTo>
                    <a:pt x="33" y="33"/>
                  </a:lnTo>
                  <a:lnTo>
                    <a:pt x="70" y="9"/>
                  </a:lnTo>
                  <a:lnTo>
                    <a:pt x="115" y="0"/>
                  </a:lnTo>
                  <a:lnTo>
                    <a:pt x="1539" y="0"/>
                  </a:lnTo>
                  <a:lnTo>
                    <a:pt x="1583" y="9"/>
                  </a:lnTo>
                  <a:lnTo>
                    <a:pt x="1620" y="33"/>
                  </a:lnTo>
                  <a:lnTo>
                    <a:pt x="1644" y="70"/>
                  </a:lnTo>
                  <a:lnTo>
                    <a:pt x="1653" y="115"/>
                  </a:lnTo>
                  <a:lnTo>
                    <a:pt x="1653" y="574"/>
                  </a:lnTo>
                  <a:lnTo>
                    <a:pt x="1644" y="618"/>
                  </a:lnTo>
                  <a:lnTo>
                    <a:pt x="1620" y="655"/>
                  </a:lnTo>
                  <a:lnTo>
                    <a:pt x="1583" y="680"/>
                  </a:lnTo>
                  <a:lnTo>
                    <a:pt x="1539" y="689"/>
                  </a:lnTo>
                  <a:lnTo>
                    <a:pt x="115" y="689"/>
                  </a:lnTo>
                  <a:lnTo>
                    <a:pt x="70" y="680"/>
                  </a:lnTo>
                  <a:lnTo>
                    <a:pt x="33" y="655"/>
                  </a:lnTo>
                  <a:lnTo>
                    <a:pt x="9" y="618"/>
                  </a:lnTo>
                  <a:lnTo>
                    <a:pt x="0" y="574"/>
                  </a:lnTo>
                  <a:lnTo>
                    <a:pt x="0" y="115"/>
                  </a:lnTo>
                  <a:close/>
                </a:path>
              </a:pathLst>
            </a:custGeom>
            <a:noFill/>
            <a:ln w="6096">
              <a:solidFill>
                <a:srgbClr val="5B9BD4"/>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12" name="Text Box 145"/>
            <p:cNvSpPr txBox="1">
              <a:spLocks noChangeArrowheads="1"/>
            </p:cNvSpPr>
            <p:nvPr/>
          </p:nvSpPr>
          <p:spPr bwMode="auto">
            <a:xfrm>
              <a:off x="0" y="0"/>
              <a:ext cx="1664"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1630">
                <a:spcBef>
                  <a:spcPts val="905"/>
                </a:spcBef>
                <a:spcAft>
                  <a:spcPts val="0"/>
                </a:spcAft>
              </a:pPr>
              <a:r>
                <a:rPr lang="es-PE" sz="1400" dirty="0">
                  <a:effectLst/>
                  <a:latin typeface="Times New Roman" panose="02020603050405020304" pitchFamily="18" charset="0"/>
                  <a:ea typeface="Arial" panose="020B0604020202020204" pitchFamily="34" charset="0"/>
                  <a:cs typeface="Arial" panose="020B0604020202020204" pitchFamily="34" charset="0"/>
                </a:rPr>
                <a:t>Input</a:t>
              </a:r>
              <a:endParaRPr lang="es-PE" sz="1100" dirty="0">
                <a:effectLst/>
                <a:latin typeface="Arial" panose="020B0604020202020204" pitchFamily="34" charset="0"/>
                <a:ea typeface="Arial" panose="020B0604020202020204" pitchFamily="34" charset="0"/>
              </a:endParaRPr>
            </a:p>
          </p:txBody>
        </p:sp>
      </p:grpSp>
      <p:sp>
        <p:nvSpPr>
          <p:cNvPr id="13" name="Cuadro de texto 131"/>
          <p:cNvSpPr txBox="1">
            <a:spLocks noChangeArrowheads="1"/>
          </p:cNvSpPr>
          <p:nvPr/>
        </p:nvSpPr>
        <p:spPr bwMode="auto">
          <a:xfrm>
            <a:off x="1699389" y="2629862"/>
            <a:ext cx="1371600" cy="59055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PE" sz="1100" dirty="0" smtClean="0">
                <a:latin typeface="Arial" panose="020B0604020202020204" pitchFamily="34" charset="0"/>
              </a:rPr>
              <a:t>F</a:t>
            </a:r>
            <a:r>
              <a:rPr lang="es-ES" altLang="es-PE" sz="1100" dirty="0" smtClean="0">
                <a:solidFill>
                  <a:schemeClr val="bg1"/>
                </a:solidFill>
                <a:latin typeface="Arial" panose="020B0604020202020204" pitchFamily="34" charset="0"/>
              </a:rPr>
              <a:t>INGRESO ANUAL</a:t>
            </a:r>
            <a:endParaRPr kumimoji="0" lang="es-PE" altLang="es-PE" sz="1800" b="0" i="0" u="none" strike="noStrike" cap="none" normalizeH="0" baseline="0" dirty="0" smtClean="0">
              <a:ln>
                <a:noFill/>
              </a:ln>
              <a:solidFill>
                <a:schemeClr val="bg1"/>
              </a:solidFill>
              <a:effectLst/>
              <a:latin typeface="Arial" panose="020B0604020202020204" pitchFamily="34" charset="0"/>
            </a:endParaRPr>
          </a:p>
        </p:txBody>
      </p:sp>
      <p:sp>
        <p:nvSpPr>
          <p:cNvPr id="14" name="Cuadro de texto 132"/>
          <p:cNvSpPr txBox="1">
            <a:spLocks noChangeArrowheads="1"/>
          </p:cNvSpPr>
          <p:nvPr/>
        </p:nvSpPr>
        <p:spPr bwMode="auto">
          <a:xfrm>
            <a:off x="6481445" y="2743331"/>
            <a:ext cx="1371600" cy="29527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TASA</a:t>
            </a:r>
            <a:endParaRPr kumimoji="0" lang="es-PE" altLang="es-PE" sz="1800" b="0" i="0" u="none" strike="noStrike" cap="none" normalizeH="0" baseline="0" dirty="0" smtClean="0">
              <a:ln>
                <a:noFill/>
              </a:ln>
              <a:solidFill>
                <a:schemeClr val="bg1"/>
              </a:solidFill>
              <a:effectLst/>
              <a:latin typeface="Arial" panose="020B0604020202020204" pitchFamily="34" charset="0"/>
            </a:endParaRPr>
          </a:p>
        </p:txBody>
      </p:sp>
      <p:sp>
        <p:nvSpPr>
          <p:cNvPr id="15" name="Flecha derecha 14"/>
          <p:cNvSpPr/>
          <p:nvPr/>
        </p:nvSpPr>
        <p:spPr>
          <a:xfrm>
            <a:off x="3297263" y="2846775"/>
            <a:ext cx="285750" cy="156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6" name="Flecha derecha 15"/>
          <p:cNvSpPr/>
          <p:nvPr/>
        </p:nvSpPr>
        <p:spPr>
          <a:xfrm>
            <a:off x="6049032" y="2793039"/>
            <a:ext cx="2857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7" name="Nube 16"/>
          <p:cNvSpPr/>
          <p:nvPr/>
        </p:nvSpPr>
        <p:spPr>
          <a:xfrm>
            <a:off x="3815501" y="2226301"/>
            <a:ext cx="1971675" cy="1333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8" name="Cuadro de texto 130"/>
          <p:cNvSpPr txBox="1">
            <a:spLocks noChangeArrowheads="1"/>
          </p:cNvSpPr>
          <p:nvPr/>
        </p:nvSpPr>
        <p:spPr bwMode="auto">
          <a:xfrm>
            <a:off x="4229838" y="2602538"/>
            <a:ext cx="1143000" cy="581025"/>
          </a:xfrm>
          <a:prstGeom prst="rect">
            <a:avLst/>
          </a:prstGeom>
          <a:solidFill>
            <a:srgbClr val="C0504D"/>
          </a:solidFill>
          <a:ln w="25400">
            <a:solidFill>
              <a:srgbClr val="622423"/>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CALCULAR TASA DEL IMPUESTO</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1910037" y="5442"/>
            <a:ext cx="6540281"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9943"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3600" b="0" i="0" u="none" strike="noStrike" cap="none" normalizeH="0" baseline="0" dirty="0" smtClean="0">
                <a:ln>
                  <a:noFill/>
                </a:ln>
                <a:solidFill>
                  <a:srgbClr val="FFFF00"/>
                </a:solidFill>
                <a:effectLst/>
                <a:latin typeface="Bradley Hand ITC" panose="03070402050302030203" pitchFamily="66" charset="0"/>
                <a:ea typeface="Arial" panose="020B0604020202020204" pitchFamily="34" charset="0"/>
              </a:rPr>
              <a:t>Servicio 01: Nos permite calcular el porcentaje de tasa para cada ingreso.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100" b="0" i="0" u="none" strike="noStrike" cap="none" normalizeH="0" baseline="0" smtClean="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t/>
            </a:r>
            <a:b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br>
            <a:endParaRPr kumimoji="0" lang="es-PE" altLang="es-PE" sz="9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
        <p:nvSpPr>
          <p:cNvPr id="21" name="Rectangle 22"/>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pSp>
        <p:nvGrpSpPr>
          <p:cNvPr id="22" name="Group 154"/>
          <p:cNvGrpSpPr>
            <a:grpSpLocks/>
          </p:cNvGrpSpPr>
          <p:nvPr/>
        </p:nvGrpSpPr>
        <p:grpSpPr bwMode="auto">
          <a:xfrm>
            <a:off x="6517071" y="4987072"/>
            <a:ext cx="1056640" cy="463550"/>
            <a:chOff x="0" y="0"/>
            <a:chExt cx="1664" cy="730"/>
          </a:xfrm>
        </p:grpSpPr>
        <p:pic>
          <p:nvPicPr>
            <p:cNvPr id="23"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4"/>
              <a:ext cx="165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156"/>
            <p:cNvSpPr>
              <a:spLocks/>
            </p:cNvSpPr>
            <p:nvPr/>
          </p:nvSpPr>
          <p:spPr bwMode="auto">
            <a:xfrm>
              <a:off x="4" y="4"/>
              <a:ext cx="1654" cy="720"/>
            </a:xfrm>
            <a:custGeom>
              <a:avLst/>
              <a:gdLst>
                <a:gd name="T0" fmla="+- 0 5 5"/>
                <a:gd name="T1" fmla="*/ T0 w 1654"/>
                <a:gd name="T2" fmla="+- 0 125 5"/>
                <a:gd name="T3" fmla="*/ 125 h 720"/>
                <a:gd name="T4" fmla="+- 0 14 5"/>
                <a:gd name="T5" fmla="*/ T4 w 1654"/>
                <a:gd name="T6" fmla="+- 0 78 5"/>
                <a:gd name="T7" fmla="*/ 78 h 720"/>
                <a:gd name="T8" fmla="+- 0 40 5"/>
                <a:gd name="T9" fmla="*/ T8 w 1654"/>
                <a:gd name="T10" fmla="+- 0 40 5"/>
                <a:gd name="T11" fmla="*/ 40 h 720"/>
                <a:gd name="T12" fmla="+- 0 78 5"/>
                <a:gd name="T13" fmla="*/ T12 w 1654"/>
                <a:gd name="T14" fmla="+- 0 14 5"/>
                <a:gd name="T15" fmla="*/ 14 h 720"/>
                <a:gd name="T16" fmla="+- 0 125 5"/>
                <a:gd name="T17" fmla="*/ T16 w 1654"/>
                <a:gd name="T18" fmla="+- 0 5 5"/>
                <a:gd name="T19" fmla="*/ 5 h 720"/>
                <a:gd name="T20" fmla="+- 0 1538 5"/>
                <a:gd name="T21" fmla="*/ T20 w 1654"/>
                <a:gd name="T22" fmla="+- 0 5 5"/>
                <a:gd name="T23" fmla="*/ 5 h 720"/>
                <a:gd name="T24" fmla="+- 0 1585 5"/>
                <a:gd name="T25" fmla="*/ T24 w 1654"/>
                <a:gd name="T26" fmla="+- 0 14 5"/>
                <a:gd name="T27" fmla="*/ 14 h 720"/>
                <a:gd name="T28" fmla="+- 0 1623 5"/>
                <a:gd name="T29" fmla="*/ T28 w 1654"/>
                <a:gd name="T30" fmla="+- 0 40 5"/>
                <a:gd name="T31" fmla="*/ 40 h 720"/>
                <a:gd name="T32" fmla="+- 0 1649 5"/>
                <a:gd name="T33" fmla="*/ T32 w 1654"/>
                <a:gd name="T34" fmla="+- 0 78 5"/>
                <a:gd name="T35" fmla="*/ 78 h 720"/>
                <a:gd name="T36" fmla="+- 0 1658 5"/>
                <a:gd name="T37" fmla="*/ T36 w 1654"/>
                <a:gd name="T38" fmla="+- 0 125 5"/>
                <a:gd name="T39" fmla="*/ 125 h 720"/>
                <a:gd name="T40" fmla="+- 0 1658 5"/>
                <a:gd name="T41" fmla="*/ T40 w 1654"/>
                <a:gd name="T42" fmla="+- 0 605 5"/>
                <a:gd name="T43" fmla="*/ 605 h 720"/>
                <a:gd name="T44" fmla="+- 0 1649 5"/>
                <a:gd name="T45" fmla="*/ T44 w 1654"/>
                <a:gd name="T46" fmla="+- 0 651 5"/>
                <a:gd name="T47" fmla="*/ 651 h 720"/>
                <a:gd name="T48" fmla="+- 0 1623 5"/>
                <a:gd name="T49" fmla="*/ T48 w 1654"/>
                <a:gd name="T50" fmla="+- 0 690 5"/>
                <a:gd name="T51" fmla="*/ 690 h 720"/>
                <a:gd name="T52" fmla="+- 0 1585 5"/>
                <a:gd name="T53" fmla="*/ T52 w 1654"/>
                <a:gd name="T54" fmla="+- 0 715 5"/>
                <a:gd name="T55" fmla="*/ 715 h 720"/>
                <a:gd name="T56" fmla="+- 0 1538 5"/>
                <a:gd name="T57" fmla="*/ T56 w 1654"/>
                <a:gd name="T58" fmla="+- 0 725 5"/>
                <a:gd name="T59" fmla="*/ 725 h 720"/>
                <a:gd name="T60" fmla="+- 0 125 5"/>
                <a:gd name="T61" fmla="*/ T60 w 1654"/>
                <a:gd name="T62" fmla="+- 0 725 5"/>
                <a:gd name="T63" fmla="*/ 725 h 720"/>
                <a:gd name="T64" fmla="+- 0 78 5"/>
                <a:gd name="T65" fmla="*/ T64 w 1654"/>
                <a:gd name="T66" fmla="+- 0 715 5"/>
                <a:gd name="T67" fmla="*/ 715 h 720"/>
                <a:gd name="T68" fmla="+- 0 40 5"/>
                <a:gd name="T69" fmla="*/ T68 w 1654"/>
                <a:gd name="T70" fmla="+- 0 690 5"/>
                <a:gd name="T71" fmla="*/ 690 h 720"/>
                <a:gd name="T72" fmla="+- 0 14 5"/>
                <a:gd name="T73" fmla="*/ T72 w 1654"/>
                <a:gd name="T74" fmla="+- 0 651 5"/>
                <a:gd name="T75" fmla="*/ 651 h 720"/>
                <a:gd name="T76" fmla="+- 0 5 5"/>
                <a:gd name="T77" fmla="*/ T76 w 1654"/>
                <a:gd name="T78" fmla="+- 0 605 5"/>
                <a:gd name="T79" fmla="*/ 605 h 720"/>
                <a:gd name="T80" fmla="+- 0 5 5"/>
                <a:gd name="T81" fmla="*/ T80 w 1654"/>
                <a:gd name="T82" fmla="+- 0 125 5"/>
                <a:gd name="T83" fmla="*/ 125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720">
                  <a:moveTo>
                    <a:pt x="0" y="120"/>
                  </a:moveTo>
                  <a:lnTo>
                    <a:pt x="9" y="73"/>
                  </a:lnTo>
                  <a:lnTo>
                    <a:pt x="35" y="35"/>
                  </a:lnTo>
                  <a:lnTo>
                    <a:pt x="73" y="9"/>
                  </a:lnTo>
                  <a:lnTo>
                    <a:pt x="120" y="0"/>
                  </a:lnTo>
                  <a:lnTo>
                    <a:pt x="1533" y="0"/>
                  </a:lnTo>
                  <a:lnTo>
                    <a:pt x="1580" y="9"/>
                  </a:lnTo>
                  <a:lnTo>
                    <a:pt x="1618" y="35"/>
                  </a:lnTo>
                  <a:lnTo>
                    <a:pt x="1644" y="73"/>
                  </a:lnTo>
                  <a:lnTo>
                    <a:pt x="1653" y="120"/>
                  </a:lnTo>
                  <a:lnTo>
                    <a:pt x="1653" y="600"/>
                  </a:lnTo>
                  <a:lnTo>
                    <a:pt x="1644" y="646"/>
                  </a:lnTo>
                  <a:lnTo>
                    <a:pt x="1618" y="685"/>
                  </a:lnTo>
                  <a:lnTo>
                    <a:pt x="1580" y="710"/>
                  </a:lnTo>
                  <a:lnTo>
                    <a:pt x="1533" y="720"/>
                  </a:lnTo>
                  <a:lnTo>
                    <a:pt x="120" y="720"/>
                  </a:lnTo>
                  <a:lnTo>
                    <a:pt x="73" y="710"/>
                  </a:lnTo>
                  <a:lnTo>
                    <a:pt x="35" y="685"/>
                  </a:lnTo>
                  <a:lnTo>
                    <a:pt x="9" y="646"/>
                  </a:lnTo>
                  <a:lnTo>
                    <a:pt x="0" y="600"/>
                  </a:lnTo>
                  <a:lnTo>
                    <a:pt x="0" y="120"/>
                  </a:lnTo>
                  <a:close/>
                </a:path>
              </a:pathLst>
            </a:custGeom>
            <a:noFill/>
            <a:ln w="6096">
              <a:solidFill>
                <a:srgbClr val="EC7C3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25" name="Text Box 157"/>
            <p:cNvSpPr txBox="1">
              <a:spLocks noChangeArrowheads="1"/>
            </p:cNvSpPr>
            <p:nvPr/>
          </p:nvSpPr>
          <p:spPr bwMode="auto">
            <a:xfrm>
              <a:off x="0" y="0"/>
              <a:ext cx="1664"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81305">
                <a:spcBef>
                  <a:spcPts val="905"/>
                </a:spcBef>
                <a:spcAft>
                  <a:spcPts val="0"/>
                </a:spcAft>
              </a:pPr>
              <a:r>
                <a:rPr lang="es-PE" sz="1400" dirty="0">
                  <a:effectLst/>
                  <a:latin typeface="Times New Roman" panose="02020603050405020304" pitchFamily="18" charset="0"/>
                  <a:ea typeface="Arial" panose="020B0604020202020204" pitchFamily="34" charset="0"/>
                  <a:cs typeface="Arial" panose="020B0604020202020204" pitchFamily="34" charset="0"/>
                </a:rPr>
                <a:t>Output</a:t>
              </a:r>
              <a:endParaRPr lang="es-PE" sz="1100" dirty="0">
                <a:effectLst/>
                <a:latin typeface="Arial" panose="020B0604020202020204" pitchFamily="34" charset="0"/>
                <a:ea typeface="Arial" panose="020B0604020202020204" pitchFamily="34" charset="0"/>
              </a:endParaRPr>
            </a:p>
          </p:txBody>
        </p:sp>
      </p:grpSp>
      <p:grpSp>
        <p:nvGrpSpPr>
          <p:cNvPr id="26" name="Group 142"/>
          <p:cNvGrpSpPr>
            <a:grpSpLocks/>
          </p:cNvGrpSpPr>
          <p:nvPr/>
        </p:nvGrpSpPr>
        <p:grpSpPr bwMode="auto">
          <a:xfrm>
            <a:off x="2316546" y="5034697"/>
            <a:ext cx="1056640" cy="443865"/>
            <a:chOff x="0" y="0"/>
            <a:chExt cx="1664" cy="699"/>
          </a:xfrm>
        </p:grpSpPr>
        <p:pic>
          <p:nvPicPr>
            <p:cNvPr id="27"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4"/>
              <a:ext cx="1654"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144"/>
            <p:cNvSpPr>
              <a:spLocks/>
            </p:cNvSpPr>
            <p:nvPr/>
          </p:nvSpPr>
          <p:spPr bwMode="auto">
            <a:xfrm>
              <a:off x="4" y="4"/>
              <a:ext cx="1654" cy="689"/>
            </a:xfrm>
            <a:custGeom>
              <a:avLst/>
              <a:gdLst>
                <a:gd name="T0" fmla="+- 0 5 5"/>
                <a:gd name="T1" fmla="*/ T0 w 1654"/>
                <a:gd name="T2" fmla="+- 0 120 5"/>
                <a:gd name="T3" fmla="*/ 120 h 689"/>
                <a:gd name="T4" fmla="+- 0 14 5"/>
                <a:gd name="T5" fmla="*/ T4 w 1654"/>
                <a:gd name="T6" fmla="+- 0 75 5"/>
                <a:gd name="T7" fmla="*/ 75 h 689"/>
                <a:gd name="T8" fmla="+- 0 38 5"/>
                <a:gd name="T9" fmla="*/ T8 w 1654"/>
                <a:gd name="T10" fmla="+- 0 38 5"/>
                <a:gd name="T11" fmla="*/ 38 h 689"/>
                <a:gd name="T12" fmla="+- 0 75 5"/>
                <a:gd name="T13" fmla="*/ T12 w 1654"/>
                <a:gd name="T14" fmla="+- 0 14 5"/>
                <a:gd name="T15" fmla="*/ 14 h 689"/>
                <a:gd name="T16" fmla="+- 0 120 5"/>
                <a:gd name="T17" fmla="*/ T16 w 1654"/>
                <a:gd name="T18" fmla="+- 0 5 5"/>
                <a:gd name="T19" fmla="*/ 5 h 689"/>
                <a:gd name="T20" fmla="+- 0 1544 5"/>
                <a:gd name="T21" fmla="*/ T20 w 1654"/>
                <a:gd name="T22" fmla="+- 0 5 5"/>
                <a:gd name="T23" fmla="*/ 5 h 689"/>
                <a:gd name="T24" fmla="+- 0 1588 5"/>
                <a:gd name="T25" fmla="*/ T24 w 1654"/>
                <a:gd name="T26" fmla="+- 0 14 5"/>
                <a:gd name="T27" fmla="*/ 14 h 689"/>
                <a:gd name="T28" fmla="+- 0 1625 5"/>
                <a:gd name="T29" fmla="*/ T28 w 1654"/>
                <a:gd name="T30" fmla="+- 0 38 5"/>
                <a:gd name="T31" fmla="*/ 38 h 689"/>
                <a:gd name="T32" fmla="+- 0 1649 5"/>
                <a:gd name="T33" fmla="*/ T32 w 1654"/>
                <a:gd name="T34" fmla="+- 0 75 5"/>
                <a:gd name="T35" fmla="*/ 75 h 689"/>
                <a:gd name="T36" fmla="+- 0 1658 5"/>
                <a:gd name="T37" fmla="*/ T36 w 1654"/>
                <a:gd name="T38" fmla="+- 0 120 5"/>
                <a:gd name="T39" fmla="*/ 120 h 689"/>
                <a:gd name="T40" fmla="+- 0 1658 5"/>
                <a:gd name="T41" fmla="*/ T40 w 1654"/>
                <a:gd name="T42" fmla="+- 0 579 5"/>
                <a:gd name="T43" fmla="*/ 579 h 689"/>
                <a:gd name="T44" fmla="+- 0 1649 5"/>
                <a:gd name="T45" fmla="*/ T44 w 1654"/>
                <a:gd name="T46" fmla="+- 0 623 5"/>
                <a:gd name="T47" fmla="*/ 623 h 689"/>
                <a:gd name="T48" fmla="+- 0 1625 5"/>
                <a:gd name="T49" fmla="*/ T48 w 1654"/>
                <a:gd name="T50" fmla="+- 0 660 5"/>
                <a:gd name="T51" fmla="*/ 660 h 689"/>
                <a:gd name="T52" fmla="+- 0 1588 5"/>
                <a:gd name="T53" fmla="*/ T52 w 1654"/>
                <a:gd name="T54" fmla="+- 0 685 5"/>
                <a:gd name="T55" fmla="*/ 685 h 689"/>
                <a:gd name="T56" fmla="+- 0 1544 5"/>
                <a:gd name="T57" fmla="*/ T56 w 1654"/>
                <a:gd name="T58" fmla="+- 0 694 5"/>
                <a:gd name="T59" fmla="*/ 694 h 689"/>
                <a:gd name="T60" fmla="+- 0 120 5"/>
                <a:gd name="T61" fmla="*/ T60 w 1654"/>
                <a:gd name="T62" fmla="+- 0 694 5"/>
                <a:gd name="T63" fmla="*/ 694 h 689"/>
                <a:gd name="T64" fmla="+- 0 75 5"/>
                <a:gd name="T65" fmla="*/ T64 w 1654"/>
                <a:gd name="T66" fmla="+- 0 685 5"/>
                <a:gd name="T67" fmla="*/ 685 h 689"/>
                <a:gd name="T68" fmla="+- 0 38 5"/>
                <a:gd name="T69" fmla="*/ T68 w 1654"/>
                <a:gd name="T70" fmla="+- 0 660 5"/>
                <a:gd name="T71" fmla="*/ 660 h 689"/>
                <a:gd name="T72" fmla="+- 0 14 5"/>
                <a:gd name="T73" fmla="*/ T72 w 1654"/>
                <a:gd name="T74" fmla="+- 0 623 5"/>
                <a:gd name="T75" fmla="*/ 623 h 689"/>
                <a:gd name="T76" fmla="+- 0 5 5"/>
                <a:gd name="T77" fmla="*/ T76 w 1654"/>
                <a:gd name="T78" fmla="+- 0 579 5"/>
                <a:gd name="T79" fmla="*/ 579 h 689"/>
                <a:gd name="T80" fmla="+- 0 5 5"/>
                <a:gd name="T81" fmla="*/ T80 w 1654"/>
                <a:gd name="T82" fmla="+- 0 120 5"/>
                <a:gd name="T83" fmla="*/ 120 h 6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689">
                  <a:moveTo>
                    <a:pt x="0" y="115"/>
                  </a:moveTo>
                  <a:lnTo>
                    <a:pt x="9" y="70"/>
                  </a:lnTo>
                  <a:lnTo>
                    <a:pt x="33" y="33"/>
                  </a:lnTo>
                  <a:lnTo>
                    <a:pt x="70" y="9"/>
                  </a:lnTo>
                  <a:lnTo>
                    <a:pt x="115" y="0"/>
                  </a:lnTo>
                  <a:lnTo>
                    <a:pt x="1539" y="0"/>
                  </a:lnTo>
                  <a:lnTo>
                    <a:pt x="1583" y="9"/>
                  </a:lnTo>
                  <a:lnTo>
                    <a:pt x="1620" y="33"/>
                  </a:lnTo>
                  <a:lnTo>
                    <a:pt x="1644" y="70"/>
                  </a:lnTo>
                  <a:lnTo>
                    <a:pt x="1653" y="115"/>
                  </a:lnTo>
                  <a:lnTo>
                    <a:pt x="1653" y="574"/>
                  </a:lnTo>
                  <a:lnTo>
                    <a:pt x="1644" y="618"/>
                  </a:lnTo>
                  <a:lnTo>
                    <a:pt x="1620" y="655"/>
                  </a:lnTo>
                  <a:lnTo>
                    <a:pt x="1583" y="680"/>
                  </a:lnTo>
                  <a:lnTo>
                    <a:pt x="1539" y="689"/>
                  </a:lnTo>
                  <a:lnTo>
                    <a:pt x="115" y="689"/>
                  </a:lnTo>
                  <a:lnTo>
                    <a:pt x="70" y="680"/>
                  </a:lnTo>
                  <a:lnTo>
                    <a:pt x="33" y="655"/>
                  </a:lnTo>
                  <a:lnTo>
                    <a:pt x="9" y="618"/>
                  </a:lnTo>
                  <a:lnTo>
                    <a:pt x="0" y="574"/>
                  </a:lnTo>
                  <a:lnTo>
                    <a:pt x="0" y="115"/>
                  </a:lnTo>
                  <a:close/>
                </a:path>
              </a:pathLst>
            </a:custGeom>
            <a:noFill/>
            <a:ln w="6096">
              <a:solidFill>
                <a:srgbClr val="5B9BD4"/>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29" name="Text Box 145"/>
            <p:cNvSpPr txBox="1">
              <a:spLocks noChangeArrowheads="1"/>
            </p:cNvSpPr>
            <p:nvPr/>
          </p:nvSpPr>
          <p:spPr bwMode="auto">
            <a:xfrm>
              <a:off x="0" y="0"/>
              <a:ext cx="1664"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1630">
                <a:spcBef>
                  <a:spcPts val="905"/>
                </a:spcBef>
                <a:spcAft>
                  <a:spcPts val="0"/>
                </a:spcAft>
              </a:pPr>
              <a:r>
                <a:rPr lang="es-PE" sz="1400">
                  <a:effectLst/>
                  <a:latin typeface="Times New Roman" panose="02020603050405020304" pitchFamily="18" charset="0"/>
                  <a:ea typeface="Arial" panose="020B0604020202020204" pitchFamily="34" charset="0"/>
                  <a:cs typeface="Arial" panose="020B0604020202020204" pitchFamily="34" charset="0"/>
                </a:rPr>
                <a:t>Input</a:t>
              </a:r>
              <a:endParaRPr lang="es-PE" sz="1100">
                <a:effectLst/>
                <a:latin typeface="Arial" panose="020B0604020202020204" pitchFamily="34" charset="0"/>
                <a:ea typeface="Arial" panose="020B0604020202020204" pitchFamily="34" charset="0"/>
              </a:endParaRPr>
            </a:p>
          </p:txBody>
        </p:sp>
      </p:grpSp>
      <p:sp>
        <p:nvSpPr>
          <p:cNvPr id="30" name="Cuadro de texto 145"/>
          <p:cNvSpPr txBox="1">
            <a:spLocks noChangeArrowheads="1"/>
          </p:cNvSpPr>
          <p:nvPr/>
        </p:nvSpPr>
        <p:spPr bwMode="auto">
          <a:xfrm>
            <a:off x="2071278" y="5674459"/>
            <a:ext cx="1371600" cy="59055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INGRESO ANUAL</a:t>
            </a:r>
            <a:endParaRPr kumimoji="0" lang="es-PE" altLang="es-PE" sz="1800" b="0" i="0" u="none" strike="noStrike" cap="none" normalizeH="0" baseline="0" dirty="0" smtClean="0">
              <a:ln>
                <a:noFill/>
              </a:ln>
              <a:solidFill>
                <a:schemeClr val="bg1"/>
              </a:solidFill>
              <a:effectLst/>
              <a:latin typeface="Arial" panose="020B0604020202020204" pitchFamily="34" charset="0"/>
            </a:endParaRPr>
          </a:p>
        </p:txBody>
      </p:sp>
      <p:sp>
        <p:nvSpPr>
          <p:cNvPr id="31" name="Cuadro de texto 146"/>
          <p:cNvSpPr txBox="1">
            <a:spLocks noChangeArrowheads="1"/>
          </p:cNvSpPr>
          <p:nvPr/>
        </p:nvSpPr>
        <p:spPr bwMode="auto">
          <a:xfrm>
            <a:off x="6508181" y="5682397"/>
            <a:ext cx="1371600" cy="59055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IMPUESTO A LA RENTA</a:t>
            </a:r>
            <a:endParaRPr kumimoji="0" lang="es-PE" altLang="es-PE" sz="1800" b="0" i="0" u="none" strike="noStrike" cap="none" normalizeH="0" baseline="0" dirty="0" smtClean="0">
              <a:ln>
                <a:noFill/>
              </a:ln>
              <a:solidFill>
                <a:schemeClr val="bg1"/>
              </a:solidFill>
              <a:effectLst/>
              <a:latin typeface="Arial" panose="020B0604020202020204" pitchFamily="34" charset="0"/>
            </a:endParaRPr>
          </a:p>
        </p:txBody>
      </p:sp>
      <p:sp>
        <p:nvSpPr>
          <p:cNvPr id="32" name="Flecha derecha 31"/>
          <p:cNvSpPr/>
          <p:nvPr/>
        </p:nvSpPr>
        <p:spPr>
          <a:xfrm>
            <a:off x="3650046" y="5882422"/>
            <a:ext cx="2857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33" name="Flecha derecha 32"/>
          <p:cNvSpPr/>
          <p:nvPr/>
        </p:nvSpPr>
        <p:spPr>
          <a:xfrm>
            <a:off x="6082096" y="5869722"/>
            <a:ext cx="2857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34" name="Nube 33"/>
          <p:cNvSpPr/>
          <p:nvPr/>
        </p:nvSpPr>
        <p:spPr>
          <a:xfrm>
            <a:off x="3954846" y="5310922"/>
            <a:ext cx="1971675" cy="1333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35" name="Cuadro de texto 144"/>
          <p:cNvSpPr txBox="1">
            <a:spLocks noChangeArrowheads="1"/>
          </p:cNvSpPr>
          <p:nvPr/>
        </p:nvSpPr>
        <p:spPr bwMode="auto">
          <a:xfrm>
            <a:off x="4369183" y="5612472"/>
            <a:ext cx="1143000" cy="581025"/>
          </a:xfrm>
          <a:prstGeom prst="rect">
            <a:avLst/>
          </a:prstGeom>
          <a:solidFill>
            <a:srgbClr val="C0504D"/>
          </a:solidFill>
          <a:ln w="25400">
            <a:solidFill>
              <a:srgbClr val="62242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CALCULAR IMPUESTO A LA RENTA</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36" name="Cuadro de texto 180"/>
          <p:cNvSpPr txBox="1">
            <a:spLocks noChangeArrowheads="1"/>
          </p:cNvSpPr>
          <p:nvPr/>
        </p:nvSpPr>
        <p:spPr bwMode="auto">
          <a:xfrm>
            <a:off x="4132646" y="6394671"/>
            <a:ext cx="1571625" cy="247650"/>
          </a:xfrm>
          <a:prstGeom prst="rect">
            <a:avLst/>
          </a:prstGeom>
          <a:solidFill>
            <a:srgbClr val="9BBB59"/>
          </a:solidFill>
          <a:ln w="25400">
            <a:solidFill>
              <a:srgbClr val="4E6128"/>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Renta = ingreso*tasa</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38"/>
          <p:cNvSpPr>
            <a:spLocks noChangeArrowheads="1"/>
          </p:cNvSpPr>
          <p:nvPr/>
        </p:nvSpPr>
        <p:spPr bwMode="auto">
          <a:xfrm>
            <a:off x="1087821" y="3084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99943" tIns="45720" rIns="91440" bIns="0" numCol="1" anchor="ctr" anchorCtr="0" compatLnSpc="1">
            <a:prstTxWarp prst="textNoShape">
              <a:avLst/>
            </a:prstTxWarp>
            <a:spAutoFit/>
          </a:bodyPr>
          <a:lstStyle/>
          <a:p>
            <a:endParaRPr lang="es-PE"/>
          </a:p>
        </p:txBody>
      </p:sp>
      <p:sp>
        <p:nvSpPr>
          <p:cNvPr id="38" name="Rectangle 41"/>
          <p:cNvSpPr>
            <a:spLocks noChangeArrowheads="1"/>
          </p:cNvSpPr>
          <p:nvPr/>
        </p:nvSpPr>
        <p:spPr bwMode="auto">
          <a:xfrm>
            <a:off x="1699389" y="2521997"/>
            <a:ext cx="9404082"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99943"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3600" b="0" i="0" u="none" strike="noStrike" cap="none" normalizeH="0" baseline="0" dirty="0" smtClean="0">
              <a:ln>
                <a:noFill/>
              </a:ln>
              <a:solidFill>
                <a:schemeClr val="tx1"/>
              </a:solidFill>
              <a:effectLst/>
              <a:latin typeface="Bradley Hand ITC" panose="03070402050302030203" pitchFamily="66"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3600" b="0" i="0" u="none" strike="noStrike" cap="none" normalizeH="0" baseline="0" dirty="0" smtClean="0">
                <a:ln>
                  <a:noFill/>
                </a:ln>
                <a:solidFill>
                  <a:schemeClr val="tx1"/>
                </a:solidFill>
                <a:effectLst/>
                <a:latin typeface="Bradley Hand ITC" panose="03070402050302030203" pitchFamily="66" charset="0"/>
                <a:ea typeface="Arial" panose="020B0604020202020204" pitchFamily="34" charset="0"/>
              </a:rPr>
              <a:t/>
            </a:r>
            <a:br>
              <a:rPr kumimoji="0" lang="es-PE" altLang="es-PE" sz="3600" b="0" i="0" u="none" strike="noStrike" cap="none" normalizeH="0" baseline="0" dirty="0" smtClean="0">
                <a:ln>
                  <a:noFill/>
                </a:ln>
                <a:solidFill>
                  <a:schemeClr val="tx1"/>
                </a:solidFill>
                <a:effectLst/>
                <a:latin typeface="Bradley Hand ITC" panose="03070402050302030203" pitchFamily="66" charset="0"/>
                <a:ea typeface="Arial" panose="020B0604020202020204" pitchFamily="34" charset="0"/>
              </a:rPr>
            </a:br>
            <a:r>
              <a:rPr kumimoji="0" lang="es-PE" altLang="es-PE" sz="3600" b="0" i="0" u="none" strike="noStrike" cap="none" normalizeH="0" baseline="0" dirty="0" smtClean="0">
                <a:ln>
                  <a:noFill/>
                </a:ln>
                <a:solidFill>
                  <a:srgbClr val="FFFF00"/>
                </a:solidFill>
                <a:effectLst/>
                <a:latin typeface="Bradley Hand ITC" panose="03070402050302030203" pitchFamily="66" charset="0"/>
                <a:ea typeface="Arial" panose="020B0604020202020204" pitchFamily="34" charset="0"/>
              </a:rPr>
              <a:t>servicio 02: Nos permitirá desarrollar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3600" b="0" i="0" u="none" strike="noStrike" cap="none" normalizeH="0" baseline="0" dirty="0" smtClean="0">
                <a:ln>
                  <a:noFill/>
                </a:ln>
                <a:solidFill>
                  <a:srgbClr val="FFFF00"/>
                </a:solidFill>
                <a:effectLst/>
                <a:latin typeface="Bradley Hand ITC" panose="03070402050302030203" pitchFamily="66" charset="0"/>
                <a:ea typeface="Arial" panose="020B0604020202020204" pitchFamily="34" charset="0"/>
              </a:rPr>
              <a:t>el impuesto a la renta que se pagará al estado.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46"/>
          <p:cNvSpPr>
            <a:spLocks noChangeArrowheads="1"/>
          </p:cNvSpPr>
          <p:nvPr/>
        </p:nvSpPr>
        <p:spPr bwMode="auto">
          <a:xfrm>
            <a:off x="1087821" y="35418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297791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4"/>
          <p:cNvGrpSpPr>
            <a:grpSpLocks/>
          </p:cNvGrpSpPr>
          <p:nvPr/>
        </p:nvGrpSpPr>
        <p:grpSpPr bwMode="auto">
          <a:xfrm>
            <a:off x="6865729" y="3351683"/>
            <a:ext cx="1056640" cy="598805"/>
            <a:chOff x="-1" y="4"/>
            <a:chExt cx="1664" cy="943"/>
          </a:xfrm>
        </p:grpSpPr>
        <p:pic>
          <p:nvPicPr>
            <p:cNvPr id="5"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4"/>
              <a:ext cx="165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56"/>
            <p:cNvSpPr>
              <a:spLocks/>
            </p:cNvSpPr>
            <p:nvPr/>
          </p:nvSpPr>
          <p:spPr bwMode="auto">
            <a:xfrm>
              <a:off x="4" y="4"/>
              <a:ext cx="1654" cy="720"/>
            </a:xfrm>
            <a:custGeom>
              <a:avLst/>
              <a:gdLst>
                <a:gd name="T0" fmla="+- 0 5 5"/>
                <a:gd name="T1" fmla="*/ T0 w 1654"/>
                <a:gd name="T2" fmla="+- 0 125 5"/>
                <a:gd name="T3" fmla="*/ 125 h 720"/>
                <a:gd name="T4" fmla="+- 0 14 5"/>
                <a:gd name="T5" fmla="*/ T4 w 1654"/>
                <a:gd name="T6" fmla="+- 0 78 5"/>
                <a:gd name="T7" fmla="*/ 78 h 720"/>
                <a:gd name="T8" fmla="+- 0 40 5"/>
                <a:gd name="T9" fmla="*/ T8 w 1654"/>
                <a:gd name="T10" fmla="+- 0 40 5"/>
                <a:gd name="T11" fmla="*/ 40 h 720"/>
                <a:gd name="T12" fmla="+- 0 78 5"/>
                <a:gd name="T13" fmla="*/ T12 w 1654"/>
                <a:gd name="T14" fmla="+- 0 14 5"/>
                <a:gd name="T15" fmla="*/ 14 h 720"/>
                <a:gd name="T16" fmla="+- 0 125 5"/>
                <a:gd name="T17" fmla="*/ T16 w 1654"/>
                <a:gd name="T18" fmla="+- 0 5 5"/>
                <a:gd name="T19" fmla="*/ 5 h 720"/>
                <a:gd name="T20" fmla="+- 0 1538 5"/>
                <a:gd name="T21" fmla="*/ T20 w 1654"/>
                <a:gd name="T22" fmla="+- 0 5 5"/>
                <a:gd name="T23" fmla="*/ 5 h 720"/>
                <a:gd name="T24" fmla="+- 0 1585 5"/>
                <a:gd name="T25" fmla="*/ T24 w 1654"/>
                <a:gd name="T26" fmla="+- 0 14 5"/>
                <a:gd name="T27" fmla="*/ 14 h 720"/>
                <a:gd name="T28" fmla="+- 0 1623 5"/>
                <a:gd name="T29" fmla="*/ T28 w 1654"/>
                <a:gd name="T30" fmla="+- 0 40 5"/>
                <a:gd name="T31" fmla="*/ 40 h 720"/>
                <a:gd name="T32" fmla="+- 0 1649 5"/>
                <a:gd name="T33" fmla="*/ T32 w 1654"/>
                <a:gd name="T34" fmla="+- 0 78 5"/>
                <a:gd name="T35" fmla="*/ 78 h 720"/>
                <a:gd name="T36" fmla="+- 0 1658 5"/>
                <a:gd name="T37" fmla="*/ T36 w 1654"/>
                <a:gd name="T38" fmla="+- 0 125 5"/>
                <a:gd name="T39" fmla="*/ 125 h 720"/>
                <a:gd name="T40" fmla="+- 0 1658 5"/>
                <a:gd name="T41" fmla="*/ T40 w 1654"/>
                <a:gd name="T42" fmla="+- 0 605 5"/>
                <a:gd name="T43" fmla="*/ 605 h 720"/>
                <a:gd name="T44" fmla="+- 0 1649 5"/>
                <a:gd name="T45" fmla="*/ T44 w 1654"/>
                <a:gd name="T46" fmla="+- 0 651 5"/>
                <a:gd name="T47" fmla="*/ 651 h 720"/>
                <a:gd name="T48" fmla="+- 0 1623 5"/>
                <a:gd name="T49" fmla="*/ T48 w 1654"/>
                <a:gd name="T50" fmla="+- 0 690 5"/>
                <a:gd name="T51" fmla="*/ 690 h 720"/>
                <a:gd name="T52" fmla="+- 0 1585 5"/>
                <a:gd name="T53" fmla="*/ T52 w 1654"/>
                <a:gd name="T54" fmla="+- 0 715 5"/>
                <a:gd name="T55" fmla="*/ 715 h 720"/>
                <a:gd name="T56" fmla="+- 0 1538 5"/>
                <a:gd name="T57" fmla="*/ T56 w 1654"/>
                <a:gd name="T58" fmla="+- 0 725 5"/>
                <a:gd name="T59" fmla="*/ 725 h 720"/>
                <a:gd name="T60" fmla="+- 0 125 5"/>
                <a:gd name="T61" fmla="*/ T60 w 1654"/>
                <a:gd name="T62" fmla="+- 0 725 5"/>
                <a:gd name="T63" fmla="*/ 725 h 720"/>
                <a:gd name="T64" fmla="+- 0 78 5"/>
                <a:gd name="T65" fmla="*/ T64 w 1654"/>
                <a:gd name="T66" fmla="+- 0 715 5"/>
                <a:gd name="T67" fmla="*/ 715 h 720"/>
                <a:gd name="T68" fmla="+- 0 40 5"/>
                <a:gd name="T69" fmla="*/ T68 w 1654"/>
                <a:gd name="T70" fmla="+- 0 690 5"/>
                <a:gd name="T71" fmla="*/ 690 h 720"/>
                <a:gd name="T72" fmla="+- 0 14 5"/>
                <a:gd name="T73" fmla="*/ T72 w 1654"/>
                <a:gd name="T74" fmla="+- 0 651 5"/>
                <a:gd name="T75" fmla="*/ 651 h 720"/>
                <a:gd name="T76" fmla="+- 0 5 5"/>
                <a:gd name="T77" fmla="*/ T76 w 1654"/>
                <a:gd name="T78" fmla="+- 0 605 5"/>
                <a:gd name="T79" fmla="*/ 605 h 720"/>
                <a:gd name="T80" fmla="+- 0 5 5"/>
                <a:gd name="T81" fmla="*/ T80 w 1654"/>
                <a:gd name="T82" fmla="+- 0 125 5"/>
                <a:gd name="T83" fmla="*/ 125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720">
                  <a:moveTo>
                    <a:pt x="0" y="120"/>
                  </a:moveTo>
                  <a:lnTo>
                    <a:pt x="9" y="73"/>
                  </a:lnTo>
                  <a:lnTo>
                    <a:pt x="35" y="35"/>
                  </a:lnTo>
                  <a:lnTo>
                    <a:pt x="73" y="9"/>
                  </a:lnTo>
                  <a:lnTo>
                    <a:pt x="120" y="0"/>
                  </a:lnTo>
                  <a:lnTo>
                    <a:pt x="1533" y="0"/>
                  </a:lnTo>
                  <a:lnTo>
                    <a:pt x="1580" y="9"/>
                  </a:lnTo>
                  <a:lnTo>
                    <a:pt x="1618" y="35"/>
                  </a:lnTo>
                  <a:lnTo>
                    <a:pt x="1644" y="73"/>
                  </a:lnTo>
                  <a:lnTo>
                    <a:pt x="1653" y="120"/>
                  </a:lnTo>
                  <a:lnTo>
                    <a:pt x="1653" y="600"/>
                  </a:lnTo>
                  <a:lnTo>
                    <a:pt x="1644" y="646"/>
                  </a:lnTo>
                  <a:lnTo>
                    <a:pt x="1618" y="685"/>
                  </a:lnTo>
                  <a:lnTo>
                    <a:pt x="1580" y="710"/>
                  </a:lnTo>
                  <a:lnTo>
                    <a:pt x="1533" y="720"/>
                  </a:lnTo>
                  <a:lnTo>
                    <a:pt x="120" y="720"/>
                  </a:lnTo>
                  <a:lnTo>
                    <a:pt x="73" y="710"/>
                  </a:lnTo>
                  <a:lnTo>
                    <a:pt x="35" y="685"/>
                  </a:lnTo>
                  <a:lnTo>
                    <a:pt x="9" y="646"/>
                  </a:lnTo>
                  <a:lnTo>
                    <a:pt x="0" y="600"/>
                  </a:lnTo>
                  <a:lnTo>
                    <a:pt x="0" y="120"/>
                  </a:lnTo>
                  <a:close/>
                </a:path>
              </a:pathLst>
            </a:custGeom>
            <a:noFill/>
            <a:ln w="6096">
              <a:solidFill>
                <a:srgbClr val="EC7C3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7" name="Text Box 157"/>
            <p:cNvSpPr txBox="1">
              <a:spLocks noChangeArrowheads="1"/>
            </p:cNvSpPr>
            <p:nvPr/>
          </p:nvSpPr>
          <p:spPr bwMode="auto">
            <a:xfrm>
              <a:off x="-1" y="217"/>
              <a:ext cx="1664"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81305">
                <a:spcBef>
                  <a:spcPts val="905"/>
                </a:spcBef>
                <a:spcAft>
                  <a:spcPts val="0"/>
                </a:spcAft>
              </a:pPr>
              <a:r>
                <a:rPr lang="es-PE" sz="1400" dirty="0">
                  <a:effectLst/>
                  <a:latin typeface="Times New Roman" panose="02020603050405020304" pitchFamily="18" charset="0"/>
                  <a:ea typeface="Arial" panose="020B0604020202020204" pitchFamily="34" charset="0"/>
                  <a:cs typeface="Arial" panose="020B0604020202020204" pitchFamily="34" charset="0"/>
                </a:rPr>
                <a:t>Output</a:t>
              </a:r>
              <a:endParaRPr lang="es-PE" sz="1100" dirty="0">
                <a:effectLst/>
                <a:latin typeface="Arial" panose="020B0604020202020204" pitchFamily="34" charset="0"/>
                <a:ea typeface="Arial" panose="020B0604020202020204" pitchFamily="34" charset="0"/>
              </a:endParaRPr>
            </a:p>
          </p:txBody>
        </p:sp>
      </p:grpSp>
      <p:grpSp>
        <p:nvGrpSpPr>
          <p:cNvPr id="8" name="Group 142"/>
          <p:cNvGrpSpPr>
            <a:grpSpLocks/>
          </p:cNvGrpSpPr>
          <p:nvPr/>
        </p:nvGrpSpPr>
        <p:grpSpPr bwMode="auto">
          <a:xfrm>
            <a:off x="3148965" y="3429153"/>
            <a:ext cx="1056640" cy="443865"/>
            <a:chOff x="0" y="0"/>
            <a:chExt cx="1664" cy="699"/>
          </a:xfrm>
        </p:grpSpPr>
        <p:pic>
          <p:nvPicPr>
            <p:cNvPr id="9"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4"/>
              <a:ext cx="1654"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44"/>
            <p:cNvSpPr>
              <a:spLocks/>
            </p:cNvSpPr>
            <p:nvPr/>
          </p:nvSpPr>
          <p:spPr bwMode="auto">
            <a:xfrm>
              <a:off x="4" y="4"/>
              <a:ext cx="1654" cy="689"/>
            </a:xfrm>
            <a:custGeom>
              <a:avLst/>
              <a:gdLst>
                <a:gd name="T0" fmla="+- 0 5 5"/>
                <a:gd name="T1" fmla="*/ T0 w 1654"/>
                <a:gd name="T2" fmla="+- 0 120 5"/>
                <a:gd name="T3" fmla="*/ 120 h 689"/>
                <a:gd name="T4" fmla="+- 0 14 5"/>
                <a:gd name="T5" fmla="*/ T4 w 1654"/>
                <a:gd name="T6" fmla="+- 0 75 5"/>
                <a:gd name="T7" fmla="*/ 75 h 689"/>
                <a:gd name="T8" fmla="+- 0 38 5"/>
                <a:gd name="T9" fmla="*/ T8 w 1654"/>
                <a:gd name="T10" fmla="+- 0 38 5"/>
                <a:gd name="T11" fmla="*/ 38 h 689"/>
                <a:gd name="T12" fmla="+- 0 75 5"/>
                <a:gd name="T13" fmla="*/ T12 w 1654"/>
                <a:gd name="T14" fmla="+- 0 14 5"/>
                <a:gd name="T15" fmla="*/ 14 h 689"/>
                <a:gd name="T16" fmla="+- 0 120 5"/>
                <a:gd name="T17" fmla="*/ T16 w 1654"/>
                <a:gd name="T18" fmla="+- 0 5 5"/>
                <a:gd name="T19" fmla="*/ 5 h 689"/>
                <a:gd name="T20" fmla="+- 0 1544 5"/>
                <a:gd name="T21" fmla="*/ T20 w 1654"/>
                <a:gd name="T22" fmla="+- 0 5 5"/>
                <a:gd name="T23" fmla="*/ 5 h 689"/>
                <a:gd name="T24" fmla="+- 0 1588 5"/>
                <a:gd name="T25" fmla="*/ T24 w 1654"/>
                <a:gd name="T26" fmla="+- 0 14 5"/>
                <a:gd name="T27" fmla="*/ 14 h 689"/>
                <a:gd name="T28" fmla="+- 0 1625 5"/>
                <a:gd name="T29" fmla="*/ T28 w 1654"/>
                <a:gd name="T30" fmla="+- 0 38 5"/>
                <a:gd name="T31" fmla="*/ 38 h 689"/>
                <a:gd name="T32" fmla="+- 0 1649 5"/>
                <a:gd name="T33" fmla="*/ T32 w 1654"/>
                <a:gd name="T34" fmla="+- 0 75 5"/>
                <a:gd name="T35" fmla="*/ 75 h 689"/>
                <a:gd name="T36" fmla="+- 0 1658 5"/>
                <a:gd name="T37" fmla="*/ T36 w 1654"/>
                <a:gd name="T38" fmla="+- 0 120 5"/>
                <a:gd name="T39" fmla="*/ 120 h 689"/>
                <a:gd name="T40" fmla="+- 0 1658 5"/>
                <a:gd name="T41" fmla="*/ T40 w 1654"/>
                <a:gd name="T42" fmla="+- 0 579 5"/>
                <a:gd name="T43" fmla="*/ 579 h 689"/>
                <a:gd name="T44" fmla="+- 0 1649 5"/>
                <a:gd name="T45" fmla="*/ T44 w 1654"/>
                <a:gd name="T46" fmla="+- 0 623 5"/>
                <a:gd name="T47" fmla="*/ 623 h 689"/>
                <a:gd name="T48" fmla="+- 0 1625 5"/>
                <a:gd name="T49" fmla="*/ T48 w 1654"/>
                <a:gd name="T50" fmla="+- 0 660 5"/>
                <a:gd name="T51" fmla="*/ 660 h 689"/>
                <a:gd name="T52" fmla="+- 0 1588 5"/>
                <a:gd name="T53" fmla="*/ T52 w 1654"/>
                <a:gd name="T54" fmla="+- 0 685 5"/>
                <a:gd name="T55" fmla="*/ 685 h 689"/>
                <a:gd name="T56" fmla="+- 0 1544 5"/>
                <a:gd name="T57" fmla="*/ T56 w 1654"/>
                <a:gd name="T58" fmla="+- 0 694 5"/>
                <a:gd name="T59" fmla="*/ 694 h 689"/>
                <a:gd name="T60" fmla="+- 0 120 5"/>
                <a:gd name="T61" fmla="*/ T60 w 1654"/>
                <a:gd name="T62" fmla="+- 0 694 5"/>
                <a:gd name="T63" fmla="*/ 694 h 689"/>
                <a:gd name="T64" fmla="+- 0 75 5"/>
                <a:gd name="T65" fmla="*/ T64 w 1654"/>
                <a:gd name="T66" fmla="+- 0 685 5"/>
                <a:gd name="T67" fmla="*/ 685 h 689"/>
                <a:gd name="T68" fmla="+- 0 38 5"/>
                <a:gd name="T69" fmla="*/ T68 w 1654"/>
                <a:gd name="T70" fmla="+- 0 660 5"/>
                <a:gd name="T71" fmla="*/ 660 h 689"/>
                <a:gd name="T72" fmla="+- 0 14 5"/>
                <a:gd name="T73" fmla="*/ T72 w 1654"/>
                <a:gd name="T74" fmla="+- 0 623 5"/>
                <a:gd name="T75" fmla="*/ 623 h 689"/>
                <a:gd name="T76" fmla="+- 0 5 5"/>
                <a:gd name="T77" fmla="*/ T76 w 1654"/>
                <a:gd name="T78" fmla="+- 0 579 5"/>
                <a:gd name="T79" fmla="*/ 579 h 689"/>
                <a:gd name="T80" fmla="+- 0 5 5"/>
                <a:gd name="T81" fmla="*/ T80 w 1654"/>
                <a:gd name="T82" fmla="+- 0 120 5"/>
                <a:gd name="T83" fmla="*/ 120 h 6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54" h="689">
                  <a:moveTo>
                    <a:pt x="0" y="115"/>
                  </a:moveTo>
                  <a:lnTo>
                    <a:pt x="9" y="70"/>
                  </a:lnTo>
                  <a:lnTo>
                    <a:pt x="33" y="33"/>
                  </a:lnTo>
                  <a:lnTo>
                    <a:pt x="70" y="9"/>
                  </a:lnTo>
                  <a:lnTo>
                    <a:pt x="115" y="0"/>
                  </a:lnTo>
                  <a:lnTo>
                    <a:pt x="1539" y="0"/>
                  </a:lnTo>
                  <a:lnTo>
                    <a:pt x="1583" y="9"/>
                  </a:lnTo>
                  <a:lnTo>
                    <a:pt x="1620" y="33"/>
                  </a:lnTo>
                  <a:lnTo>
                    <a:pt x="1644" y="70"/>
                  </a:lnTo>
                  <a:lnTo>
                    <a:pt x="1653" y="115"/>
                  </a:lnTo>
                  <a:lnTo>
                    <a:pt x="1653" y="574"/>
                  </a:lnTo>
                  <a:lnTo>
                    <a:pt x="1644" y="618"/>
                  </a:lnTo>
                  <a:lnTo>
                    <a:pt x="1620" y="655"/>
                  </a:lnTo>
                  <a:lnTo>
                    <a:pt x="1583" y="680"/>
                  </a:lnTo>
                  <a:lnTo>
                    <a:pt x="1539" y="689"/>
                  </a:lnTo>
                  <a:lnTo>
                    <a:pt x="115" y="689"/>
                  </a:lnTo>
                  <a:lnTo>
                    <a:pt x="70" y="680"/>
                  </a:lnTo>
                  <a:lnTo>
                    <a:pt x="33" y="655"/>
                  </a:lnTo>
                  <a:lnTo>
                    <a:pt x="9" y="618"/>
                  </a:lnTo>
                  <a:lnTo>
                    <a:pt x="0" y="574"/>
                  </a:lnTo>
                  <a:lnTo>
                    <a:pt x="0" y="115"/>
                  </a:lnTo>
                  <a:close/>
                </a:path>
              </a:pathLst>
            </a:custGeom>
            <a:noFill/>
            <a:ln w="6096">
              <a:solidFill>
                <a:srgbClr val="5B9BD4"/>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PE"/>
            </a:p>
          </p:txBody>
        </p:sp>
        <p:sp>
          <p:nvSpPr>
            <p:cNvPr id="11" name="Text Box 145"/>
            <p:cNvSpPr txBox="1">
              <a:spLocks noChangeArrowheads="1"/>
            </p:cNvSpPr>
            <p:nvPr/>
          </p:nvSpPr>
          <p:spPr bwMode="auto">
            <a:xfrm>
              <a:off x="0" y="0"/>
              <a:ext cx="1664"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1630">
                <a:spcBef>
                  <a:spcPts val="905"/>
                </a:spcBef>
                <a:spcAft>
                  <a:spcPts val="0"/>
                </a:spcAft>
              </a:pPr>
              <a:r>
                <a:rPr lang="es-PE" sz="1400" dirty="0">
                  <a:effectLst/>
                  <a:latin typeface="Times New Roman" panose="02020603050405020304" pitchFamily="18" charset="0"/>
                  <a:ea typeface="Arial" panose="020B0604020202020204" pitchFamily="34" charset="0"/>
                  <a:cs typeface="Arial" panose="020B0604020202020204" pitchFamily="34" charset="0"/>
                </a:rPr>
                <a:t>Input</a:t>
              </a:r>
              <a:endParaRPr lang="es-PE" sz="1100" dirty="0">
                <a:effectLst/>
                <a:latin typeface="Arial" panose="020B0604020202020204" pitchFamily="34" charset="0"/>
                <a:ea typeface="Arial" panose="020B0604020202020204" pitchFamily="34" charset="0"/>
              </a:endParaRPr>
            </a:p>
          </p:txBody>
        </p:sp>
      </p:grpSp>
      <p:sp>
        <p:nvSpPr>
          <p:cNvPr id="12" name="Cuadro de texto 115"/>
          <p:cNvSpPr txBox="1">
            <a:spLocks noChangeArrowheads="1"/>
          </p:cNvSpPr>
          <p:nvPr/>
        </p:nvSpPr>
        <p:spPr bwMode="auto">
          <a:xfrm>
            <a:off x="2731902" y="4022561"/>
            <a:ext cx="1066800" cy="80010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INGRESO ANUAL</a:t>
            </a:r>
            <a:endParaRPr kumimoji="0" lang="es-PE" altLang="es-PE" sz="900" b="0" i="0" u="none" strike="noStrike" cap="none" normalizeH="0" baseline="0" dirty="0" smtClean="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RENTA</a:t>
            </a:r>
            <a:endParaRPr kumimoji="0" lang="es-PE" altLang="es-PE" sz="9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3" name="Cuadro de texto 116"/>
          <p:cNvSpPr txBox="1">
            <a:spLocks noChangeArrowheads="1"/>
          </p:cNvSpPr>
          <p:nvPr/>
        </p:nvSpPr>
        <p:spPr bwMode="auto">
          <a:xfrm>
            <a:off x="6956425" y="4022561"/>
            <a:ext cx="1371600" cy="590550"/>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INGRESO NETO</a:t>
            </a:r>
            <a:endParaRPr kumimoji="0" lang="es-PE" altLang="es-PE" sz="1800" b="0" i="0" u="none" strike="noStrike" cap="none" normalizeH="0" baseline="0" dirty="0" smtClean="0">
              <a:ln>
                <a:noFill/>
              </a:ln>
              <a:solidFill>
                <a:schemeClr val="bg1"/>
              </a:solidFill>
              <a:effectLst/>
              <a:latin typeface="Arial" panose="020B0604020202020204" pitchFamily="34" charset="0"/>
            </a:endParaRPr>
          </a:p>
        </p:txBody>
      </p:sp>
      <p:sp>
        <p:nvSpPr>
          <p:cNvPr id="14" name="Flecha derecha 13"/>
          <p:cNvSpPr/>
          <p:nvPr/>
        </p:nvSpPr>
        <p:spPr>
          <a:xfrm>
            <a:off x="4013200" y="4263407"/>
            <a:ext cx="2857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5" name="Flecha derecha 14"/>
          <p:cNvSpPr/>
          <p:nvPr/>
        </p:nvSpPr>
        <p:spPr>
          <a:xfrm>
            <a:off x="6579979" y="4205538"/>
            <a:ext cx="2857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6" name="Nube 15"/>
          <p:cNvSpPr/>
          <p:nvPr/>
        </p:nvSpPr>
        <p:spPr>
          <a:xfrm>
            <a:off x="4483100" y="3651086"/>
            <a:ext cx="1971675" cy="1333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17" name="Cuadro de texto 120"/>
          <p:cNvSpPr txBox="1">
            <a:spLocks noChangeArrowheads="1"/>
          </p:cNvSpPr>
          <p:nvPr/>
        </p:nvSpPr>
        <p:spPr bwMode="auto">
          <a:xfrm>
            <a:off x="4984750" y="3865496"/>
            <a:ext cx="1143000" cy="581025"/>
          </a:xfrm>
          <a:prstGeom prst="rect">
            <a:avLst/>
          </a:prstGeom>
          <a:solidFill>
            <a:srgbClr val="C0504D"/>
          </a:solidFill>
          <a:ln w="25400">
            <a:solidFill>
              <a:srgbClr val="62242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CALCULAR IMPUESTO A LA RENTA</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8" name="Cuadro de texto 151"/>
          <p:cNvSpPr txBox="1">
            <a:spLocks noChangeArrowheads="1"/>
          </p:cNvSpPr>
          <p:nvPr/>
        </p:nvSpPr>
        <p:spPr bwMode="auto">
          <a:xfrm>
            <a:off x="4483100" y="4739657"/>
            <a:ext cx="1962150" cy="247650"/>
          </a:xfrm>
          <a:prstGeom prst="rect">
            <a:avLst/>
          </a:prstGeom>
          <a:solidFill>
            <a:srgbClr val="9BBB59"/>
          </a:solidFill>
          <a:ln w="25400">
            <a:solidFill>
              <a:srgbClr val="4E6128"/>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Ingreso Neto=Ingreso-Renta</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5609" y="473224"/>
            <a:ext cx="575746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4800" b="0" i="0" u="none" strike="noStrike" cap="none" normalizeH="0" baseline="0" dirty="0" smtClean="0">
                <a:ln>
                  <a:noFill/>
                </a:ln>
                <a:solidFill>
                  <a:srgbClr val="FFFF00"/>
                </a:solidFill>
                <a:effectLst/>
                <a:latin typeface="Bradley Hand ITC" panose="03070402050302030203" pitchFamily="66" charset="0"/>
                <a:ea typeface="Arial" panose="020B0604020202020204" pitchFamily="34" charset="0"/>
              </a:rPr>
              <a:t>Servicio 3: Nos permitirá encontrar el ingreso neto.</a:t>
            </a:r>
            <a:endParaRPr kumimoji="0" lang="es-PE" altLang="es-PE" sz="3600" b="0" i="0" u="none" strike="noStrike" cap="none" normalizeH="0" baseline="0" dirty="0" smtClean="0">
              <a:ln>
                <a:noFill/>
              </a:ln>
              <a:solidFill>
                <a:srgbClr val="FFFF00"/>
              </a:solidFill>
              <a:effectLst/>
              <a:latin typeface="Bradley Hand ITC" panose="03070402050302030203"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100" b="0" i="0" u="none" strike="noStrike" cap="none" normalizeH="0" baseline="0" smtClean="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t/>
            </a:r>
            <a:br>
              <a:rPr kumimoji="0" lang="es-PE" altLang="es-PE" sz="11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br>
            <a:endParaRPr kumimoji="0" lang="es-PE" altLang="es-PE" sz="9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
        <p:nvSpPr>
          <p:cNvPr id="21" name="Rectangle 24"/>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293213825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TotalTime>
  <Words>83</Words>
  <Application>Microsoft Office PowerPoint</Application>
  <PresentationFormat>Panorámica</PresentationFormat>
  <Paragraphs>76</Paragraphs>
  <Slides>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Arial</vt:lpstr>
      <vt:lpstr>Bradley Hand ITC</vt:lpstr>
      <vt:lpstr>Century Gothic</vt:lpstr>
      <vt:lpstr>Courier New</vt:lpstr>
      <vt:lpstr>Helvetica</vt:lpstr>
      <vt:lpstr>Times New Roman</vt:lpstr>
      <vt:lpstr>Trebuchet MS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Continental</dc:creator>
  <cp:lastModifiedBy>Universidad Continental</cp:lastModifiedBy>
  <cp:revision>2</cp:revision>
  <dcterms:created xsi:type="dcterms:W3CDTF">2019-10-11T14:07:56Z</dcterms:created>
  <dcterms:modified xsi:type="dcterms:W3CDTF">2019-10-11T14:22:46Z</dcterms:modified>
</cp:coreProperties>
</file>