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0" r:id="rId5"/>
    <p:sldId id="263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60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6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46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31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2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29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7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68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8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7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68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CF95-A07D-4D2A-831D-37F79D09FB13}" type="datetimeFigureOut">
              <a:rPr lang="es-PE" smtClean="0"/>
              <a:t>11/10/2019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2C5A1-8CC8-41B1-82AE-B5B0AAA588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112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4589-D851-4B7D-A180-6F9967394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025747"/>
            <a:ext cx="8679915" cy="1403253"/>
          </a:xfrm>
        </p:spPr>
        <p:txBody>
          <a:bodyPr>
            <a:normAutofit/>
          </a:bodyPr>
          <a:lstStyle/>
          <a:p>
            <a:r>
              <a:rPr lang="es-PE" b="1" dirty="0">
                <a:latin typeface="Bahnschrift" panose="020B0502040204020203" pitchFamily="34" charset="0"/>
              </a:rPr>
              <a:t>EXAMEN PARCIAL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341E5C-70F7-47BF-9869-626208C189FF}"/>
              </a:ext>
            </a:extLst>
          </p:cNvPr>
          <p:cNvSpPr txBox="1"/>
          <p:nvPr/>
        </p:nvSpPr>
        <p:spPr>
          <a:xfrm>
            <a:off x="6344530" y="3917853"/>
            <a:ext cx="409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-ALBENGRIN QUIQUIA, THAYLA</a:t>
            </a:r>
          </a:p>
          <a:p>
            <a:r>
              <a:rPr lang="es-PE" dirty="0"/>
              <a:t>-ARAUCO LUIS, JOSUE</a:t>
            </a:r>
          </a:p>
          <a:p>
            <a:r>
              <a:rPr lang="es-PE" dirty="0"/>
              <a:t>.HUANCA SOCA, DIEGO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78" y="3506501"/>
            <a:ext cx="3710152" cy="28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7161897-909B-4551-86A6-D8CCEA97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66"/>
          <a:stretch/>
        </p:blipFill>
        <p:spPr>
          <a:xfrm>
            <a:off x="1343046" y="2381455"/>
            <a:ext cx="2521450" cy="2409471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FBD8-A22D-48C9-A53A-7B1BCB1C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PE" sz="3200" b="1" dirty="0"/>
              <a:t>PROYECTO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BBACE0-FA26-45E1-BCB5-80E1042B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2097206"/>
          </a:xfrm>
        </p:spPr>
        <p:txBody>
          <a:bodyPr>
            <a:normAutofit fontScale="92500" lnSpcReduction="10000"/>
          </a:bodyPr>
          <a:lstStyle/>
          <a:p>
            <a:r>
              <a:rPr lang="es-PE" sz="2000" b="1" dirty="0"/>
              <a:t>UN PADRE CON LA INTENSIÓN DE MOTIVAR EL ESTUDIO DE SU HIJO, LE DICE QUE SERA RECOMPENSADO SEGÚN SU PROMEDIO FINAL DEL CICLO.</a:t>
            </a:r>
            <a:br>
              <a:rPr lang="es-PE" sz="2000" b="1" dirty="0"/>
            </a:br>
            <a:r>
              <a:rPr lang="es-PE" sz="2000" b="1" dirty="0"/>
              <a:t>LA RECOMPENSA ES MONETARIA, SEGÚN EL SIGUIENTE CUADRO:</a:t>
            </a:r>
            <a:endParaRPr lang="es-PE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207741-59CA-4D30-AA7C-3DF1C7C8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63" y="3775809"/>
            <a:ext cx="5907536" cy="209720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979065-DD6E-487F-B1E5-5212C0DBF962}"/>
              </a:ext>
            </a:extLst>
          </p:cNvPr>
          <p:cNvSpPr txBox="1"/>
          <p:nvPr/>
        </p:nvSpPr>
        <p:spPr>
          <a:xfrm>
            <a:off x="1343046" y="1719618"/>
            <a:ext cx="252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/>
              <a:t>RECOMPENSA</a:t>
            </a:r>
          </a:p>
        </p:txBody>
      </p:sp>
    </p:spTree>
    <p:extLst>
      <p:ext uri="{BB962C8B-B14F-4D97-AF65-F5344CB8AC3E}">
        <p14:creationId xmlns:p14="http://schemas.microsoft.com/office/powerpoint/2010/main" val="15415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4A9638-E54A-4790-AB07-C1ABD9E05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35" t="45046" r="18369" b="28685"/>
          <a:stretch/>
        </p:blipFill>
        <p:spPr>
          <a:xfrm>
            <a:off x="112107" y="1311826"/>
            <a:ext cx="6463768" cy="169875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F813B47-7E2E-4497-81C3-ED62DA40D2DB}"/>
              </a:ext>
            </a:extLst>
          </p:cNvPr>
          <p:cNvSpPr txBox="1"/>
          <p:nvPr/>
        </p:nvSpPr>
        <p:spPr>
          <a:xfrm>
            <a:off x="6575875" y="1311826"/>
            <a:ext cx="5284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2060"/>
                </a:solidFill>
              </a:rPr>
              <a:t>IDENTIFICACIÓN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DDD819-D656-4A39-A54B-BF7FA527C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70" t="41929" r="25543" b="16506"/>
          <a:stretch/>
        </p:blipFill>
        <p:spPr>
          <a:xfrm>
            <a:off x="5022572" y="3776870"/>
            <a:ext cx="6838123" cy="28492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65A9D2-41DC-4B79-84D1-D9A9F2CC0E36}"/>
              </a:ext>
            </a:extLst>
          </p:cNvPr>
          <p:cNvSpPr txBox="1"/>
          <p:nvPr/>
        </p:nvSpPr>
        <p:spPr>
          <a:xfrm>
            <a:off x="622314" y="4807346"/>
            <a:ext cx="440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2060"/>
                </a:solidFill>
              </a:rPr>
              <a:t>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33085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B1FE0-780E-4AD0-8D20-8416D1F4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1696470"/>
            <a:ext cx="6265088" cy="685800"/>
          </a:xfrm>
        </p:spPr>
        <p:txBody>
          <a:bodyPr/>
          <a:lstStyle/>
          <a:p>
            <a:pPr algn="ctr"/>
            <a:endParaRPr lang="es-PE" sz="2800" dirty="0"/>
          </a:p>
          <a:p>
            <a:pPr algn="ctr"/>
            <a:r>
              <a:rPr lang="es-PE" sz="2800" b="1" dirty="0"/>
              <a:t>PROYECTO 2</a:t>
            </a:r>
          </a:p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1B3E2-9605-4067-B4CB-7A70821F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137" y="2623585"/>
            <a:ext cx="6264350" cy="2426717"/>
          </a:xfrm>
        </p:spPr>
        <p:txBody>
          <a:bodyPr>
            <a:normAutofit fontScale="85000" lnSpcReduction="20000"/>
          </a:bodyPr>
          <a:lstStyle/>
          <a:p>
            <a:r>
              <a:rPr lang="es-PE" sz="2300" b="1" dirty="0"/>
              <a:t>SE NECESITA UN PROGRAMA QUE PERMITA A UN PROFESIONAL CALCULAR EL IMPUESTI A LA RENTA ANUAL 2018.</a:t>
            </a:r>
          </a:p>
          <a:p>
            <a:r>
              <a:rPr lang="es-PE" sz="2300" b="1" dirty="0"/>
              <a:t>POR EJEMPLO, SI LOS INGRESIS TOTALES DE UN PROFESIONAL ES DE </a:t>
            </a:r>
            <a:r>
              <a:rPr lang="es-PE" sz="2300" b="1" dirty="0">
                <a:solidFill>
                  <a:schemeClr val="accent1"/>
                </a:solidFill>
              </a:rPr>
              <a:t>178,000.00</a:t>
            </a:r>
            <a:r>
              <a:rPr lang="es-PE" sz="2300" b="1" dirty="0"/>
              <a:t> SOLES, CUANTO ES LO QUE DEBE PAGAR DE IMPUESTO A LA RENTA.</a:t>
            </a:r>
          </a:p>
          <a:p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123B42-11B5-4937-BC64-258691E698FE}"/>
              </a:ext>
            </a:extLst>
          </p:cNvPr>
          <p:cNvSpPr txBox="1"/>
          <p:nvPr/>
        </p:nvSpPr>
        <p:spPr>
          <a:xfrm>
            <a:off x="1105468" y="1696470"/>
            <a:ext cx="308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400" dirty="0"/>
              <a:t>IMPORTE DE RENTA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956A9C-FDA0-47B7-B9B5-D2BC1396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85" y="2623585"/>
            <a:ext cx="3286978" cy="16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7">
            <a:extLst>
              <a:ext uri="{FF2B5EF4-FFF2-40B4-BE49-F238E27FC236}">
                <a16:creationId xmlns:a16="http://schemas.microsoft.com/office/drawing/2014/main" id="{702E450B-D56C-4203-AC24-FAAF0419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50781"/>
              </p:ext>
            </p:extLst>
          </p:nvPr>
        </p:nvGraphicFramePr>
        <p:xfrm>
          <a:off x="1246942" y="243147"/>
          <a:ext cx="6166640" cy="309247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6166640">
                  <a:extLst>
                    <a:ext uri="{9D8B030D-6E8A-4147-A177-3AD203B41FA5}">
                      <a16:colId xmlns:a16="http://schemas.microsoft.com/office/drawing/2014/main" val="3646592250"/>
                    </a:ext>
                  </a:extLst>
                </a:gridCol>
              </a:tblGrid>
              <a:tr h="294780">
                <a:tc>
                  <a:txBody>
                    <a:bodyPr/>
                    <a:lstStyle/>
                    <a:p>
                      <a:r>
                        <a:rPr lang="es-PE" dirty="0"/>
                        <a:t>INFORMACIÓN DE LA SUNAT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87178"/>
                  </a:ext>
                </a:extLst>
              </a:tr>
              <a:tr h="2726718">
                <a:tc>
                  <a:txBody>
                    <a:bodyPr/>
                    <a:lstStyle/>
                    <a:p>
                      <a:r>
                        <a:rPr lang="es-MX" dirty="0"/>
                        <a:t>03. Tasa del impuesto</a:t>
                      </a:r>
                    </a:p>
                    <a:p>
                      <a:r>
                        <a:rPr lang="es-MX" dirty="0"/>
                        <a:t>Contribuyentes del Régimen General determinaran aplicando a la renta neta anual la tasa del 29.5%.</a:t>
                      </a:r>
                    </a:p>
                    <a:p>
                      <a:r>
                        <a:rPr lang="es-MX" dirty="0"/>
                        <a:t>Contribuyentes del Régimen MYPE Tributario - RMT, determinarán aplicando a la renta neta anual la siguiente escala progresiva acumulativa: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Hasta 15 UIT   10%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Más de 15 UIT 29.5%</a:t>
                      </a:r>
                      <a:endParaRPr lang="es-MX" dirty="0">
                        <a:effectLst/>
                      </a:endParaRPr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987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71005CD7-6458-4723-818E-B7620D4E2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37"/>
          <a:stretch/>
        </p:blipFill>
        <p:spPr>
          <a:xfrm>
            <a:off x="8231345" y="1590103"/>
            <a:ext cx="2873975" cy="3677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t="43675" r="42758" b="29491"/>
          <a:stretch/>
        </p:blipFill>
        <p:spPr>
          <a:xfrm>
            <a:off x="1513489" y="3941378"/>
            <a:ext cx="5633545" cy="183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2327D1-5CB0-4982-92CA-7E54CCD1C775}"/>
              </a:ext>
            </a:extLst>
          </p:cNvPr>
          <p:cNvSpPr/>
          <p:nvPr/>
        </p:nvSpPr>
        <p:spPr>
          <a:xfrm>
            <a:off x="410683" y="1496655"/>
            <a:ext cx="35322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2400" b="1" dirty="0">
                <a:solidFill>
                  <a:srgbClr val="002060"/>
                </a:solidFill>
              </a:rPr>
              <a:t>IDENTIFICACIÓN DE</a:t>
            </a:r>
          </a:p>
          <a:p>
            <a:pPr algn="ctr"/>
            <a:r>
              <a:rPr lang="es-PE" sz="2400" b="1" dirty="0">
                <a:solidFill>
                  <a:srgbClr val="002060"/>
                </a:solidFill>
              </a:rPr>
              <a:t> SERVICIOS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8C8F90-143B-4C53-A7AB-CA1C557F8175}"/>
              </a:ext>
            </a:extLst>
          </p:cNvPr>
          <p:cNvSpPr txBox="1"/>
          <p:nvPr/>
        </p:nvSpPr>
        <p:spPr>
          <a:xfrm>
            <a:off x="7380922" y="4396529"/>
            <a:ext cx="440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2060"/>
                </a:solidFill>
              </a:rPr>
              <a:t>INTERFAZ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2D4126-EC0A-4896-AA51-1E9ABE945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87" t="41735" r="5000" b="20565"/>
          <a:stretch/>
        </p:blipFill>
        <p:spPr>
          <a:xfrm>
            <a:off x="304801" y="3788742"/>
            <a:ext cx="6678661" cy="18525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751FCE7-330F-42D7-B581-6DDEC85D0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23" t="33633" r="6654" b="33736"/>
          <a:stretch/>
        </p:blipFill>
        <p:spPr>
          <a:xfrm>
            <a:off x="4483004" y="973324"/>
            <a:ext cx="7156357" cy="18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9236" y="2548469"/>
            <a:ext cx="8679915" cy="1748729"/>
          </a:xfrm>
        </p:spPr>
        <p:txBody>
          <a:bodyPr/>
          <a:lstStyle/>
          <a:p>
            <a:r>
              <a:rPr lang="es-ES" b="1" dirty="0" smtClean="0">
                <a:latin typeface="Bernard MT Condensed" panose="02050806060905020404" pitchFamily="18" charset="0"/>
              </a:rPr>
              <a:t>SI LO PUEDES IMAGINAR, LO PUEDES PROGRAMAR </a:t>
            </a:r>
            <a:endParaRPr lang="es-PE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595E009-FD2D-49A6-A0E7-1543B6BE38F5}"/>
              </a:ext>
            </a:extLst>
          </p:cNvPr>
          <p:cNvSpPr txBox="1"/>
          <p:nvPr/>
        </p:nvSpPr>
        <p:spPr>
          <a:xfrm>
            <a:off x="753996" y="1840862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7200" dirty="0" smtClean="0">
                <a:latin typeface="Goudy Stout" panose="0202090407030B020401" pitchFamily="18" charset="0"/>
              </a:rPr>
              <a:t>GRACIAS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B23B98-260F-40ED-BBB1-3AB4178D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419" y="2535114"/>
            <a:ext cx="1787768" cy="17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232</TotalTime>
  <Words>166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Bernard MT Condensed</vt:lpstr>
      <vt:lpstr>Calibri Light</vt:lpstr>
      <vt:lpstr>Goudy Stout</vt:lpstr>
      <vt:lpstr>Rockwell</vt:lpstr>
      <vt:lpstr>Wingdings</vt:lpstr>
      <vt:lpstr>Atlas</vt:lpstr>
      <vt:lpstr>EXAMEN PARCIAL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 LO PUEDES IMAGINAR, LO PUEDES PROGRAMAR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PARCIAL</dc:title>
  <dc:creator>Thayla</dc:creator>
  <cp:lastModifiedBy>Universidad Continental</cp:lastModifiedBy>
  <cp:revision>12</cp:revision>
  <dcterms:created xsi:type="dcterms:W3CDTF">2019-10-08T17:16:23Z</dcterms:created>
  <dcterms:modified xsi:type="dcterms:W3CDTF">2019-10-11T15:13:29Z</dcterms:modified>
</cp:coreProperties>
</file>