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92" d="100"/>
          <a:sy n="92" d="100"/>
        </p:scale>
        <p:origin x="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D5815-9229-4E72-A28A-D5D04EB78E85}" type="datetimeFigureOut">
              <a:rPr lang="es-PE" smtClean="0"/>
              <a:t>20/10/2017</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8D9AC-AD0D-4C77-BF1F-0B4986436769}" type="slidenum">
              <a:rPr lang="es-PE" smtClean="0"/>
              <a:t>‹Nº›</a:t>
            </a:fld>
            <a:endParaRPr lang="es-PE"/>
          </a:p>
        </p:txBody>
      </p:sp>
    </p:spTree>
    <p:extLst>
      <p:ext uri="{BB962C8B-B14F-4D97-AF65-F5344CB8AC3E}">
        <p14:creationId xmlns:p14="http://schemas.microsoft.com/office/powerpoint/2010/main" val="372723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68D9AC-AD0D-4C77-BF1F-0B4986436769}" type="slidenum">
              <a:rPr lang="es-PE" smtClean="0"/>
              <a:t>3</a:t>
            </a:fld>
            <a:endParaRPr lang="es-PE"/>
          </a:p>
        </p:txBody>
      </p:sp>
    </p:spTree>
    <p:extLst>
      <p:ext uri="{BB962C8B-B14F-4D97-AF65-F5344CB8AC3E}">
        <p14:creationId xmlns:p14="http://schemas.microsoft.com/office/powerpoint/2010/main" val="416168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292482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84937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526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2277863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032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78724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932521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4916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1122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37E9C62-56EE-4E9A-B5BC-D5D7F38A9E52}" type="datetimeFigureOut">
              <a:rPr lang="es-PE" smtClean="0"/>
              <a:t>20/10/2017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34236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37E9C62-56EE-4E9A-B5BC-D5D7F38A9E52}" type="datetimeFigureOut">
              <a:rPr lang="es-PE" smtClean="0"/>
              <a:t>20/10/2017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38430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37E9C62-56EE-4E9A-B5BC-D5D7F38A9E52}" type="datetimeFigureOut">
              <a:rPr lang="es-PE" smtClean="0"/>
              <a:t>20/10/2017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278739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37E9C62-56EE-4E9A-B5BC-D5D7F38A9E52}" type="datetimeFigureOut">
              <a:rPr lang="es-PE" smtClean="0"/>
              <a:t>20/10/2017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367263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E9C62-56EE-4E9A-B5BC-D5D7F38A9E52}" type="datetimeFigureOut">
              <a:rPr lang="es-PE" smtClean="0"/>
              <a:t>20/10/2017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00973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37E9C62-56EE-4E9A-B5BC-D5D7F38A9E52}" type="datetimeFigureOut">
              <a:rPr lang="es-PE" smtClean="0"/>
              <a:t>20/10/2017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113475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37E9C62-56EE-4E9A-B5BC-D5D7F38A9E52}" type="datetimeFigureOut">
              <a:rPr lang="es-PE" smtClean="0"/>
              <a:t>20/10/2017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ED6797-933A-48A7-9519-8706AEB8A8D1}" type="slidenum">
              <a:rPr lang="es-PE" smtClean="0"/>
              <a:t>‹Nº›</a:t>
            </a:fld>
            <a:endParaRPr lang="es-PE"/>
          </a:p>
        </p:txBody>
      </p:sp>
    </p:spTree>
    <p:extLst>
      <p:ext uri="{BB962C8B-B14F-4D97-AF65-F5344CB8AC3E}">
        <p14:creationId xmlns:p14="http://schemas.microsoft.com/office/powerpoint/2010/main" val="246270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7E9C62-56EE-4E9A-B5BC-D5D7F38A9E52}" type="datetimeFigureOut">
              <a:rPr lang="es-PE" smtClean="0"/>
              <a:t>20/10/2017</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ED6797-933A-48A7-9519-8706AEB8A8D1}" type="slidenum">
              <a:rPr lang="es-PE" smtClean="0"/>
              <a:t>‹Nº›</a:t>
            </a:fld>
            <a:endParaRPr lang="es-PE"/>
          </a:p>
        </p:txBody>
      </p:sp>
    </p:spTree>
    <p:extLst>
      <p:ext uri="{BB962C8B-B14F-4D97-AF65-F5344CB8AC3E}">
        <p14:creationId xmlns:p14="http://schemas.microsoft.com/office/powerpoint/2010/main" val="21212998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64872" y="566977"/>
            <a:ext cx="4862946" cy="840620"/>
          </a:xfrm>
        </p:spPr>
        <p:txBody>
          <a:bodyPr/>
          <a:lstStyle/>
          <a:p>
            <a:r>
              <a:rPr lang="es-ES" b="1" dirty="0" smtClean="0">
                <a:ln w="22225">
                  <a:solidFill>
                    <a:schemeClr val="accent2"/>
                  </a:solidFill>
                  <a:prstDash val="solid"/>
                </a:ln>
                <a:solidFill>
                  <a:schemeClr val="accent2">
                    <a:lumMod val="40000"/>
                    <a:lumOff val="60000"/>
                  </a:schemeClr>
                </a:solidFill>
                <a:latin typeface="Britannic Bold" panose="020B0903060703020204" pitchFamily="34" charset="0"/>
              </a:rPr>
              <a:t>Scala </a:t>
            </a:r>
            <a:r>
              <a:rPr lang="es-ES" b="1" dirty="0">
                <a:ln w="22225">
                  <a:solidFill>
                    <a:schemeClr val="accent2"/>
                  </a:solidFill>
                  <a:prstDash val="solid"/>
                </a:ln>
                <a:solidFill>
                  <a:schemeClr val="accent2">
                    <a:lumMod val="40000"/>
                    <a:lumOff val="60000"/>
                  </a:schemeClr>
                </a:solidFill>
                <a:latin typeface="Britannic Bold" panose="020B0903060703020204" pitchFamily="34" charset="0"/>
              </a:rPr>
              <a:t>en </a:t>
            </a:r>
            <a:r>
              <a:rPr lang="es-ES" sz="7200" b="1" dirty="0">
                <a:ln w="22225">
                  <a:solidFill>
                    <a:schemeClr val="accent2"/>
                  </a:solidFill>
                  <a:prstDash val="solid"/>
                </a:ln>
                <a:solidFill>
                  <a:schemeClr val="accent2">
                    <a:lumMod val="40000"/>
                    <a:lumOff val="60000"/>
                  </a:schemeClr>
                </a:solidFill>
                <a:latin typeface="Britannic Bold" panose="020B0903060703020204" pitchFamily="34" charset="0"/>
              </a:rPr>
              <a:t>Java</a:t>
            </a:r>
            <a:endParaRPr lang="es-PE" b="1" dirty="0">
              <a:ln w="22225">
                <a:solidFill>
                  <a:schemeClr val="accent2"/>
                </a:solidFill>
                <a:prstDash val="solid"/>
              </a:ln>
              <a:solidFill>
                <a:schemeClr val="accent2">
                  <a:lumMod val="40000"/>
                  <a:lumOff val="60000"/>
                </a:schemeClr>
              </a:solidFill>
              <a:latin typeface="Britannic Bold" panose="020B0903060703020204" pitchFamily="34" charset="0"/>
            </a:endParaRPr>
          </a:p>
        </p:txBody>
      </p:sp>
      <p:pic>
        <p:nvPicPr>
          <p:cNvPr id="4" name="Imagen 3"/>
          <p:cNvPicPr>
            <a:picLocks noChangeAspect="1"/>
          </p:cNvPicPr>
          <p:nvPr/>
        </p:nvPicPr>
        <p:blipFill>
          <a:blip r:embed="rId2"/>
          <a:stretch>
            <a:fillRect/>
          </a:stretch>
        </p:blipFill>
        <p:spPr>
          <a:xfrm>
            <a:off x="0" y="0"/>
            <a:ext cx="2389839" cy="1133954"/>
          </a:xfrm>
          <a:prstGeom prst="rect">
            <a:avLst/>
          </a:prstGeom>
        </p:spPr>
      </p:pic>
      <p:sp>
        <p:nvSpPr>
          <p:cNvPr id="7" name="CuadroTexto 6"/>
          <p:cNvSpPr txBox="1"/>
          <p:nvPr/>
        </p:nvSpPr>
        <p:spPr>
          <a:xfrm>
            <a:off x="1967345" y="1133954"/>
            <a:ext cx="6858000" cy="369332"/>
          </a:xfrm>
          <a:prstGeom prst="rect">
            <a:avLst/>
          </a:prstGeom>
          <a:noFill/>
        </p:spPr>
        <p:txBody>
          <a:bodyPr wrap="square" rtlCol="0">
            <a:spAutoFit/>
          </a:bodyPr>
          <a:lstStyle/>
          <a:p>
            <a:endParaRPr lang="es-PE" dirty="0">
              <a:latin typeface="Britannic Bold" panose="020B0903060703020204" pitchFamily="34" charset="0"/>
            </a:endParaRPr>
          </a:p>
        </p:txBody>
      </p:sp>
      <p:sp>
        <p:nvSpPr>
          <p:cNvPr id="8" name="CuadroTexto 7"/>
          <p:cNvSpPr txBox="1"/>
          <p:nvPr/>
        </p:nvSpPr>
        <p:spPr>
          <a:xfrm>
            <a:off x="928255" y="1318620"/>
            <a:ext cx="8077200" cy="5078313"/>
          </a:xfrm>
          <a:prstGeom prst="rect">
            <a:avLst/>
          </a:prstGeom>
          <a:noFill/>
        </p:spPr>
        <p:txBody>
          <a:bodyPr wrap="square" rtlCol="0">
            <a:spAutoFit/>
          </a:bodyPr>
          <a:lstStyle/>
          <a:p>
            <a:r>
              <a:rPr lang="es-PE" dirty="0" smtClean="0">
                <a:ln w="0"/>
                <a:effectLst>
                  <a:outerShdw blurRad="38100" dist="19050" dir="2700000" algn="tl" rotWithShape="0">
                    <a:schemeClr val="dk1">
                      <a:alpha val="40000"/>
                    </a:schemeClr>
                  </a:outerShdw>
                </a:effectLst>
                <a:latin typeface="Britannic Bold" panose="020B0903060703020204" pitchFamily="34" charset="0"/>
              </a:rPr>
              <a:t>Integrantes:</a:t>
            </a:r>
          </a:p>
          <a:p>
            <a:pPr marL="285750" lvl="0" indent="-285750">
              <a:buFontTx/>
              <a:buChar char="-"/>
            </a:pPr>
            <a:r>
              <a:rPr lang="es-ES" dirty="0" smtClean="0">
                <a:ln w="0"/>
                <a:effectLst>
                  <a:outerShdw blurRad="38100" dist="19050" dir="2700000" algn="tl" rotWithShape="0">
                    <a:schemeClr val="dk1">
                      <a:alpha val="40000"/>
                    </a:schemeClr>
                  </a:outerShdw>
                </a:effectLst>
                <a:latin typeface="Britannic Bold" panose="020B0903060703020204" pitchFamily="34" charset="0"/>
              </a:rPr>
              <a:t>Saldaña </a:t>
            </a:r>
            <a:r>
              <a:rPr lang="es-ES" dirty="0">
                <a:ln w="0"/>
                <a:effectLst>
                  <a:outerShdw blurRad="38100" dist="19050" dir="2700000" algn="tl" rotWithShape="0">
                    <a:schemeClr val="dk1">
                      <a:alpha val="40000"/>
                    </a:schemeClr>
                  </a:outerShdw>
                </a:effectLst>
                <a:latin typeface="Britannic Bold" panose="020B0903060703020204" pitchFamily="34" charset="0"/>
              </a:rPr>
              <a:t>Bartra Jean </a:t>
            </a:r>
            <a:r>
              <a:rPr lang="es-ES" dirty="0" smtClean="0">
                <a:ln w="0"/>
                <a:effectLst>
                  <a:outerShdw blurRad="38100" dist="19050" dir="2700000" algn="tl" rotWithShape="0">
                    <a:schemeClr val="dk1">
                      <a:alpha val="40000"/>
                    </a:schemeClr>
                  </a:outerShdw>
                </a:effectLst>
                <a:latin typeface="Britannic Bold" panose="020B0903060703020204" pitchFamily="34" charset="0"/>
              </a:rPr>
              <a:t>Piere</a:t>
            </a:r>
          </a:p>
          <a:p>
            <a:pPr marL="285750" lvl="0" indent="-285750">
              <a:buFontTx/>
              <a:buChar char="-"/>
            </a:pPr>
            <a:endParaRPr lang="es-PE" dirty="0">
              <a:ln w="0"/>
              <a:effectLst>
                <a:outerShdw blurRad="38100" dist="19050" dir="2700000" algn="tl" rotWithShape="0">
                  <a:schemeClr val="dk1">
                    <a:alpha val="40000"/>
                  </a:schemeClr>
                </a:outerShdw>
              </a:effectLst>
              <a:latin typeface="Britannic Bold" panose="020B0903060703020204" pitchFamily="34" charset="0"/>
            </a:endParaRPr>
          </a:p>
          <a:p>
            <a:pPr marL="285750" lvl="0" indent="-285750">
              <a:buFontTx/>
              <a:buChar char="-"/>
            </a:pPr>
            <a:r>
              <a:rPr lang="es-ES" dirty="0" smtClean="0">
                <a:ln w="0"/>
                <a:effectLst>
                  <a:outerShdw blurRad="38100" dist="19050" dir="2700000" algn="tl" rotWithShape="0">
                    <a:schemeClr val="dk1">
                      <a:alpha val="40000"/>
                    </a:schemeClr>
                  </a:outerShdw>
                </a:effectLst>
                <a:latin typeface="Britannic Bold" panose="020B0903060703020204" pitchFamily="34" charset="0"/>
              </a:rPr>
              <a:t>Francisco Yoli Vanesa</a:t>
            </a:r>
          </a:p>
          <a:p>
            <a:pPr marL="285750" lvl="0" indent="-285750">
              <a:buFontTx/>
              <a:buChar char="-"/>
            </a:pPr>
            <a:endParaRPr lang="es-PE" dirty="0">
              <a:ln w="0"/>
              <a:effectLst>
                <a:outerShdw blurRad="38100" dist="19050" dir="2700000" algn="tl" rotWithShape="0">
                  <a:schemeClr val="dk1">
                    <a:alpha val="40000"/>
                  </a:schemeClr>
                </a:outerShdw>
              </a:effectLst>
              <a:latin typeface="Britannic Bold" panose="020B0903060703020204" pitchFamily="34" charset="0"/>
            </a:endParaRPr>
          </a:p>
          <a:p>
            <a:pPr marL="285750" lvl="0" indent="-285750">
              <a:buFontTx/>
              <a:buChar char="-"/>
            </a:pPr>
            <a:r>
              <a:rPr lang="es-ES" dirty="0" smtClean="0">
                <a:ln w="0"/>
                <a:effectLst>
                  <a:outerShdw blurRad="38100" dist="19050" dir="2700000" algn="tl" rotWithShape="0">
                    <a:schemeClr val="dk1">
                      <a:alpha val="40000"/>
                    </a:schemeClr>
                  </a:outerShdw>
                </a:effectLst>
                <a:latin typeface="Britannic Bold" panose="020B0903060703020204" pitchFamily="34" charset="0"/>
              </a:rPr>
              <a:t>Gutierrez </a:t>
            </a:r>
            <a:r>
              <a:rPr lang="es-ES" dirty="0">
                <a:ln w="0"/>
                <a:effectLst>
                  <a:outerShdw blurRad="38100" dist="19050" dir="2700000" algn="tl" rotWithShape="0">
                    <a:schemeClr val="dk1">
                      <a:alpha val="40000"/>
                    </a:schemeClr>
                  </a:outerShdw>
                </a:effectLst>
                <a:latin typeface="Britannic Bold" panose="020B0903060703020204" pitchFamily="34" charset="0"/>
              </a:rPr>
              <a:t>Ortega </a:t>
            </a:r>
            <a:r>
              <a:rPr lang="es-ES" dirty="0" smtClean="0">
                <a:ln w="0"/>
                <a:effectLst>
                  <a:outerShdw blurRad="38100" dist="19050" dir="2700000" algn="tl" rotWithShape="0">
                    <a:schemeClr val="dk1">
                      <a:alpha val="40000"/>
                    </a:schemeClr>
                  </a:outerShdw>
                </a:effectLst>
                <a:latin typeface="Britannic Bold" panose="020B0903060703020204" pitchFamily="34" charset="0"/>
              </a:rPr>
              <a:t>Jhair Junior</a:t>
            </a:r>
          </a:p>
          <a:p>
            <a:pPr marL="285750" lvl="0" indent="-285750">
              <a:buFontTx/>
              <a:buChar char="-"/>
            </a:pPr>
            <a:endParaRPr lang="es-ES" dirty="0" smtClean="0">
              <a:ln w="0"/>
              <a:effectLst>
                <a:outerShdw blurRad="38100" dist="19050" dir="2700000" algn="tl" rotWithShape="0">
                  <a:schemeClr val="dk1">
                    <a:alpha val="40000"/>
                  </a:schemeClr>
                </a:outerShdw>
              </a:effectLst>
              <a:latin typeface="Britannic Bold" panose="020B0903060703020204" pitchFamily="34" charset="0"/>
            </a:endParaRPr>
          </a:p>
          <a:p>
            <a:pPr lvl="0"/>
            <a:r>
              <a:rPr lang="es-ES" dirty="0" smtClean="0">
                <a:ln w="0"/>
                <a:effectLst>
                  <a:outerShdw blurRad="38100" dist="19050" dir="2700000" algn="tl" rotWithShape="0">
                    <a:schemeClr val="dk1">
                      <a:alpha val="40000"/>
                    </a:schemeClr>
                  </a:outerShdw>
                </a:effectLst>
                <a:latin typeface="Britannic Bold" panose="020B0903060703020204" pitchFamily="34" charset="0"/>
              </a:rPr>
              <a:t>Docente:</a:t>
            </a:r>
          </a:p>
          <a:p>
            <a:pPr lvl="0"/>
            <a:endParaRPr lang="es-ES" dirty="0" smtClean="0">
              <a:ln w="0"/>
              <a:effectLst>
                <a:outerShdw blurRad="38100" dist="19050" dir="2700000" algn="tl" rotWithShape="0">
                  <a:schemeClr val="dk1">
                    <a:alpha val="40000"/>
                  </a:schemeClr>
                </a:outerShdw>
              </a:effectLst>
              <a:latin typeface="Britannic Bold" panose="020B0903060703020204" pitchFamily="34" charset="0"/>
            </a:endParaRPr>
          </a:p>
          <a:p>
            <a:pPr marL="285750" lvl="0" indent="-285750">
              <a:buFontTx/>
              <a:buChar char="-"/>
            </a:pPr>
            <a:r>
              <a:rPr lang="es-ES" dirty="0" smtClean="0">
                <a:ln w="0"/>
                <a:effectLst>
                  <a:outerShdw blurRad="38100" dist="19050" dir="2700000" algn="tl" rotWithShape="0">
                    <a:schemeClr val="dk1">
                      <a:alpha val="40000"/>
                    </a:schemeClr>
                  </a:outerShdw>
                </a:effectLst>
                <a:latin typeface="Britannic Bold" panose="020B0903060703020204" pitchFamily="34" charset="0"/>
              </a:rPr>
              <a:t>Coronel Castillo Gustavo Erick</a:t>
            </a:r>
          </a:p>
          <a:p>
            <a:pPr marL="285750" lvl="0" indent="-285750">
              <a:buFontTx/>
              <a:buChar char="-"/>
            </a:pPr>
            <a:endParaRPr lang="es-ES" dirty="0" smtClean="0">
              <a:ln w="0"/>
              <a:effectLst>
                <a:outerShdw blurRad="38100" dist="19050" dir="2700000" algn="tl" rotWithShape="0">
                  <a:schemeClr val="dk1">
                    <a:alpha val="40000"/>
                  </a:schemeClr>
                </a:outerShdw>
              </a:effectLst>
              <a:latin typeface="Britannic Bold" panose="020B0903060703020204" pitchFamily="34" charset="0"/>
            </a:endParaRPr>
          </a:p>
          <a:p>
            <a:pPr lvl="0"/>
            <a:r>
              <a:rPr lang="es-ES" dirty="0" smtClean="0">
                <a:ln w="0"/>
                <a:effectLst>
                  <a:outerShdw blurRad="38100" dist="19050" dir="2700000" algn="tl" rotWithShape="0">
                    <a:schemeClr val="dk1">
                      <a:alpha val="40000"/>
                    </a:schemeClr>
                  </a:outerShdw>
                </a:effectLst>
                <a:latin typeface="Britannic Bold" panose="020B0903060703020204" pitchFamily="34" charset="0"/>
              </a:rPr>
              <a:t>Área:</a:t>
            </a:r>
          </a:p>
          <a:p>
            <a:pPr marL="285750" lvl="0" indent="-285750">
              <a:buFontTx/>
              <a:buChar char="-"/>
            </a:pPr>
            <a:r>
              <a:rPr lang="es-ES" dirty="0" smtClean="0">
                <a:ln w="0"/>
                <a:effectLst>
                  <a:outerShdw blurRad="38100" dist="19050" dir="2700000" algn="tl" rotWithShape="0">
                    <a:schemeClr val="dk1">
                      <a:alpha val="40000"/>
                    </a:schemeClr>
                  </a:outerShdw>
                </a:effectLst>
                <a:latin typeface="Britannic Bold" panose="020B0903060703020204" pitchFamily="34" charset="0"/>
              </a:rPr>
              <a:t>Algorítmica ll </a:t>
            </a:r>
          </a:p>
          <a:p>
            <a:pPr marL="285750" lvl="0" indent="-285750">
              <a:buFontTx/>
              <a:buChar char="-"/>
            </a:pPr>
            <a:endParaRPr lang="es-ES" dirty="0" smtClean="0">
              <a:ln w="0"/>
              <a:effectLst>
                <a:outerShdw blurRad="38100" dist="19050" dir="2700000" algn="tl" rotWithShape="0">
                  <a:schemeClr val="dk1">
                    <a:alpha val="40000"/>
                  </a:schemeClr>
                </a:outerShdw>
              </a:effectLst>
              <a:latin typeface="Britannic Bold" panose="020B0903060703020204" pitchFamily="34" charset="0"/>
            </a:endParaRPr>
          </a:p>
          <a:p>
            <a:pPr lvl="0"/>
            <a:r>
              <a:rPr lang="es-ES" dirty="0" smtClean="0">
                <a:ln w="0"/>
                <a:effectLst>
                  <a:outerShdw blurRad="38100" dist="19050" dir="2700000" algn="tl" rotWithShape="0">
                    <a:schemeClr val="dk1">
                      <a:alpha val="40000"/>
                    </a:schemeClr>
                  </a:outerShdw>
                </a:effectLst>
                <a:latin typeface="Britannic Bold" panose="020B0903060703020204" pitchFamily="34" charset="0"/>
              </a:rPr>
              <a:t>Fecha de entrega:</a:t>
            </a:r>
          </a:p>
          <a:p>
            <a:pPr lvl="0"/>
            <a:endParaRPr lang="es-ES" dirty="0" smtClean="0">
              <a:ln w="0"/>
              <a:effectLst>
                <a:outerShdw blurRad="38100" dist="19050" dir="2700000" algn="tl" rotWithShape="0">
                  <a:schemeClr val="dk1">
                    <a:alpha val="40000"/>
                  </a:schemeClr>
                </a:outerShdw>
              </a:effectLst>
              <a:latin typeface="Britannic Bold" panose="020B0903060703020204" pitchFamily="34" charset="0"/>
            </a:endParaRPr>
          </a:p>
          <a:p>
            <a:pPr lvl="0"/>
            <a:r>
              <a:rPr lang="es-ES" dirty="0" smtClean="0">
                <a:ln w="0"/>
                <a:effectLst>
                  <a:outerShdw blurRad="38100" dist="19050" dir="2700000" algn="tl" rotWithShape="0">
                    <a:schemeClr val="dk1">
                      <a:alpha val="40000"/>
                    </a:schemeClr>
                  </a:outerShdw>
                </a:effectLst>
                <a:latin typeface="Britannic Bold" panose="020B0903060703020204" pitchFamily="34" charset="0"/>
              </a:rPr>
              <a:t>20/10/2017</a:t>
            </a:r>
          </a:p>
          <a:p>
            <a:pPr lvl="0"/>
            <a:r>
              <a:rPr lang="es-ES" dirty="0" smtClean="0">
                <a:ln w="0"/>
                <a:solidFill>
                  <a:schemeClr val="accent1"/>
                </a:solidFill>
                <a:effectLst>
                  <a:outerShdw blurRad="38100" dist="25400" dir="5400000" algn="ctr" rotWithShape="0">
                    <a:srgbClr val="6E747A">
                      <a:alpha val="43000"/>
                    </a:srgbClr>
                  </a:outerShdw>
                </a:effectLst>
                <a:latin typeface="Britannic Bold" panose="020B0903060703020204" pitchFamily="34" charset="0"/>
              </a:rPr>
              <a:t>		</a:t>
            </a:r>
            <a:endParaRPr lang="es-PE" dirty="0">
              <a:ln w="0"/>
              <a:solidFill>
                <a:schemeClr val="accent1"/>
              </a:solidFill>
              <a:effectLst>
                <a:outerShdw blurRad="38100" dist="25400" dir="5400000" algn="ctr" rotWithShape="0">
                  <a:srgbClr val="6E747A">
                    <a:alpha val="43000"/>
                  </a:srgbClr>
                </a:outerShdw>
              </a:effectLst>
              <a:latin typeface="Britannic Bold" panose="020B0903060703020204" pitchFamily="34" charset="0"/>
            </a:endParaRPr>
          </a:p>
        </p:txBody>
      </p:sp>
    </p:spTree>
    <p:extLst>
      <p:ext uri="{BB962C8B-B14F-4D97-AF65-F5344CB8AC3E}">
        <p14:creationId xmlns:p14="http://schemas.microsoft.com/office/powerpoint/2010/main" val="15880283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91450" y="443345"/>
            <a:ext cx="4473132" cy="789709"/>
          </a:xfrm>
        </p:spPr>
        <p:txBody>
          <a:bodyPr>
            <a:noAutofit/>
          </a:bodyPr>
          <a:lstStyle/>
          <a:p>
            <a:r>
              <a:rPr lang="es-PE" sz="5400" b="1" dirty="0" smtClean="0">
                <a:ln w="22225">
                  <a:solidFill>
                    <a:schemeClr val="accent2"/>
                  </a:solidFill>
                  <a:prstDash val="solid"/>
                </a:ln>
                <a:solidFill>
                  <a:schemeClr val="accent2">
                    <a:lumMod val="40000"/>
                    <a:lumOff val="60000"/>
                  </a:schemeClr>
                </a:solidFill>
                <a:latin typeface="Britannic Bold" panose="020B0903060703020204" pitchFamily="34" charset="0"/>
              </a:rPr>
              <a:t>Scala en java</a:t>
            </a:r>
            <a:endParaRPr lang="es-PE" sz="5400" b="1" dirty="0">
              <a:ln w="22225">
                <a:solidFill>
                  <a:schemeClr val="accent2"/>
                </a:solidFill>
                <a:prstDash val="solid"/>
              </a:ln>
              <a:solidFill>
                <a:schemeClr val="accent2">
                  <a:lumMod val="40000"/>
                  <a:lumOff val="60000"/>
                </a:schemeClr>
              </a:solidFill>
              <a:latin typeface="Britannic Bold" panose="020B0903060703020204" pitchFamily="34" charset="0"/>
            </a:endParaRPr>
          </a:p>
        </p:txBody>
      </p:sp>
      <p:sp>
        <p:nvSpPr>
          <p:cNvPr id="3" name="Marcador de contenido 2"/>
          <p:cNvSpPr>
            <a:spLocks noGrp="1"/>
          </p:cNvSpPr>
          <p:nvPr>
            <p:ph idx="1"/>
          </p:nvPr>
        </p:nvSpPr>
        <p:spPr>
          <a:xfrm>
            <a:off x="691187" y="1717244"/>
            <a:ext cx="8596668" cy="3880773"/>
          </a:xfrm>
        </p:spPr>
        <p:txBody>
          <a:bodyPr/>
          <a:lstStyle/>
          <a:p>
            <a:r>
              <a:rPr lang="es-PE" sz="2400" dirty="0" smtClean="0">
                <a:latin typeface="Britannic Bold" panose="020B0903060703020204" pitchFamily="34" charset="0"/>
              </a:rPr>
              <a:t>Concepto:</a:t>
            </a:r>
          </a:p>
          <a:p>
            <a:pPr marL="0" indent="0">
              <a:buNone/>
            </a:pPr>
            <a:r>
              <a:rPr lang="es-PE" sz="2800" dirty="0" smtClean="0">
                <a:latin typeface="Britannic Bold" panose="020B0903060703020204" pitchFamily="34" charset="0"/>
              </a:rPr>
              <a:t>Scala </a:t>
            </a:r>
            <a:r>
              <a:rPr lang="es-PE" sz="2800" dirty="0">
                <a:latin typeface="Britannic Bold" panose="020B0903060703020204" pitchFamily="34" charset="0"/>
              </a:rPr>
              <a:t>es un lenguaje de programación moderno multi-paradigma diseñado para expresar patrones de programación comunes de una forma concisa, elegante, y de </a:t>
            </a:r>
            <a:r>
              <a:rPr lang="es-PE" sz="2800" dirty="0" smtClean="0">
                <a:latin typeface="Britannic Bold" panose="020B0903060703020204" pitchFamily="34" charset="0"/>
              </a:rPr>
              <a:t>timado </a:t>
            </a:r>
            <a:r>
              <a:rPr lang="es-PE" sz="2800" dirty="0">
                <a:latin typeface="Britannic Bold" panose="020B0903060703020204" pitchFamily="34" charset="0"/>
              </a:rPr>
              <a:t>seguro. Integra fácilmente características de lenguajes orientados a objetos y funcionales.</a:t>
            </a:r>
            <a:endParaRPr lang="es-PE" sz="2800" dirty="0" smtClean="0">
              <a:latin typeface="Britannic Bold" panose="020B0903060703020204" pitchFamily="34" charset="0"/>
            </a:endParaRPr>
          </a:p>
          <a:p>
            <a:endParaRPr lang="es-PE" dirty="0"/>
          </a:p>
          <a:p>
            <a:pPr marL="0" indent="0">
              <a:buNone/>
            </a:pPr>
            <a:endParaRPr lang="es-PE" dirty="0"/>
          </a:p>
        </p:txBody>
      </p:sp>
      <p:pic>
        <p:nvPicPr>
          <p:cNvPr id="1026" name="Picture 2" descr="Resultado de imagen para sca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267" y="4974792"/>
            <a:ext cx="4240555" cy="188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436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596668" cy="1320800"/>
          </a:xfrm>
        </p:spPr>
        <p:txBody>
          <a:bodyPr/>
          <a:lstStyle/>
          <a:p>
            <a:pPr algn="ctr"/>
            <a:r>
              <a:rPr lang="es-ES" b="1" dirty="0">
                <a:ln w="22225">
                  <a:solidFill>
                    <a:schemeClr val="accent2"/>
                  </a:solidFill>
                  <a:prstDash val="solid"/>
                </a:ln>
                <a:solidFill>
                  <a:schemeClr val="accent2">
                    <a:lumMod val="40000"/>
                    <a:lumOff val="60000"/>
                  </a:schemeClr>
                </a:solidFill>
                <a:latin typeface="Britannic Bold" panose="020B0903060703020204" pitchFamily="34" charset="0"/>
              </a:rPr>
              <a:t>Scala en </a:t>
            </a:r>
            <a:r>
              <a:rPr lang="es-ES" sz="4800" b="1" dirty="0">
                <a:ln w="22225">
                  <a:solidFill>
                    <a:schemeClr val="accent2"/>
                  </a:solidFill>
                  <a:prstDash val="solid"/>
                </a:ln>
                <a:solidFill>
                  <a:schemeClr val="accent2">
                    <a:lumMod val="40000"/>
                    <a:lumOff val="60000"/>
                  </a:schemeClr>
                </a:solidFill>
                <a:latin typeface="Britannic Bold" panose="020B0903060703020204" pitchFamily="34" charset="0"/>
              </a:rPr>
              <a:t>Java</a:t>
            </a:r>
            <a:endParaRPr lang="es-PE" dirty="0"/>
          </a:p>
        </p:txBody>
      </p:sp>
      <p:sp>
        <p:nvSpPr>
          <p:cNvPr id="3" name="Marcador de contenido 2"/>
          <p:cNvSpPr>
            <a:spLocks noGrp="1"/>
          </p:cNvSpPr>
          <p:nvPr>
            <p:ph idx="1"/>
          </p:nvPr>
        </p:nvSpPr>
        <p:spPr>
          <a:xfrm>
            <a:off x="677334" y="742807"/>
            <a:ext cx="8596668" cy="5819630"/>
          </a:xfrm>
        </p:spPr>
        <p:txBody>
          <a:bodyPr>
            <a:normAutofit fontScale="92500" lnSpcReduction="20000"/>
          </a:bodyPr>
          <a:lstStyle/>
          <a:p>
            <a:pPr lvl="1"/>
            <a:r>
              <a:rPr lang="es-PE" sz="1900" dirty="0" smtClean="0">
                <a:latin typeface="Britannic Bold" panose="020B0903060703020204" pitchFamily="34" charset="0"/>
              </a:rPr>
              <a:t>Características:</a:t>
            </a:r>
          </a:p>
          <a:p>
            <a:r>
              <a:rPr lang="es-PE" sz="1900" dirty="0">
                <a:latin typeface="Britannic Bold" panose="020B0903060703020204" pitchFamily="34" charset="0"/>
              </a:rPr>
              <a:t>Orientación a </a:t>
            </a:r>
            <a:r>
              <a:rPr lang="es-PE" sz="1900" dirty="0" smtClean="0">
                <a:latin typeface="Britannic Bold" panose="020B0903060703020204" pitchFamily="34" charset="0"/>
              </a:rPr>
              <a:t>objetos:</a:t>
            </a:r>
            <a:endParaRPr lang="es-PE" sz="1900" dirty="0">
              <a:latin typeface="Britannic Bold" panose="020B0903060703020204" pitchFamily="34" charset="0"/>
            </a:endParaRPr>
          </a:p>
          <a:p>
            <a:pPr marL="0" indent="0">
              <a:buNone/>
            </a:pPr>
            <a:r>
              <a:rPr lang="es-PE" sz="1900" dirty="0">
                <a:latin typeface="Britannic Bold" panose="020B0903060703020204" pitchFamily="34" charset="0"/>
              </a:rPr>
              <a:t>Scala es un lenguaje de programación orientado a objetos puro, en el sentido de que cada valor es un objeto. El tipo y comportamiento de los objetos se describe por medio de clases y </a:t>
            </a:r>
            <a:r>
              <a:rPr lang="es-PE" sz="1900" dirty="0" smtClean="0">
                <a:latin typeface="Britannic Bold" panose="020B0903060703020204" pitchFamily="34" charset="0"/>
              </a:rPr>
              <a:t>traits. </a:t>
            </a:r>
            <a:r>
              <a:rPr lang="es-PE" sz="1900" dirty="0">
                <a:latin typeface="Britannic Bold" panose="020B0903060703020204" pitchFamily="34" charset="0"/>
              </a:rPr>
              <a:t>La abstracción de clases se realiza extendiendo otras clases y usando un mecanismo de composición basado en </a:t>
            </a:r>
            <a:r>
              <a:rPr lang="es-PE" sz="1900" dirty="0" smtClean="0">
                <a:latin typeface="Britannic Bold" panose="020B0903060703020204" pitchFamily="34" charset="0"/>
              </a:rPr>
              <a:t>mixins como </a:t>
            </a:r>
            <a:r>
              <a:rPr lang="es-PE" sz="1900" dirty="0">
                <a:latin typeface="Britannic Bold" panose="020B0903060703020204" pitchFamily="34" charset="0"/>
              </a:rPr>
              <a:t>un reemplazo limpio de la herencia múltiple.</a:t>
            </a:r>
          </a:p>
          <a:p>
            <a:r>
              <a:rPr lang="es-PE" sz="1900" dirty="0">
                <a:latin typeface="Britannic Bold" panose="020B0903060703020204" pitchFamily="34" charset="0"/>
              </a:rPr>
              <a:t>Lenguaje </a:t>
            </a:r>
            <a:r>
              <a:rPr lang="es-PE" sz="1900" dirty="0" smtClean="0">
                <a:latin typeface="Britannic Bold" panose="020B0903060703020204" pitchFamily="34" charset="0"/>
              </a:rPr>
              <a:t>funcional:</a:t>
            </a:r>
            <a:endParaRPr lang="es-PE" sz="1900" b="1" dirty="0">
              <a:latin typeface="Britannic Bold" panose="020B0903060703020204" pitchFamily="34" charset="0"/>
            </a:endParaRPr>
          </a:p>
          <a:p>
            <a:pPr marL="0" indent="0">
              <a:buNone/>
            </a:pPr>
            <a:r>
              <a:rPr lang="es-PE" sz="1900" dirty="0">
                <a:latin typeface="Britannic Bold" panose="020B0903060703020204" pitchFamily="34" charset="0"/>
              </a:rPr>
              <a:t>Scala también posee características propias de los lenguajes funcionales. En Scala las funciones son valores de primera clase, soportando funciones anónimas, orden superior, funciones anidadas y </a:t>
            </a:r>
            <a:r>
              <a:rPr lang="es-PE" sz="1900" dirty="0" smtClean="0">
                <a:latin typeface="Britannic Bold" panose="020B0903060703020204" pitchFamily="34" charset="0"/>
              </a:rPr>
              <a:t>lubrificación. </a:t>
            </a:r>
            <a:r>
              <a:rPr lang="es-PE" sz="1900" dirty="0">
                <a:latin typeface="Britannic Bold" panose="020B0903060703020204" pitchFamily="34" charset="0"/>
              </a:rPr>
              <a:t>Scala viene integrado de fábrica con la técnica de pattern </a:t>
            </a:r>
            <a:r>
              <a:rPr lang="es-PE" sz="1900" dirty="0" smtClean="0">
                <a:latin typeface="Britannic Bold" panose="020B0903060703020204" pitchFamily="34" charset="0"/>
              </a:rPr>
              <a:t>machino </a:t>
            </a:r>
            <a:r>
              <a:rPr lang="es-PE" sz="1900" dirty="0">
                <a:latin typeface="Britannic Bold" panose="020B0903060703020204" pitchFamily="34" charset="0"/>
              </a:rPr>
              <a:t>para modelar tipos algebraicos usados en muchos lenguajes funcionales.</a:t>
            </a:r>
          </a:p>
          <a:p>
            <a:r>
              <a:rPr lang="es-PE" sz="1900" dirty="0">
                <a:latin typeface="Britannic Bold" panose="020B0903060703020204" pitchFamily="34" charset="0"/>
              </a:rPr>
              <a:t>Tipificado </a:t>
            </a:r>
            <a:r>
              <a:rPr lang="es-PE" sz="1900" dirty="0" smtClean="0">
                <a:latin typeface="Britannic Bold" panose="020B0903060703020204" pitchFamily="34" charset="0"/>
              </a:rPr>
              <a:t>estático</a:t>
            </a:r>
            <a:r>
              <a:rPr lang="es-PE" sz="1900" dirty="0">
                <a:latin typeface="Britannic Bold" panose="020B0903060703020204" pitchFamily="34" charset="0"/>
              </a:rPr>
              <a:t>:</a:t>
            </a:r>
            <a:endParaRPr lang="es-PE" sz="1900" dirty="0" smtClean="0">
              <a:latin typeface="Britannic Bold" panose="020B0903060703020204" pitchFamily="34" charset="0"/>
            </a:endParaRPr>
          </a:p>
          <a:p>
            <a:pPr marL="0" indent="0">
              <a:buNone/>
            </a:pPr>
            <a:r>
              <a:rPr lang="es-PE" sz="1900" dirty="0" smtClean="0">
                <a:latin typeface="Britannic Bold" panose="020B0903060703020204" pitchFamily="34" charset="0"/>
              </a:rPr>
              <a:t>Scala </a:t>
            </a:r>
            <a:r>
              <a:rPr lang="es-PE" sz="1900" dirty="0">
                <a:latin typeface="Britannic Bold" panose="020B0903060703020204" pitchFamily="34" charset="0"/>
              </a:rPr>
              <a:t>está equipado con un sistema de tipos expresivo que refuerza a que las abstracciones de tipos se usen en forma coherente y segura.</a:t>
            </a:r>
          </a:p>
          <a:p>
            <a:r>
              <a:rPr lang="es-PE" sz="1900" dirty="0" smtClean="0">
                <a:latin typeface="Britannic Bold" panose="020B0903060703020204" pitchFamily="34" charset="0"/>
              </a:rPr>
              <a:t>Extensibilidad:</a:t>
            </a:r>
            <a:endParaRPr lang="es-PE" sz="1900" dirty="0">
              <a:latin typeface="Britannic Bold" panose="020B0903060703020204" pitchFamily="34" charset="0"/>
            </a:endParaRPr>
          </a:p>
          <a:p>
            <a:pPr marL="0" indent="0">
              <a:buNone/>
            </a:pPr>
            <a:r>
              <a:rPr lang="es-PE" sz="1900" dirty="0">
                <a:latin typeface="Britannic Bold" panose="020B0903060703020204" pitchFamily="34" charset="0"/>
              </a:rPr>
              <a:t>Scala se diseñó teniendo en mente el hecho de que en la práctica el desarrollo de aplicaciones requiere a menudo de extensiones específicas del lenguaje. Para ello, Scala proporciona una combinación única de mecanismos que hacen fácil y sin problemas agregar construcciones nuevas al lenguaje en forma de bibliotecas.</a:t>
            </a:r>
          </a:p>
          <a:p>
            <a:pPr lvl="2"/>
            <a:endParaRPr lang="es-PE" dirty="0"/>
          </a:p>
        </p:txBody>
      </p:sp>
    </p:spTree>
    <p:extLst>
      <p:ext uri="{BB962C8B-B14F-4D97-AF65-F5344CB8AC3E}">
        <p14:creationId xmlns:p14="http://schemas.microsoft.com/office/powerpoint/2010/main" val="1365389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677333" y="0"/>
            <a:ext cx="8596668" cy="1320800"/>
          </a:xfrm>
        </p:spPr>
        <p:txBody>
          <a:bodyPr/>
          <a:lstStyle/>
          <a:p>
            <a:pPr algn="ctr"/>
            <a:r>
              <a:rPr lang="es-ES" b="1" dirty="0" smtClean="0">
                <a:ln w="22225">
                  <a:solidFill>
                    <a:schemeClr val="accent2"/>
                  </a:solidFill>
                  <a:prstDash val="solid"/>
                </a:ln>
                <a:solidFill>
                  <a:schemeClr val="accent2">
                    <a:lumMod val="40000"/>
                    <a:lumOff val="60000"/>
                  </a:schemeClr>
                </a:solidFill>
                <a:latin typeface="Britannic Bold" panose="020B0903060703020204" pitchFamily="34" charset="0"/>
              </a:rPr>
              <a:t>Antecedentes de Scala </a:t>
            </a:r>
            <a:r>
              <a:rPr lang="es-ES" b="1" dirty="0">
                <a:ln w="22225">
                  <a:solidFill>
                    <a:schemeClr val="accent2"/>
                  </a:solidFill>
                  <a:prstDash val="solid"/>
                </a:ln>
                <a:solidFill>
                  <a:schemeClr val="accent2">
                    <a:lumMod val="40000"/>
                    <a:lumOff val="60000"/>
                  </a:schemeClr>
                </a:solidFill>
                <a:latin typeface="Britannic Bold" panose="020B0903060703020204" pitchFamily="34" charset="0"/>
              </a:rPr>
              <a:t>en </a:t>
            </a:r>
            <a:r>
              <a:rPr lang="es-ES" sz="4800" b="1" dirty="0">
                <a:ln w="22225">
                  <a:solidFill>
                    <a:schemeClr val="accent2"/>
                  </a:solidFill>
                  <a:prstDash val="solid"/>
                </a:ln>
                <a:solidFill>
                  <a:schemeClr val="accent2">
                    <a:lumMod val="40000"/>
                    <a:lumOff val="60000"/>
                  </a:schemeClr>
                </a:solidFill>
                <a:latin typeface="Britannic Bold" panose="020B0903060703020204" pitchFamily="34" charset="0"/>
              </a:rPr>
              <a:t>Java</a:t>
            </a:r>
            <a:endParaRPr lang="es-PE" dirty="0"/>
          </a:p>
        </p:txBody>
      </p:sp>
      <p:sp>
        <p:nvSpPr>
          <p:cNvPr id="8" name="Marcador de contenido 7"/>
          <p:cNvSpPr>
            <a:spLocks noGrp="1"/>
          </p:cNvSpPr>
          <p:nvPr>
            <p:ph idx="1"/>
          </p:nvPr>
        </p:nvSpPr>
        <p:spPr>
          <a:xfrm>
            <a:off x="677333" y="816699"/>
            <a:ext cx="8596668" cy="3880773"/>
          </a:xfrm>
        </p:spPr>
        <p:txBody>
          <a:bodyPr>
            <a:normAutofit/>
          </a:bodyPr>
          <a:lstStyle/>
          <a:p>
            <a:r>
              <a:rPr lang="es-ES" sz="2000" dirty="0">
                <a:latin typeface="Britannic Bold" panose="020B0903060703020204" pitchFamily="34" charset="0"/>
              </a:rPr>
              <a:t>Apareció en </a:t>
            </a:r>
            <a:r>
              <a:rPr lang="es-ES" sz="2000">
                <a:latin typeface="Britannic Bold" panose="020B0903060703020204" pitchFamily="34" charset="0"/>
              </a:rPr>
              <a:t>el </a:t>
            </a:r>
            <a:r>
              <a:rPr lang="es-ES" sz="2000" smtClean="0">
                <a:latin typeface="Britannic Bold" panose="020B0903060703020204" pitchFamily="34" charset="0"/>
              </a:rPr>
              <a:t>2003 </a:t>
            </a:r>
            <a:r>
              <a:rPr lang="es-ES" sz="2000" dirty="0">
                <a:latin typeface="Britannic Bold" panose="020B0903060703020204" pitchFamily="34" charset="0"/>
              </a:rPr>
              <a:t>, su creador Martin Odersky dio a conocer este tipo de lenguaje de programación y tuvo influencia de Smalltalk, Java, Haskell, Standard ML, OCaml , tiene licencia BSD fue </a:t>
            </a:r>
            <a:r>
              <a:rPr lang="es-PE" sz="2000" dirty="0">
                <a:latin typeface="Britannic Bold" panose="020B0903060703020204" pitchFamily="34" charset="0"/>
              </a:rPr>
              <a:t>diseñado para expresar patrones comunes de </a:t>
            </a:r>
            <a:r>
              <a:rPr lang="es-PE" sz="2000" dirty="0" err="1" smtClean="0">
                <a:latin typeface="Britannic Bold" panose="020B0903060703020204" pitchFamily="34" charset="0"/>
              </a:rPr>
              <a:t>p+rogramación</a:t>
            </a:r>
            <a:r>
              <a:rPr lang="es-PE" sz="2000" dirty="0" smtClean="0">
                <a:latin typeface="Britannic Bold" panose="020B0903060703020204" pitchFamily="34" charset="0"/>
              </a:rPr>
              <a:t> </a:t>
            </a:r>
            <a:r>
              <a:rPr lang="es-PE" sz="2000" dirty="0">
                <a:latin typeface="Britannic Bold" panose="020B0903060703020204" pitchFamily="34" charset="0"/>
              </a:rPr>
              <a:t>en forma concisa, elegante y con tipos seguros, con características de lenguajes funcionales orientada a objetos además de haberlo creado para ser compatible con Java  y todos sus componentes.</a:t>
            </a:r>
          </a:p>
        </p:txBody>
      </p:sp>
      <p:pic>
        <p:nvPicPr>
          <p:cNvPr id="10" name="Imagen 9" descr="C:\Users\Miguel\Downloads\ScalaEditor_080729_Scala.png"/>
          <p:cNvPicPr/>
          <p:nvPr/>
        </p:nvPicPr>
        <p:blipFill>
          <a:blip r:embed="rId2" cstate="print"/>
          <a:srcRect/>
          <a:stretch>
            <a:fillRect/>
          </a:stretch>
        </p:blipFill>
        <p:spPr bwMode="auto">
          <a:xfrm>
            <a:off x="1435830" y="3106562"/>
            <a:ext cx="7079673" cy="36267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741382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7091"/>
            <a:ext cx="8596668" cy="803564"/>
          </a:xfrm>
        </p:spPr>
        <p:txBody>
          <a:bodyPr>
            <a:normAutofit/>
          </a:bodyPr>
          <a:lstStyle/>
          <a:p>
            <a:pPr algn="ctr"/>
            <a:r>
              <a:rPr lang="es-PE" sz="4400" b="1" dirty="0" smtClean="0">
                <a:ln w="22225">
                  <a:solidFill>
                    <a:schemeClr val="accent2"/>
                  </a:solidFill>
                  <a:prstDash val="solid"/>
                </a:ln>
                <a:solidFill>
                  <a:schemeClr val="accent2">
                    <a:lumMod val="40000"/>
                    <a:lumOff val="60000"/>
                  </a:schemeClr>
                </a:solidFill>
                <a:latin typeface="Britannic Bold" panose="020B0903060703020204" pitchFamily="34" charset="0"/>
              </a:rPr>
              <a:t>Ventajas de Scala </a:t>
            </a:r>
            <a:r>
              <a:rPr lang="es-PE" sz="4400" b="1" dirty="0">
                <a:ln w="22225">
                  <a:solidFill>
                    <a:schemeClr val="accent2"/>
                  </a:solidFill>
                  <a:prstDash val="solid"/>
                </a:ln>
                <a:solidFill>
                  <a:schemeClr val="accent2">
                    <a:lumMod val="40000"/>
                    <a:lumOff val="60000"/>
                  </a:schemeClr>
                </a:solidFill>
                <a:latin typeface="Britannic Bold" panose="020B0903060703020204" pitchFamily="34" charset="0"/>
              </a:rPr>
              <a:t>en java</a:t>
            </a:r>
            <a:endParaRPr lang="es-PE" sz="4400" dirty="0"/>
          </a:p>
        </p:txBody>
      </p:sp>
      <p:sp>
        <p:nvSpPr>
          <p:cNvPr id="3" name="Marcador de contenido 2"/>
          <p:cNvSpPr>
            <a:spLocks noGrp="1"/>
          </p:cNvSpPr>
          <p:nvPr>
            <p:ph idx="1"/>
          </p:nvPr>
        </p:nvSpPr>
        <p:spPr>
          <a:xfrm>
            <a:off x="435648" y="1080655"/>
            <a:ext cx="9080039" cy="3561339"/>
          </a:xfrm>
        </p:spPr>
        <p:txBody>
          <a:bodyPr>
            <a:normAutofit fontScale="85000" lnSpcReduction="20000"/>
          </a:bodyPr>
          <a:lstStyle/>
          <a:p>
            <a:pPr lvl="0"/>
            <a:r>
              <a:rPr lang="es-PE" sz="2400" dirty="0" smtClean="0">
                <a:latin typeface="Britannic Bold" panose="020B0903060703020204" pitchFamily="34" charset="0"/>
              </a:rPr>
              <a:t>En </a:t>
            </a:r>
            <a:r>
              <a:rPr lang="es-PE" sz="2400" dirty="0">
                <a:latin typeface="Britannic Bold" panose="020B0903060703020204" pitchFamily="34" charset="0"/>
              </a:rPr>
              <a:t>otros lenguajes los objetos y las funciones son dos conceptos distintos, pero en Scala son dos conceptos entrelazados, por ejemplo, una función valor es un objeto. Este aspecto es muy útil para mejorar las escalabilidad de las aplicaciones.</a:t>
            </a:r>
          </a:p>
          <a:p>
            <a:pPr lvl="0"/>
            <a:r>
              <a:rPr lang="es-PE" sz="2400" dirty="0" smtClean="0">
                <a:latin typeface="Britannic Bold" panose="020B0903060703020204" pitchFamily="34" charset="0"/>
              </a:rPr>
              <a:t>Además permite </a:t>
            </a:r>
            <a:r>
              <a:rPr lang="es-PE" sz="2400" dirty="0">
                <a:latin typeface="Britannic Bold" panose="020B0903060703020204" pitchFamily="34" charset="0"/>
              </a:rPr>
              <a:t>ejecutar programas tanto en modo compilado como en modo scripting.</a:t>
            </a:r>
          </a:p>
          <a:p>
            <a:pPr lvl="0"/>
            <a:r>
              <a:rPr lang="es-PE" sz="2400" dirty="0">
                <a:latin typeface="Britannic Bold" panose="020B0903060703020204" pitchFamily="34" charset="0"/>
              </a:rPr>
              <a:t>Mientras Java tiene excepciones como los tipos primitivos o los statics;  Scala no pose dichas excepciones.</a:t>
            </a:r>
          </a:p>
          <a:p>
            <a:pPr lvl="0"/>
            <a:r>
              <a:rPr lang="es-PE" sz="2400" dirty="0">
                <a:latin typeface="Britannic Bold" panose="020B0903060703020204" pitchFamily="34" charset="0"/>
              </a:rPr>
              <a:t>Scala ofrece un soporte excelente para el diseño correcto de los principios de abstracción fundamentales de la programación orientada a objetos: Clasificación/Instanciación, Agregación/Descomposición, Generalización/Especialización y Agrupamiento/Individualización</a:t>
            </a:r>
            <a:r>
              <a:rPr lang="es-PE" dirty="0"/>
              <a:t>.</a:t>
            </a:r>
          </a:p>
          <a:p>
            <a:endParaRPr lang="es-PE" dirty="0"/>
          </a:p>
        </p:txBody>
      </p:sp>
      <p:pic>
        <p:nvPicPr>
          <p:cNvPr id="2050" name="Picture 2" descr="Resultado de imagen para sca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364" y="4517304"/>
            <a:ext cx="4748010" cy="221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176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000" b="1" dirty="0" smtClean="0">
                <a:ln w="22225">
                  <a:solidFill>
                    <a:schemeClr val="accent2"/>
                  </a:solidFill>
                  <a:prstDash val="solid"/>
                </a:ln>
                <a:solidFill>
                  <a:schemeClr val="accent2">
                    <a:lumMod val="40000"/>
                    <a:lumOff val="60000"/>
                  </a:schemeClr>
                </a:solidFill>
                <a:latin typeface="Britannic Bold" panose="020B0903060703020204" pitchFamily="34" charset="0"/>
              </a:rPr>
              <a:t>Recomendaciones </a:t>
            </a:r>
            <a:r>
              <a:rPr lang="es-PE" sz="4000" b="1" dirty="0">
                <a:ln w="22225">
                  <a:solidFill>
                    <a:schemeClr val="accent2"/>
                  </a:solidFill>
                  <a:prstDash val="solid"/>
                </a:ln>
                <a:solidFill>
                  <a:schemeClr val="accent2">
                    <a:lumMod val="40000"/>
                    <a:lumOff val="60000"/>
                  </a:schemeClr>
                </a:solidFill>
                <a:latin typeface="Britannic Bold" panose="020B0903060703020204" pitchFamily="34" charset="0"/>
              </a:rPr>
              <a:t>de Scala en java</a:t>
            </a:r>
            <a:endParaRPr lang="es-PE" sz="4000" dirty="0"/>
          </a:p>
        </p:txBody>
      </p:sp>
      <p:sp>
        <p:nvSpPr>
          <p:cNvPr id="3" name="Marcador de contenido 2"/>
          <p:cNvSpPr>
            <a:spLocks noGrp="1"/>
          </p:cNvSpPr>
          <p:nvPr>
            <p:ph idx="1"/>
          </p:nvPr>
        </p:nvSpPr>
        <p:spPr>
          <a:xfrm>
            <a:off x="677334" y="1412443"/>
            <a:ext cx="8596668" cy="5445557"/>
          </a:xfrm>
        </p:spPr>
        <p:txBody>
          <a:bodyPr>
            <a:normAutofit fontScale="62500" lnSpcReduction="20000"/>
          </a:bodyPr>
          <a:lstStyle/>
          <a:p>
            <a:pPr marL="0" indent="0">
              <a:buNone/>
            </a:pPr>
            <a:endParaRPr lang="es-PE" dirty="0" smtClean="0"/>
          </a:p>
          <a:p>
            <a:r>
              <a:rPr lang="es-PE" sz="2200" dirty="0">
                <a:latin typeface="Britannic Bold" panose="020B0903060703020204" pitchFamily="34" charset="0"/>
              </a:rPr>
              <a:t>1. Es interesante observar que el valor con el que inicializamos la variable es _, que representa un valor por defecto. Este valor es 0 para los tipos numéricos, false para el tipo booleano,() para el tipo unit, y null para todos los tipos de objetos. Para utilizar esta clase Reference, se ha de especificar que tipo usar para el parámetro a, el que será el tipo del elemento contenido en la referencia. Por ejemplo, para crear y usar un celda que guarde un entero.</a:t>
            </a:r>
          </a:p>
          <a:p>
            <a:pPr marL="0" indent="0">
              <a:buNone/>
            </a:pPr>
            <a:r>
              <a:rPr lang="es-PE" sz="2200" dirty="0">
                <a:latin typeface="Britannic Bold" panose="020B0903060703020204" pitchFamily="34" charset="0"/>
              </a:rPr>
              <a:t> </a:t>
            </a:r>
          </a:p>
          <a:p>
            <a:r>
              <a:rPr lang="es-PE" sz="2200" dirty="0">
                <a:latin typeface="Britannic Bold" panose="020B0903060703020204" pitchFamily="34" charset="0"/>
              </a:rPr>
              <a:t>2.. Primero se comprueba si el árbol t es de tipo Sum, y si lo es, asigna el sub- árbol izquierdo a una variable llamada l, el sub-árbol derecho a una variable llamada r y luego procede a evaluar la expresión al otro lado de la flecha; esta expresión puede(y lo hace) hacer uso de la asignación de variables hecha en el patrón que aparece a la izquierda de la flecha, es decir l y r.</a:t>
            </a:r>
          </a:p>
          <a:p>
            <a:pPr marL="0" indent="0">
              <a:buNone/>
            </a:pPr>
            <a:r>
              <a:rPr lang="es-PE" sz="2200" dirty="0">
                <a:latin typeface="Britannic Bold" panose="020B0903060703020204" pitchFamily="34" charset="0"/>
              </a:rPr>
              <a:t> </a:t>
            </a:r>
          </a:p>
          <a:p>
            <a:r>
              <a:rPr lang="es-PE" sz="2200" dirty="0">
                <a:latin typeface="Britannic Bold" panose="020B0903060703020204" pitchFamily="34" charset="0"/>
              </a:rPr>
              <a:t> 3. Si la primera comprobación no se cumple, es decir el árbol no es un Sum, continúa y comprueba si t es de tipo Var; si lo es, asigna el nombre que contiene el nodo Var a la variable n y pasa a la expresión de la derecha.</a:t>
            </a:r>
          </a:p>
          <a:p>
            <a:pPr marL="0" indent="0">
              <a:buNone/>
            </a:pPr>
            <a:r>
              <a:rPr lang="es-PE" sz="2200" dirty="0">
                <a:latin typeface="Britannic Bold" panose="020B0903060703020204" pitchFamily="34" charset="0"/>
              </a:rPr>
              <a:t> </a:t>
            </a:r>
          </a:p>
          <a:p>
            <a:r>
              <a:rPr lang="es-PE" sz="2200" dirty="0">
                <a:latin typeface="Britannic Bold" panose="020B0903060703020204" pitchFamily="34" charset="0"/>
              </a:rPr>
              <a:t>4. Si la segunda comprobación también falla, es decir si t no es ni Sum ni Var, comprueba si es </a:t>
            </a:r>
            <a:r>
              <a:rPr lang="es-PE" sz="2200" dirty="0" err="1">
                <a:latin typeface="Britannic Bold" panose="020B0903060703020204" pitchFamily="34" charset="0"/>
              </a:rPr>
              <a:t>Const</a:t>
            </a:r>
            <a:r>
              <a:rPr lang="es-PE" sz="2200" dirty="0">
                <a:latin typeface="Britannic Bold" panose="020B0903060703020204" pitchFamily="34" charset="0"/>
              </a:rPr>
              <a:t>, y si lo es, asigna el valor que haya en el nodo Consta la variable v y prosigue con el lado derecho.</a:t>
            </a:r>
          </a:p>
          <a:p>
            <a:pPr marL="0" indent="0">
              <a:buNone/>
            </a:pPr>
            <a:r>
              <a:rPr lang="es-PE" sz="2200" dirty="0">
                <a:latin typeface="Britannic Bold" panose="020B0903060703020204" pitchFamily="34" charset="0"/>
              </a:rPr>
              <a:t> </a:t>
            </a:r>
          </a:p>
          <a:p>
            <a:r>
              <a:rPr lang="es-PE" sz="2200" dirty="0">
                <a:latin typeface="Britannic Bold" panose="020B0903060703020204" pitchFamily="34" charset="0"/>
              </a:rPr>
              <a:t>5. Por último, si todas las comprobaciones fallan, se lanza una excepción para señalar el fallo en la concordancia de la expresión con los patrones con los que se compara. Lo que aquí sólo podría pasar si se declararan más sub-clases de Árbol. </a:t>
            </a:r>
          </a:p>
        </p:txBody>
      </p:sp>
    </p:spTree>
    <p:extLst>
      <p:ext uri="{BB962C8B-B14F-4D97-AF65-F5344CB8AC3E}">
        <p14:creationId xmlns:p14="http://schemas.microsoft.com/office/powerpoint/2010/main" val="2759036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138035">
            <a:off x="940570" y="2161308"/>
            <a:ext cx="8596668" cy="2673927"/>
          </a:xfrm>
        </p:spPr>
        <p:txBody>
          <a:bodyPr>
            <a:noAutofit/>
          </a:bodyPr>
          <a:lstStyle/>
          <a:p>
            <a:r>
              <a:rPr lang="es-PE" sz="16600" b="1" dirty="0" smtClean="0">
                <a:ln w="22225">
                  <a:solidFill>
                    <a:schemeClr val="accent2"/>
                  </a:solidFill>
                  <a:prstDash val="solid"/>
                </a:ln>
                <a:solidFill>
                  <a:schemeClr val="accent2">
                    <a:lumMod val="40000"/>
                    <a:lumOff val="60000"/>
                  </a:schemeClr>
                </a:solidFill>
                <a:latin typeface="Britannic Bold" panose="020B0903060703020204" pitchFamily="34" charset="0"/>
              </a:rPr>
              <a:t>Gracias </a:t>
            </a:r>
            <a:endParaRPr lang="es-PE" sz="16600" b="1" dirty="0">
              <a:ln w="22225">
                <a:solidFill>
                  <a:schemeClr val="accent2"/>
                </a:solidFill>
                <a:prstDash val="solid"/>
              </a:ln>
              <a:solidFill>
                <a:schemeClr val="accent2">
                  <a:lumMod val="40000"/>
                  <a:lumOff val="60000"/>
                </a:schemeClr>
              </a:solidFill>
              <a:latin typeface="Britannic Bold" panose="020B0903060703020204" pitchFamily="34" charset="0"/>
            </a:endParaRPr>
          </a:p>
        </p:txBody>
      </p:sp>
    </p:spTree>
    <p:extLst>
      <p:ext uri="{BB962C8B-B14F-4D97-AF65-F5344CB8AC3E}">
        <p14:creationId xmlns:p14="http://schemas.microsoft.com/office/powerpoint/2010/main" val="693192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TotalTime>
  <Words>361</Words>
  <Application>Microsoft Office PowerPoint</Application>
  <PresentationFormat>Panorámica</PresentationFormat>
  <Paragraphs>52</Paragraphs>
  <Slides>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Britannic Bold</vt:lpstr>
      <vt:lpstr>Calibri</vt:lpstr>
      <vt:lpstr>Trebuchet MS</vt:lpstr>
      <vt:lpstr>Wingdings 3</vt:lpstr>
      <vt:lpstr>Faceta</vt:lpstr>
      <vt:lpstr>Scala en Java</vt:lpstr>
      <vt:lpstr>Scala en java</vt:lpstr>
      <vt:lpstr>Scala en Java</vt:lpstr>
      <vt:lpstr>Antecedentes de Scala en Java</vt:lpstr>
      <vt:lpstr>Ventajas de Scala en java</vt:lpstr>
      <vt:lpstr>Recomendaciones de Scala en java</vt:lpstr>
      <vt:lpstr>Gracias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en Java</dc:title>
  <dc:creator>User</dc:creator>
  <cp:lastModifiedBy>alumnouch</cp:lastModifiedBy>
  <cp:revision>6</cp:revision>
  <dcterms:created xsi:type="dcterms:W3CDTF">2017-10-20T18:37:48Z</dcterms:created>
  <dcterms:modified xsi:type="dcterms:W3CDTF">2017-10-20T21:53:40Z</dcterms:modified>
</cp:coreProperties>
</file>