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>
        <p:scale>
          <a:sx n="81" d="100"/>
          <a:sy n="81" d="100"/>
        </p:scale>
        <p:origin x="-288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724400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DABD-4CF5-447C-876B-A3B40FA49E58}" type="datetimeFigureOut">
              <a:rPr lang="es-MX" smtClean="0"/>
              <a:t>20/10/2017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68C1-A639-49E0-9122-927C290BE893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685800"/>
            <a:ext cx="9652000" cy="38862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DABD-4CF5-447C-876B-A3B40FA49E58}" type="datetimeFigureOut">
              <a:rPr lang="es-MX" smtClean="0"/>
              <a:t>20/10/2017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68C1-A639-49E0-9122-927C290BE89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" y="685802"/>
            <a:ext cx="2438400" cy="541019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685801"/>
            <a:ext cx="7620000" cy="48768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DABD-4CF5-447C-876B-A3B40FA49E58}" type="datetimeFigureOut">
              <a:rPr lang="es-MX" smtClean="0"/>
              <a:t>20/10/2017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68C1-A639-49E0-9122-927C290BE89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DABD-4CF5-447C-876B-A3B40FA49E58}" type="datetimeFigureOut">
              <a:rPr lang="es-MX" smtClean="0"/>
              <a:t>20/10/2017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68C1-A639-49E0-9122-927C290BE89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276600"/>
            <a:ext cx="100584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9530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DABD-4CF5-447C-876B-A3B40FA49E58}" type="datetimeFigureOut">
              <a:rPr lang="es-MX" smtClean="0"/>
              <a:t>20/10/2017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68C1-A639-49E0-9122-927C290BE893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angle 7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DABD-4CF5-447C-876B-A3B40FA49E58}" type="datetimeFigureOut">
              <a:rPr lang="es-MX" smtClean="0"/>
              <a:t>20/10/2017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68C1-A639-49E0-9122-927C290BE89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DABD-4CF5-447C-876B-A3B40FA49E58}" type="datetimeFigureOut">
              <a:rPr lang="es-MX" smtClean="0"/>
              <a:t>20/10/2017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68C1-A639-49E0-9122-927C290BE893}" type="slidenum">
              <a:rPr lang="es-MX" smtClean="0"/>
              <a:t>‹Nº›</a:t>
            </a:fld>
            <a:endParaRPr lang="es-MX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9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35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DABD-4CF5-447C-876B-A3B40FA49E58}" type="datetimeFigureOut">
              <a:rPr lang="es-MX" smtClean="0"/>
              <a:t>20/10/2017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68C1-A639-49E0-9122-927C290BE89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DABD-4CF5-447C-876B-A3B40FA49E58}" type="datetimeFigureOut">
              <a:rPr lang="es-MX" smtClean="0"/>
              <a:t>20/10/2017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68C1-A639-49E0-9122-927C290BE89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457201"/>
            <a:ext cx="6126579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457200"/>
            <a:ext cx="356487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DABD-4CF5-447C-876B-A3B40FA49E58}" type="datetimeFigureOut">
              <a:rPr lang="es-MX" smtClean="0"/>
              <a:t>20/10/2017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68C1-A639-49E0-9122-927C290BE893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871259" y="2514336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20" y="457200"/>
            <a:ext cx="100584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3505200"/>
            <a:ext cx="98552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DABD-4CF5-447C-876B-A3B40FA49E58}" type="datetimeFigureOut">
              <a:rPr lang="es-MX" smtClean="0"/>
              <a:t>20/10/2017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68C1-A639-49E0-9122-927C290BE89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24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685800"/>
            <a:ext cx="100584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1200" y="62087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2BEDABD-4CF5-447C-876B-A3B40FA49E58}" type="datetimeFigureOut">
              <a:rPr lang="es-MX" smtClean="0"/>
              <a:t>20/10/2017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5999" y="6208777"/>
            <a:ext cx="6498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5687569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1F568C1-A639-49E0-9122-927C290BE893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angle 7"/>
          <p:cNvSpPr/>
          <p:nvPr/>
        </p:nvSpPr>
        <p:spPr>
          <a:xfrm>
            <a:off x="1036320" y="0"/>
            <a:ext cx="1005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METODOLOGÍA RUP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82616" y="4835697"/>
            <a:ext cx="9144000" cy="873442"/>
          </a:xfrm>
        </p:spPr>
        <p:txBody>
          <a:bodyPr/>
          <a:lstStyle/>
          <a:p>
            <a:pPr algn="r"/>
            <a:r>
              <a:rPr lang="es-MX" dirty="0" smtClean="0"/>
              <a:t>(</a:t>
            </a:r>
            <a:r>
              <a:rPr lang="es-MX" dirty="0" err="1" smtClean="0"/>
              <a:t>Rational</a:t>
            </a:r>
            <a:r>
              <a:rPr lang="es-MX" dirty="0" smtClean="0"/>
              <a:t> </a:t>
            </a:r>
            <a:r>
              <a:rPr lang="es-MX" dirty="0" err="1" smtClean="0"/>
              <a:t>Unified</a:t>
            </a:r>
            <a:r>
              <a:rPr lang="es-MX" dirty="0" smtClean="0"/>
              <a:t> </a:t>
            </a:r>
            <a:r>
              <a:rPr lang="es-MX" dirty="0" err="1" smtClean="0"/>
              <a:t>Process</a:t>
            </a:r>
            <a:r>
              <a:rPr lang="es-MX" dirty="0" smtClean="0"/>
              <a:t>)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50" y="58995"/>
            <a:ext cx="2994711" cy="202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22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26513">
        <p14:vortex dir="r"/>
      </p:transition>
    </mc:Choice>
    <mc:Fallback>
      <p:transition spd="slow" advTm="2651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12"/>
          <p:cNvSpPr/>
          <p:nvPr/>
        </p:nvSpPr>
        <p:spPr>
          <a:xfrm>
            <a:off x="4608576" y="233983"/>
            <a:ext cx="2816352" cy="914400"/>
          </a:xfrm>
          <a:prstGeom prst="roundRect">
            <a:avLst>
              <a:gd name="adj" fmla="val 43334"/>
            </a:avLst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ARTEFACTOS</a:t>
            </a:r>
            <a:endParaRPr lang="es-PE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ángulo 5"/>
          <p:cNvSpPr/>
          <p:nvPr/>
        </p:nvSpPr>
        <p:spPr>
          <a:xfrm>
            <a:off x="1395984" y="1540058"/>
            <a:ext cx="9241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RUP en cada una de sus fases (pertenecientes a la estructura estática) realiza una serie de artefactos que sirven para comprender mejor tanto el análisis como el diseño del sistema (entre otros). Estos artefactos (entre otros) son los siguientes:</a:t>
            </a:r>
            <a:endParaRPr lang="es-PE" sz="2400" dirty="0"/>
          </a:p>
        </p:txBody>
      </p:sp>
      <p:sp>
        <p:nvSpPr>
          <p:cNvPr id="6" name="Rectángulo 7"/>
          <p:cNvSpPr/>
          <p:nvPr/>
        </p:nvSpPr>
        <p:spPr>
          <a:xfrm>
            <a:off x="770582" y="3274561"/>
            <a:ext cx="3947722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>
              <a:lnSpc>
                <a:spcPct val="107000"/>
              </a:lnSpc>
              <a:spcAft>
                <a:spcPts val="0"/>
              </a:spcAft>
            </a:pPr>
            <a:r>
              <a:rPr lang="es-ES" sz="2400" dirty="0"/>
              <a:t>1. Inicio:</a:t>
            </a:r>
          </a:p>
          <a:p>
            <a:pPr marL="449580">
              <a:lnSpc>
                <a:spcPct val="107000"/>
              </a:lnSpc>
              <a:spcAft>
                <a:spcPts val="0"/>
              </a:spcAft>
            </a:pPr>
            <a:endParaRPr lang="es-PE" sz="2400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06780" algn="l"/>
              </a:tabLst>
            </a:pPr>
            <a:r>
              <a:rPr lang="es-ES" sz="2400" dirty="0"/>
              <a:t>Documento Visión</a:t>
            </a:r>
            <a:endParaRPr lang="es-PE" sz="2400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06780" algn="l"/>
              </a:tabLst>
            </a:pPr>
            <a:r>
              <a:rPr lang="es-ES" sz="2400" dirty="0"/>
              <a:t>Especificación de Requerimientos</a:t>
            </a:r>
            <a:endParaRPr lang="es-PE" sz="2400" dirty="0"/>
          </a:p>
        </p:txBody>
      </p:sp>
      <p:sp>
        <p:nvSpPr>
          <p:cNvPr id="7" name="Rectángulo 8"/>
          <p:cNvSpPr/>
          <p:nvPr/>
        </p:nvSpPr>
        <p:spPr>
          <a:xfrm>
            <a:off x="5815584" y="3110978"/>
            <a:ext cx="3961462" cy="2739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>
              <a:lnSpc>
                <a:spcPct val="107000"/>
              </a:lnSpc>
              <a:spcAft>
                <a:spcPts val="0"/>
              </a:spcAft>
            </a:pPr>
            <a:r>
              <a:rPr lang="es-ES" dirty="0"/>
              <a:t>2. Elaboración:</a:t>
            </a:r>
            <a:br>
              <a:rPr lang="es-ES" dirty="0"/>
            </a:br>
            <a:endParaRPr lang="es-PE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06780" algn="l"/>
              </a:tabLst>
            </a:pPr>
            <a:r>
              <a:rPr lang="es-ES" dirty="0"/>
              <a:t>Diagramas de caso de uso:</a:t>
            </a:r>
            <a:r>
              <a:rPr lang="es-ES" dirty="0"/>
              <a:t> Un caso de uso es una descripción de los pasos o las actividades que deberán realizarse para llevar a cabo algún proceso. Los personajes o entidades que participarán en un caso de uso se </a:t>
            </a:r>
            <a:r>
              <a:rPr lang="es-ES" dirty="0"/>
              <a:t>denominan </a:t>
            </a:r>
            <a:r>
              <a:rPr lang="es-ES" dirty="0"/>
              <a:t>actores.</a:t>
            </a:r>
            <a:endParaRPr lang="es-PE" dirty="0"/>
          </a:p>
        </p:txBody>
      </p:sp>
      <p:pic>
        <p:nvPicPr>
          <p:cNvPr id="1026" name="Picture 2" descr="Resultado de imagen para diagrama de caso de u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039" y="3800070"/>
            <a:ext cx="2371726" cy="1709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487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52613" y="598972"/>
            <a:ext cx="6315456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>
              <a:lnSpc>
                <a:spcPct val="107000"/>
              </a:lnSpc>
              <a:spcAft>
                <a:spcPts val="0"/>
              </a:spcAft>
            </a:pPr>
            <a:r>
              <a:rPr lang="es-ES" sz="2000" dirty="0"/>
              <a:t>3. Construcción:</a:t>
            </a:r>
            <a:br>
              <a:rPr lang="es-ES" sz="2000" dirty="0"/>
            </a:br>
            <a:endParaRPr lang="es-PE" sz="2000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06780" algn="l"/>
              </a:tabLst>
            </a:pPr>
            <a:r>
              <a:rPr lang="es-ES" sz="2000" dirty="0"/>
              <a:t>Documento Arquitectura que trabaja con las siguientes vistas:</a:t>
            </a:r>
            <a:endParaRPr lang="es-PE" sz="2000" dirty="0"/>
          </a:p>
        </p:txBody>
      </p:sp>
      <p:sp>
        <p:nvSpPr>
          <p:cNvPr id="3" name="Rectángulo 2"/>
          <p:cNvSpPr/>
          <p:nvPr/>
        </p:nvSpPr>
        <p:spPr>
          <a:xfrm>
            <a:off x="2301474" y="2008589"/>
            <a:ext cx="6315456" cy="4491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>
              <a:lnSpc>
                <a:spcPct val="107000"/>
              </a:lnSpc>
              <a:spcAft>
                <a:spcPts val="0"/>
              </a:spcAft>
            </a:pPr>
            <a:r>
              <a:rPr lang="es-ES" sz="2000" dirty="0"/>
              <a:t>VISTA LOGICA:</a:t>
            </a:r>
            <a:br>
              <a:rPr lang="es-ES" sz="2000" dirty="0"/>
            </a:br>
            <a:endParaRPr lang="es-PE" sz="2000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06780" algn="l"/>
              </a:tabLst>
            </a:pPr>
            <a:r>
              <a:rPr lang="es-ES" sz="2000" dirty="0"/>
              <a:t>Diagrama de clases</a:t>
            </a:r>
            <a:endParaRPr lang="es-PE" sz="2000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06780" algn="l"/>
              </a:tabLst>
            </a:pPr>
            <a:r>
              <a:rPr lang="es-ES" sz="2000" dirty="0"/>
              <a:t>Modelo E-R (Si el sistema así lo requiere)</a:t>
            </a:r>
            <a:endParaRPr lang="es-PE" sz="2000" dirty="0"/>
          </a:p>
          <a:p>
            <a:pPr marL="449580">
              <a:lnSpc>
                <a:spcPct val="107000"/>
              </a:lnSpc>
              <a:spcAft>
                <a:spcPts val="0"/>
              </a:spcAft>
            </a:pPr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/>
              <a:t>VISTA DE IMPLEMENTACION:</a:t>
            </a:r>
            <a:br>
              <a:rPr lang="es-ES" sz="2000" dirty="0"/>
            </a:br>
            <a:endParaRPr lang="es-PE" sz="2000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06780" algn="l"/>
              </a:tabLst>
            </a:pPr>
            <a:r>
              <a:rPr lang="es-ES" sz="2000" dirty="0"/>
              <a:t>Diagrama de Secuencia</a:t>
            </a:r>
            <a:endParaRPr lang="es-PE" sz="2000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06780" algn="l"/>
              </a:tabLst>
            </a:pPr>
            <a:r>
              <a:rPr lang="es-ES" sz="2000" dirty="0"/>
              <a:t>Diagrama de estados</a:t>
            </a:r>
            <a:endParaRPr lang="es-PE" sz="2000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06780" algn="l"/>
              </a:tabLst>
            </a:pPr>
            <a:r>
              <a:rPr lang="es-ES" sz="2000" dirty="0"/>
              <a:t>Diagrama de Colaboración</a:t>
            </a:r>
            <a:endParaRPr lang="es-PE" sz="2000" dirty="0"/>
          </a:p>
          <a:p>
            <a:pPr marL="449580">
              <a:lnSpc>
                <a:spcPct val="107000"/>
              </a:lnSpc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P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950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56492" y="562707"/>
            <a:ext cx="8264770" cy="5366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>
              <a:lnSpc>
                <a:spcPct val="107000"/>
              </a:lnSpc>
              <a:spcAft>
                <a:spcPts val="0"/>
              </a:spcAft>
            </a:pPr>
            <a:r>
              <a:rPr lang="es-ES" sz="2000" dirty="0"/>
              <a:t>VISTA DE IMPLEMENTACION:</a:t>
            </a:r>
            <a:br>
              <a:rPr lang="es-ES" sz="2000" dirty="0"/>
            </a:br>
            <a:endParaRPr lang="es-PE" sz="2000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06780" algn="l"/>
              </a:tabLst>
            </a:pPr>
            <a:r>
              <a:rPr lang="es-ES" sz="2000" dirty="0"/>
              <a:t>Diagrama de </a:t>
            </a:r>
            <a:r>
              <a:rPr lang="es-ES" sz="2000" dirty="0"/>
              <a:t>Secuencia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06780" algn="l"/>
              </a:tabLst>
            </a:pPr>
            <a:endParaRPr lang="es-ES_tradnl" sz="2000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06780" algn="l"/>
              </a:tabLst>
            </a:pPr>
            <a:endParaRPr lang="es-PE" sz="2000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06780" algn="l"/>
              </a:tabLst>
            </a:pPr>
            <a:endParaRPr lang="es-PE" sz="2000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06780" algn="l"/>
              </a:tabLst>
            </a:pPr>
            <a:endParaRPr lang="es-PE" sz="2000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06780" algn="l"/>
              </a:tabLst>
            </a:pPr>
            <a:r>
              <a:rPr lang="es-ES" sz="2000" dirty="0"/>
              <a:t>Diagrama de </a:t>
            </a:r>
            <a:r>
              <a:rPr lang="es-ES" sz="2000" dirty="0"/>
              <a:t>estados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06780" algn="l"/>
              </a:tabLst>
            </a:pPr>
            <a:endParaRPr lang="es-ES" sz="2000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06780" algn="l"/>
              </a:tabLst>
            </a:pPr>
            <a:endParaRPr lang="es-ES_tradnl" sz="2000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06780" algn="l"/>
              </a:tabLst>
            </a:pPr>
            <a:endParaRPr lang="es-PE" sz="2000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06780" algn="l"/>
              </a:tabLst>
            </a:pPr>
            <a:r>
              <a:rPr lang="es-ES" sz="2000" dirty="0"/>
              <a:t>Diagrama de </a:t>
            </a:r>
            <a:r>
              <a:rPr lang="es-ES" sz="2000" dirty="0"/>
              <a:t>Colaboración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06780" algn="l"/>
              </a:tabLst>
            </a:pPr>
            <a:endParaRPr lang="es-PE" sz="2000" dirty="0"/>
          </a:p>
        </p:txBody>
      </p:sp>
      <p:pic>
        <p:nvPicPr>
          <p:cNvPr id="3" name="Picture 2" descr="Resultado de imagen para diagrama de secuenc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877" y="1161216"/>
            <a:ext cx="2064908" cy="14413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336" y="3021221"/>
            <a:ext cx="2772140" cy="1315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336" y="4579327"/>
            <a:ext cx="2590800" cy="1451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442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GRACIAS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318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¿Qué es la Metodología RUP?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 smtClean="0"/>
              <a:t>El RUP (Proceso Racional Unificado) es un proceso propietario de la ingeniería de software creado por </a:t>
            </a:r>
            <a:r>
              <a:rPr lang="es-MX" dirty="0" err="1" smtClean="0"/>
              <a:t>Rational</a:t>
            </a:r>
            <a:r>
              <a:rPr lang="es-MX" dirty="0" smtClean="0"/>
              <a:t> Software , adquirida por IBM. Se caracteriza por ser iterativo e incremental, estar centrado en la arquitectura y guiado por los casos de uso. Incluye artefactos y roles.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292" y="520742"/>
            <a:ext cx="1886494" cy="127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43635">
        <p14:honeycomb/>
      </p:transition>
    </mc:Choice>
    <mc:Fallback>
      <p:transition spd="slow" advTm="436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08584" y="4986189"/>
            <a:ext cx="7631724" cy="118601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Características de la Metodología RUP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604684" y="1690688"/>
            <a:ext cx="410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1400" dirty="0" smtClean="0">
                <a:latin typeface="Arial" pitchFamily="34" charset="0"/>
                <a:cs typeface="Arial" pitchFamily="34" charset="0"/>
              </a:rPr>
              <a:t>Forma Disciplinada De Asignar Tareas Y Responsabilidades.</a:t>
            </a:r>
            <a:endParaRPr lang="es-MX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04684" y="3199939"/>
            <a:ext cx="3937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1400" dirty="0" smtClean="0">
                <a:latin typeface="Arial" pitchFamily="34" charset="0"/>
                <a:cs typeface="Arial" pitchFamily="34" charset="0"/>
              </a:rPr>
              <a:t>Desarrollo iterativo.</a:t>
            </a:r>
            <a:endParaRPr lang="es-MX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04682" y="4986189"/>
            <a:ext cx="4395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1400" dirty="0" smtClean="0">
                <a:latin typeface="Arial" pitchFamily="34" charset="0"/>
                <a:cs typeface="Arial" pitchFamily="34" charset="0"/>
              </a:rPr>
              <a:t>Pretende implementar las mejores prácticas en Ingeniería de Software</a:t>
            </a:r>
            <a:endParaRPr lang="es-MX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54981" y="2521318"/>
            <a:ext cx="5235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400" dirty="0" smtClean="0">
                <a:latin typeface="Arial" pitchFamily="34" charset="0"/>
                <a:cs typeface="Arial" pitchFamily="34" charset="0"/>
              </a:rPr>
              <a:t>Control de cambios</a:t>
            </a:r>
            <a:endParaRPr lang="es-MX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54981" y="3774683"/>
            <a:ext cx="32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latin typeface="Arial" pitchFamily="34" charset="0"/>
                <a:cs typeface="Arial" pitchFamily="34" charset="0"/>
              </a:rPr>
              <a:t>Modelado visual del software</a:t>
            </a:r>
            <a:endParaRPr lang="es-MX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29931" y="4407894"/>
            <a:ext cx="401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latin typeface="Arial" pitchFamily="34" charset="0"/>
                <a:cs typeface="Arial" pitchFamily="34" charset="0"/>
              </a:rPr>
              <a:t>Verificación de la calidad del software</a:t>
            </a:r>
            <a:endParaRPr lang="es-MX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722" y="2918461"/>
            <a:ext cx="1489433" cy="14894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27" y="924121"/>
            <a:ext cx="2038886" cy="15331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9155" y="911753"/>
            <a:ext cx="2117015" cy="15455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6935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2600">
        <p:split orient="vert"/>
      </p:transition>
    </mc:Choice>
    <mc:Fallback>
      <p:transition spd="slow" advTm="426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Ciclo de vida de la Metodología RUP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51151" t="-1226" r="-518" b="546"/>
          <a:stretch/>
        </p:blipFill>
        <p:spPr>
          <a:xfrm>
            <a:off x="3998705" y="677484"/>
            <a:ext cx="4172280" cy="38162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04974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2842">
        <p14:prism/>
      </p:transition>
    </mc:Choice>
    <mc:Fallback>
      <p:transition spd="slow" advTm="3284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8703" y="0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1. Fase de Inicio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496529" y="149895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sz="2800" dirty="0" smtClean="0"/>
              <a:t>Esta fase tiene como propósito: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MX" sz="2800" dirty="0"/>
              <a:t>D</a:t>
            </a:r>
            <a:r>
              <a:rPr lang="es-MX" sz="2800" dirty="0" smtClean="0"/>
              <a:t>efinir y acordar el alcance del proyecto con los patrocinadores.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MX" sz="2800" dirty="0"/>
              <a:t>I</a:t>
            </a:r>
            <a:r>
              <a:rPr lang="es-MX" sz="2800" dirty="0" smtClean="0"/>
              <a:t>dentificar los riesgos asociados al proyecto.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MX" sz="2800" dirty="0"/>
              <a:t>P</a:t>
            </a:r>
            <a:r>
              <a:rPr lang="es-MX" sz="2800" dirty="0" smtClean="0"/>
              <a:t>roponer una visión muy general de la arquitectura de software.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MX" sz="2800" dirty="0"/>
              <a:t>P</a:t>
            </a:r>
            <a:r>
              <a:rPr lang="es-MX" sz="2800" dirty="0" smtClean="0"/>
              <a:t>roducir el plan de las fases y el de iteraciones posteriores.</a:t>
            </a:r>
            <a:endParaRPr lang="es-MX" sz="2800" dirty="0"/>
          </a:p>
        </p:txBody>
      </p:sp>
      <p:pic>
        <p:nvPicPr>
          <p:cNvPr id="4098" name="Picture 2" descr="Resultado de imagen para fase de inic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698" y="2055368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433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7077">
        <p14:gallery dir="l"/>
      </p:transition>
    </mc:Choice>
    <mc:Fallback>
      <p:transition spd="slow" advTm="2707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08703" y="0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2</a:t>
            </a:r>
            <a:r>
              <a:rPr lang="es-ES" dirty="0" smtClean="0"/>
              <a:t>. Fase de elaboración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511277" y="1495717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sz="3200" dirty="0" smtClean="0"/>
              <a:t>En la fase de elaboración se seleccionan los casos de uso que permiten definir la arquitectura base del sistema y se desarrollaran en esta fase. </a:t>
            </a:r>
            <a:endParaRPr lang="es-MX" sz="2400" dirty="0"/>
          </a:p>
        </p:txBody>
      </p:sp>
      <p:pic>
        <p:nvPicPr>
          <p:cNvPr id="5122" name="Picture 2" descr="Resultado de imagen para fase de elabor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2297723"/>
            <a:ext cx="3565544" cy="2579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051030"/>
      </p:ext>
    </p:extLst>
  </p:cSld>
  <p:clrMapOvr>
    <a:masterClrMapping/>
  </p:clrMapOvr>
  <p:transition spd="slow" advTm="23380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08703" y="0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3</a:t>
            </a:r>
            <a:r>
              <a:rPr lang="es-ES" dirty="0" smtClean="0"/>
              <a:t>. Fase de Desarrollo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437535" y="220364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sz="2800" dirty="0" smtClean="0"/>
              <a:t>El propósito de esta fase es completar la funcionalidad del sistema</a:t>
            </a:r>
            <a:endParaRPr lang="es-MX" sz="2000" dirty="0"/>
          </a:p>
        </p:txBody>
      </p:sp>
      <p:pic>
        <p:nvPicPr>
          <p:cNvPr id="6146" name="Picture 2" descr="Resultado de imagen para fase de desarro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636" y="3157747"/>
            <a:ext cx="4128841" cy="24773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810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933">
        <p14:ripple/>
      </p:transition>
    </mc:Choice>
    <mc:Fallback>
      <p:transition spd="slow" advTm="2093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08703" y="0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4</a:t>
            </a:r>
            <a:r>
              <a:rPr lang="es-ES" dirty="0" smtClean="0"/>
              <a:t>. Fase de Cierre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808703" y="1858663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sz="2800" dirty="0" smtClean="0"/>
              <a:t>El propósito de esta fase es asegurar que el software esté disponible para los usuarios finales, ajustar los errores y defectos encontrados en las pruebas de aceptación, capacitar a los usuarios y proveer el soporte técnico necesario. </a:t>
            </a:r>
            <a:endParaRPr lang="es-MX" sz="2000" dirty="0"/>
          </a:p>
        </p:txBody>
      </p:sp>
      <p:pic>
        <p:nvPicPr>
          <p:cNvPr id="7170" name="Picture 2" descr="Resultado de imagen para fase de cier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913" y="1858663"/>
            <a:ext cx="3138609" cy="3698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885165"/>
      </p:ext>
    </p:extLst>
  </p:cSld>
  <p:clrMapOvr>
    <a:masterClrMapping/>
  </p:clrMapOvr>
  <p:transition spd="slow" advTm="28821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219199" y="884653"/>
            <a:ext cx="897987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 metodología RUP tiene 6 principios claves: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b="1" dirty="0"/>
              <a:t>1.</a:t>
            </a:r>
            <a:r>
              <a:rPr lang="es-ES" dirty="0"/>
              <a:t> </a:t>
            </a:r>
            <a:r>
              <a:rPr lang="es-ES" b="1" dirty="0"/>
              <a:t>Adaptación del proceso</a:t>
            </a:r>
            <a:r>
              <a:rPr lang="es-ES" i="1" dirty="0"/>
              <a:t>:</a:t>
            </a:r>
            <a:r>
              <a:rPr lang="es-ES" dirty="0"/>
              <a:t> El proceso debe adaptarse a las características de la organización para la que se está desarrollando el software.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b="1" dirty="0"/>
              <a:t>2.</a:t>
            </a:r>
            <a:r>
              <a:rPr lang="es-ES" dirty="0"/>
              <a:t> </a:t>
            </a:r>
            <a:r>
              <a:rPr lang="es-ES" b="1" dirty="0"/>
              <a:t>Balancear prioridades</a:t>
            </a:r>
            <a:r>
              <a:rPr lang="es-ES" i="1" dirty="0"/>
              <a:t>:</a:t>
            </a:r>
            <a:r>
              <a:rPr lang="es-ES" dirty="0"/>
              <a:t> Debe encontrarse un balance que satisfaga a todos los inversores del proyecto.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b="1" dirty="0"/>
              <a:t>3.</a:t>
            </a:r>
            <a:r>
              <a:rPr lang="es-ES" dirty="0"/>
              <a:t> </a:t>
            </a:r>
            <a:r>
              <a:rPr lang="es-ES" b="1" dirty="0"/>
              <a:t>Colaboración entre equipos</a:t>
            </a:r>
            <a:r>
              <a:rPr lang="es-ES" i="1" dirty="0"/>
              <a:t>:</a:t>
            </a:r>
            <a:r>
              <a:rPr lang="es-ES" dirty="0"/>
              <a:t> Debe haber una comunicación fluida para coordinar requerimientos, desarrollo, evaluaciones, planes, resultados, entre otros.</a:t>
            </a:r>
            <a:br>
              <a:rPr lang="es-ES" dirty="0"/>
            </a:br>
            <a:r>
              <a:rPr lang="es-ES" b="1" dirty="0"/>
              <a:t>4.</a:t>
            </a:r>
            <a:r>
              <a:rPr lang="es-ES" dirty="0"/>
              <a:t> </a:t>
            </a:r>
            <a:r>
              <a:rPr lang="es-ES" b="1" dirty="0"/>
              <a:t>Demostrar valor iterativamente</a:t>
            </a:r>
            <a:r>
              <a:rPr lang="es-ES" i="1" dirty="0"/>
              <a:t>:</a:t>
            </a:r>
            <a:r>
              <a:rPr lang="es-ES" dirty="0"/>
              <a:t> Los proyectos se entregan, aunque sea de una forma interna, en etapas iteradas. En cada iteración se evaluará la calidad y estabilidad del producto y analizará la opinión y sugerencias de los </a:t>
            </a:r>
            <a:r>
              <a:rPr lang="es-ES" dirty="0" err="1"/>
              <a:t>inversore</a:t>
            </a:r>
            <a:r>
              <a:rPr lang="es-PE" dirty="0"/>
              <a:t/>
            </a:r>
            <a:br>
              <a:rPr lang="es-PE" dirty="0"/>
            </a:br>
            <a:r>
              <a:rPr lang="es-ES" b="1" dirty="0"/>
              <a:t>5.</a:t>
            </a:r>
            <a:r>
              <a:rPr lang="es-ES" dirty="0"/>
              <a:t> </a:t>
            </a:r>
            <a:r>
              <a:rPr lang="es-ES" b="1" dirty="0"/>
              <a:t>Elevar el nivel de abstracción:</a:t>
            </a:r>
            <a:r>
              <a:rPr lang="es-ES" dirty="0"/>
              <a:t> Motivar el uso de conceptos reutilizables.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b="1" dirty="0"/>
              <a:t>6.</a:t>
            </a:r>
            <a:r>
              <a:rPr lang="es-ES" dirty="0"/>
              <a:t> </a:t>
            </a:r>
            <a:r>
              <a:rPr lang="es-ES" b="1" dirty="0"/>
              <a:t>Enfocarse en la calidad</a:t>
            </a:r>
            <a:r>
              <a:rPr lang="es-ES" i="1" dirty="0"/>
              <a:t>:</a:t>
            </a:r>
            <a:r>
              <a:rPr lang="es-ES" dirty="0"/>
              <a:t> La calidad del producto debe verificarse en cada aspecto de la producción</a:t>
            </a:r>
          </a:p>
        </p:txBody>
      </p:sp>
    </p:spTree>
    <p:extLst>
      <p:ext uri="{BB962C8B-B14F-4D97-AF65-F5344CB8AC3E}">
        <p14:creationId xmlns:p14="http://schemas.microsoft.com/office/powerpoint/2010/main" val="1107322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70</TotalTime>
  <Words>334</Words>
  <Application>Microsoft Office PowerPoint</Application>
  <PresentationFormat>Personalizado</PresentationFormat>
  <Paragraphs>55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NewsPrint</vt:lpstr>
      <vt:lpstr>METODOLOGÍA RUP</vt:lpstr>
      <vt:lpstr>¿Qué es la Metodología RUP?</vt:lpstr>
      <vt:lpstr>Características de la Metodología RUP</vt:lpstr>
      <vt:lpstr>Ciclo de vida de la Metodología RUP</vt:lpstr>
      <vt:lpstr>1. Fase de Inicio</vt:lpstr>
      <vt:lpstr>2. Fase de elaboración</vt:lpstr>
      <vt:lpstr>3. Fase de Desarrollo</vt:lpstr>
      <vt:lpstr>4. Fase de Cierre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RUP</dc:title>
  <dc:creator>Carlos Diaz</dc:creator>
  <cp:lastModifiedBy>Usuario</cp:lastModifiedBy>
  <cp:revision>21</cp:revision>
  <dcterms:created xsi:type="dcterms:W3CDTF">2017-10-18T05:24:49Z</dcterms:created>
  <dcterms:modified xsi:type="dcterms:W3CDTF">2017-10-20T23:12:14Z</dcterms:modified>
</cp:coreProperties>
</file>