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8"/>
  </p:notesMasterIdLst>
  <p:handoutMasterIdLst>
    <p:handoutMasterId r:id="rId19"/>
  </p:handoutMasterIdLst>
  <p:sldIdLst>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p:scale>
          <a:sx n="75" d="100"/>
          <a:sy n="75" d="100"/>
        </p:scale>
        <p:origin x="474" y="6"/>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12/22/2017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‹Nº›</a:t>
            </a:fld>
            <a:endParaRPr lang="en-US"/>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12/22/2017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‹Nº›</a:t>
            </a:fld>
            <a:endParaRPr lang="en-US"/>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09600" y="3345021"/>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9580562-E361-4901-81A9-DC99371C70DE}" type="datetime1">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A3E088F-5C71-4C3B-A46F-E5E332BBC3D1}" type="datetime1">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6F79E80-105D-4CD8-AF07-4CEB9B9063CC}" type="datetime1">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12648" y="3346704"/>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59F2C64-0D63-44AF-997A-1B1FE1A96E19}" type="datetime1">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93EA110-C81D-4C5F-84B3-B5F5E7416EB9}" type="datetime1">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8448" y="2331720"/>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327648" y="2331720"/>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4C8EC5ED-4C80-4726-926C-338D85485045}" type="datetime1">
              <a:rPr lang="en-US" smtClean="0"/>
              <a:t>12/22/2017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88647976-C764-44D0-930D-1AC5846C8450}" type="datetime1">
              <a:rPr lang="en-US" smtClean="0"/>
              <a:t>12/22/2017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A5702-ECF8-4274-B6BF-9D5EEBC26FE5}" type="datetime1">
              <a:rPr lang="en-US" smtClean="0"/>
              <a:t>12/22/2017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0566C6A-A83C-4E27-990F-89F11F779CE0}" type="datetime1">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800">
                <a:solidFill>
                  <a:schemeClr val="accent1"/>
                </a:solidFill>
              </a:defRPr>
            </a:lvl1pPr>
          </a:lstStyle>
          <a:p>
            <a:fld id="{D14E86EA-95E3-4DA0-97E2-7D1BBAC51A0F}" type="datetime1">
              <a:rPr lang="en-US" smtClean="0"/>
              <a:t>12/22/2017</a:t>
            </a:fld>
            <a:endParaRPr lang="en-US"/>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800">
                <a:solidFill>
                  <a:schemeClr val="accent1"/>
                </a:solidFill>
              </a:defRPr>
            </a:lvl1pPr>
          </a:lstStyle>
          <a:p>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800">
                <a:solidFill>
                  <a:schemeClr val="accent1"/>
                </a:solidFill>
              </a:defRPr>
            </a:lvl1pPr>
          </a:lstStyle>
          <a:p>
            <a:fld id="{E31375A4-56A4-47D6-9801-1991572033F7}" type="slidenum">
              <a:rPr lang="en-US" smtClean="0"/>
              <a:pPr/>
              <a:t>‹Nº›</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s-ES" sz="8000" b="1" noProof="1" smtClean="0">
                <a:effectLst>
                  <a:outerShdw blurRad="38100" dist="38100" dir="2700000" algn="tl">
                    <a:srgbClr val="000000">
                      <a:alpha val="43137"/>
                    </a:srgbClr>
                  </a:outerShdw>
                </a:effectLst>
              </a:rPr>
              <a:t>JSON API PARA JAVA</a:t>
            </a:r>
            <a:endParaRPr lang="es-ES" sz="8000" b="1" noProof="1">
              <a:effectLst>
                <a:outerShdw blurRad="38100" dist="38100" dir="2700000" algn="tl">
                  <a:srgbClr val="000000">
                    <a:alpha val="43137"/>
                  </a:srgbClr>
                </a:outerShdw>
              </a:effectLst>
            </a:endParaRPr>
          </a:p>
        </p:txBody>
      </p:sp>
      <p:sp>
        <p:nvSpPr>
          <p:cNvPr id="3" name="Subtítulo 2"/>
          <p:cNvSpPr>
            <a:spLocks noGrp="1"/>
          </p:cNvSpPr>
          <p:nvPr>
            <p:ph type="subTitle" idx="1"/>
          </p:nvPr>
        </p:nvSpPr>
        <p:spPr/>
        <p:txBody>
          <a:bodyPr>
            <a:normAutofit/>
          </a:bodyPr>
          <a:lstStyle/>
          <a:p>
            <a:r>
              <a:rPr lang="es-ES" sz="3200" noProof="1" smtClean="0"/>
              <a:t>ALGORITMICA II</a:t>
            </a:r>
            <a:endParaRPr lang="es-ES" sz="3200" noProof="1"/>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17931" b="18844"/>
          <a:stretch/>
        </p:blipFill>
        <p:spPr>
          <a:xfrm>
            <a:off x="9045095" y="274318"/>
            <a:ext cx="2894356" cy="875212"/>
          </a:xfrm>
          <a:prstGeom prst="rect">
            <a:avLst/>
          </a:prstGeom>
        </p:spPr>
      </p:pic>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79330" y="587829"/>
            <a:ext cx="3603070" cy="2155371"/>
          </a:xfrm>
        </p:spPr>
        <p:txBody>
          <a:bodyPr>
            <a:normAutofit fontScale="90000"/>
          </a:bodyPr>
          <a:lstStyle/>
          <a:p>
            <a:r>
              <a:rPr lang="es-PE" sz="2200" b="1" dirty="0">
                <a:solidFill>
                  <a:schemeClr val="accent2">
                    <a:lumMod val="60000"/>
                    <a:lumOff val="40000"/>
                  </a:schemeClr>
                </a:solidFill>
              </a:rPr>
              <a:t>Figura 3: un </a:t>
            </a:r>
            <a:r>
              <a:rPr lang="es-PE" sz="2200" b="1" dirty="0" err="1">
                <a:solidFill>
                  <a:schemeClr val="accent2">
                    <a:lumMod val="60000"/>
                    <a:lumOff val="40000"/>
                  </a:schemeClr>
                </a:solidFill>
              </a:rPr>
              <a:t>array</a:t>
            </a:r>
            <a:r>
              <a:rPr lang="es-PE" sz="2200" b="1" dirty="0">
                <a:solidFill>
                  <a:schemeClr val="accent2">
                    <a:lumMod val="60000"/>
                    <a:lumOff val="40000"/>
                  </a:schemeClr>
                </a:solidFill>
              </a:rPr>
              <a:t> o arreglo en JSON está formado por valores delimitados entre corchetes y separados por comas.</a:t>
            </a:r>
            <a:r>
              <a:rPr lang="es-PE" dirty="0"/>
              <a:t/>
            </a:r>
            <a:br>
              <a:rPr lang="es-PE" dirty="0"/>
            </a:br>
            <a:endParaRPr lang="en-US" dirty="0"/>
          </a:p>
        </p:txBody>
      </p:sp>
      <p:sp>
        <p:nvSpPr>
          <p:cNvPr id="4" name="Marcador de posición de texto 3"/>
          <p:cNvSpPr>
            <a:spLocks noGrp="1"/>
          </p:cNvSpPr>
          <p:nvPr>
            <p:ph type="body" sz="half" idx="2"/>
          </p:nvPr>
        </p:nvSpPr>
        <p:spPr>
          <a:xfrm>
            <a:off x="7979330" y="2560320"/>
            <a:ext cx="3603070" cy="3238318"/>
          </a:xfrm>
        </p:spPr>
        <p:txBody>
          <a:bodyPr>
            <a:normAutofit/>
          </a:bodyPr>
          <a:lstStyle/>
          <a:p>
            <a:r>
              <a:rPr lang="es-PE" sz="2000" b="1" dirty="0">
                <a:solidFill>
                  <a:schemeClr val="accent2">
                    <a:lumMod val="60000"/>
                    <a:lumOff val="40000"/>
                  </a:schemeClr>
                </a:solidFill>
              </a:rPr>
              <a:t>Figura 4: una cadena JSON queda formada de forma análoga a como se forma en muchos lenguajes de programación. Determinados caracteres han de usar una secuencia de escape.</a:t>
            </a:r>
          </a:p>
          <a:p>
            <a:endParaRPr lang="en-US" dirty="0"/>
          </a:p>
        </p:txBody>
      </p:sp>
      <p:pic>
        <p:nvPicPr>
          <p:cNvPr id="6" name="Marcador de contenido 5" descr="array jso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2049" y="457201"/>
            <a:ext cx="6023882" cy="1644650"/>
          </a:xfrm>
          <a:prstGeom prst="rect">
            <a:avLst/>
          </a:prstGeom>
          <a:noFill/>
          <a:ln w="76200">
            <a:solidFill>
              <a:srgbClr val="00B0F0"/>
            </a:solidFill>
          </a:ln>
        </p:spPr>
      </p:pic>
      <p:pic>
        <p:nvPicPr>
          <p:cNvPr id="7" name="Imagen 6" descr="cadena json"/>
          <p:cNvPicPr/>
          <p:nvPr/>
        </p:nvPicPr>
        <p:blipFill>
          <a:blip r:embed="rId3">
            <a:extLst>
              <a:ext uri="{28A0092B-C50C-407E-A947-70E740481C1C}">
                <a14:useLocalDpi xmlns:a14="http://schemas.microsoft.com/office/drawing/2010/main" val="0"/>
              </a:ext>
            </a:extLst>
          </a:blip>
          <a:srcRect/>
          <a:stretch>
            <a:fillRect/>
          </a:stretch>
        </p:blipFill>
        <p:spPr bwMode="auto">
          <a:xfrm>
            <a:off x="612049" y="2390504"/>
            <a:ext cx="6023882" cy="4146322"/>
          </a:xfrm>
          <a:prstGeom prst="rect">
            <a:avLst/>
          </a:prstGeom>
          <a:noFill/>
          <a:ln w="76200">
            <a:solidFill>
              <a:srgbClr val="92D050"/>
            </a:solidFill>
          </a:ln>
        </p:spPr>
      </p:pic>
    </p:spTree>
    <p:extLst>
      <p:ext uri="{BB962C8B-B14F-4D97-AF65-F5344CB8AC3E}">
        <p14:creationId xmlns:p14="http://schemas.microsoft.com/office/powerpoint/2010/main" val="16694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25958" y="1946366"/>
            <a:ext cx="3602736" cy="1554480"/>
          </a:xfrm>
        </p:spPr>
        <p:txBody>
          <a:bodyPr>
            <a:normAutofit fontScale="90000"/>
          </a:bodyPr>
          <a:lstStyle/>
          <a:p>
            <a:r>
              <a:rPr lang="es-PE" sz="2000" b="1" dirty="0">
                <a:solidFill>
                  <a:schemeClr val="accent1">
                    <a:lumMod val="60000"/>
                    <a:lumOff val="40000"/>
                  </a:schemeClr>
                </a:solidFill>
              </a:rPr>
              <a:t>Figura 5: un número JSON queda formado de forma análoga a como se forma en muchos lenguajes de programación.</a:t>
            </a:r>
            <a:endParaRPr lang="en-US" sz="2000" b="1" dirty="0">
              <a:solidFill>
                <a:schemeClr val="accent1">
                  <a:lumMod val="60000"/>
                  <a:lumOff val="40000"/>
                </a:schemeClr>
              </a:solidFill>
            </a:endParaRP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t="17931" b="18844"/>
          <a:stretch/>
        </p:blipFill>
        <p:spPr>
          <a:xfrm>
            <a:off x="9045095" y="274318"/>
            <a:ext cx="2894356" cy="875212"/>
          </a:xfrm>
          <a:prstGeom prst="rect">
            <a:avLst/>
          </a:prstGeom>
        </p:spPr>
      </p:pic>
      <p:pic>
        <p:nvPicPr>
          <p:cNvPr id="6" name="Imagen 5" descr="numero json"/>
          <p:cNvPicPr/>
          <p:nvPr/>
        </p:nvPicPr>
        <p:blipFill>
          <a:blip r:embed="rId3">
            <a:extLst>
              <a:ext uri="{28A0092B-C50C-407E-A947-70E740481C1C}">
                <a14:useLocalDpi xmlns:a14="http://schemas.microsoft.com/office/drawing/2010/main" val="0"/>
              </a:ext>
            </a:extLst>
          </a:blip>
          <a:srcRect/>
          <a:stretch>
            <a:fillRect/>
          </a:stretch>
        </p:blipFill>
        <p:spPr bwMode="auto">
          <a:xfrm>
            <a:off x="431075" y="1946366"/>
            <a:ext cx="6648994" cy="3030582"/>
          </a:xfrm>
          <a:prstGeom prst="rect">
            <a:avLst/>
          </a:prstGeom>
          <a:noFill/>
          <a:ln w="76200">
            <a:solidFill>
              <a:srgbClr val="00B0F0"/>
            </a:solidFill>
          </a:ln>
        </p:spPr>
      </p:pic>
    </p:spTree>
    <p:extLst>
      <p:ext uri="{BB962C8B-B14F-4D97-AF65-F5344CB8AC3E}">
        <p14:creationId xmlns:p14="http://schemas.microsoft.com/office/powerpoint/2010/main" val="13033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6600" y="362303"/>
            <a:ext cx="10160000" cy="1701628"/>
          </a:xfrm>
        </p:spPr>
        <p:txBody>
          <a:bodyPr>
            <a:normAutofit fontScale="90000"/>
          </a:bodyPr>
          <a:lstStyle/>
          <a:p>
            <a:r>
              <a:rPr lang="es-PE" sz="4400" b="1" dirty="0"/>
              <a:t>CASO01</a:t>
            </a:r>
            <a:r>
              <a:rPr lang="es-PE" sz="4400" b="1" dirty="0" smtClean="0"/>
              <a:t>.</a:t>
            </a:r>
            <a:r>
              <a:rPr lang="es-PE" sz="4400" dirty="0"/>
              <a:t/>
            </a:r>
            <a:br>
              <a:rPr lang="es-PE" sz="4400" dirty="0"/>
            </a:br>
            <a:r>
              <a:rPr lang="es-PE" sz="4400" b="1" dirty="0"/>
              <a:t>Veamos un sencillo ejemplo de JSON:</a:t>
            </a:r>
            <a:r>
              <a:rPr lang="es-PE" dirty="0"/>
              <a:t/>
            </a:r>
            <a:br>
              <a:rPr lang="es-PE" dirty="0"/>
            </a:br>
            <a:endParaRPr lang="es-PE" dirty="0"/>
          </a:p>
        </p:txBody>
      </p:sp>
      <p:sp>
        <p:nvSpPr>
          <p:cNvPr id="3" name="Rectángulo 2"/>
          <p:cNvSpPr/>
          <p:nvPr/>
        </p:nvSpPr>
        <p:spPr>
          <a:xfrm>
            <a:off x="631371" y="2063931"/>
            <a:ext cx="9655629" cy="1084015"/>
          </a:xfrm>
          <a:prstGeom prst="rect">
            <a:avLst/>
          </a:prstGeom>
        </p:spPr>
        <p:txBody>
          <a:bodyPr wrap="square">
            <a:spAutoFit/>
          </a:bodyPr>
          <a:lstStyle/>
          <a:p>
            <a:pPr>
              <a:lnSpc>
                <a:spcPct val="107000"/>
              </a:lnSpc>
              <a:spcAft>
                <a:spcPts val="800"/>
              </a:spcAft>
            </a:pPr>
            <a:r>
              <a:rPr lang="es-PE" b="1" dirty="0">
                <a:latin typeface="Arial" panose="020B0604020202020204" pitchFamily="34" charset="0"/>
                <a:ea typeface="Calibri" panose="020F0502020204030204" pitchFamily="34" charset="0"/>
                <a:cs typeface="Times New Roman" panose="02020603050405020304" pitchFamily="18" charset="0"/>
              </a:rPr>
              <a:t>Para asignar a un nombre un valor debemos usar los dos puntos ':' este separador es el equivalente al igual ('=') de cualquier lenguaje.</a:t>
            </a:r>
            <a:endParaRPr lang="es-PE"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dirty="0">
                <a:highlight>
                  <a:srgbClr val="00FF00"/>
                </a:highlight>
                <a:latin typeface="Arial" panose="020B0604020202020204" pitchFamily="34" charset="0"/>
                <a:ea typeface="Calibri" panose="020F0502020204030204" pitchFamily="34" charset="0"/>
                <a:cs typeface="Times New Roman" panose="02020603050405020304" pitchFamily="18" charset="0"/>
              </a:rPr>
              <a:t>"Nombre" : "</a:t>
            </a:r>
            <a:r>
              <a:rPr lang="es-PE" dirty="0" err="1">
                <a:highlight>
                  <a:srgbClr val="00FF00"/>
                </a:highlight>
                <a:latin typeface="Arial" panose="020B0604020202020204" pitchFamily="34" charset="0"/>
                <a:ea typeface="Calibri" panose="020F0502020204030204" pitchFamily="34" charset="0"/>
                <a:cs typeface="Times New Roman" panose="02020603050405020304" pitchFamily="18" charset="0"/>
              </a:rPr>
              <a:t>Geeky</a:t>
            </a:r>
            <a:r>
              <a:rPr lang="es-PE" dirty="0">
                <a:highlight>
                  <a:srgbClr val="00FF00"/>
                </a:highlight>
                <a:latin typeface="Arial" panose="020B0604020202020204" pitchFamily="34" charset="0"/>
                <a:ea typeface="Calibri" panose="020F0502020204030204" pitchFamily="34" charset="0"/>
                <a:cs typeface="Times New Roman" panose="02020603050405020304" pitchFamily="18" charset="0"/>
              </a:rPr>
              <a:t> </a:t>
            </a:r>
            <a:r>
              <a:rPr lang="es-PE" dirty="0" err="1">
                <a:highlight>
                  <a:srgbClr val="00FF00"/>
                </a:highlight>
                <a:latin typeface="Arial" panose="020B0604020202020204" pitchFamily="34" charset="0"/>
                <a:ea typeface="Calibri" panose="020F0502020204030204" pitchFamily="34" charset="0"/>
                <a:cs typeface="Times New Roman" panose="02020603050405020304" pitchFamily="18" charset="0"/>
              </a:rPr>
              <a:t>Theory</a:t>
            </a:r>
            <a:r>
              <a:rPr lang="es-PE" dirty="0" smtClean="0">
                <a:highlight>
                  <a:srgbClr val="00FF00"/>
                </a:highlight>
                <a:latin typeface="Arial" panose="020B0604020202020204" pitchFamily="34" charset="0"/>
                <a:ea typeface="Calibri" panose="020F0502020204030204" pitchFamily="34" charset="0"/>
                <a:cs typeface="Times New Roman" panose="02020603050405020304" pitchFamily="18" charset="0"/>
              </a:rPr>
              <a:t>"</a:t>
            </a:r>
            <a:endParaRPr lang="es-PE"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p:cNvSpPr/>
          <p:nvPr/>
        </p:nvSpPr>
        <p:spPr>
          <a:xfrm>
            <a:off x="7341325" y="3588486"/>
            <a:ext cx="4428309" cy="2075696"/>
          </a:xfrm>
          <a:prstGeom prst="rect">
            <a:avLst/>
          </a:prstGeom>
        </p:spPr>
        <p:txBody>
          <a:bodyPr wrap="square">
            <a:spAutoFit/>
          </a:bodyPr>
          <a:lstStyle/>
          <a:p>
            <a:pPr>
              <a:lnSpc>
                <a:spcPct val="107000"/>
              </a:lnSpc>
              <a:spcAft>
                <a:spcPts val="800"/>
              </a:spcAft>
            </a:pPr>
            <a:r>
              <a:rPr lang="es-PE" dirty="0">
                <a:latin typeface="Arial" panose="020B0604020202020204" pitchFamily="34" charset="0"/>
                <a:ea typeface="Calibri" panose="020F0502020204030204" pitchFamily="34" charset="0"/>
                <a:cs typeface="Times New Roman" panose="02020603050405020304" pitchFamily="18" charset="0"/>
              </a:rPr>
              <a:t>Objetos JSON</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dirty="0">
                <a:latin typeface="Arial" panose="020B0604020202020204" pitchFamily="34" charset="0"/>
                <a:ea typeface="Calibri" panose="020F0502020204030204" pitchFamily="34" charset="0"/>
                <a:cs typeface="Times New Roman" panose="02020603050405020304" pitchFamily="18" charset="0"/>
              </a:rPr>
              <a:t>Los objetos JSON se identifican entre llaves, un objeto puede ser en nuestro caso una fruta o una verdura.</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b="1" dirty="0">
                <a:highlight>
                  <a:srgbClr val="00FF00"/>
                </a:highlight>
                <a:latin typeface="Arial" panose="020B0604020202020204" pitchFamily="34" charset="0"/>
                <a:ea typeface="Calibri" panose="020F0502020204030204" pitchFamily="34" charset="0"/>
                <a:cs typeface="Times New Roman" panose="02020603050405020304" pitchFamily="18" charset="0"/>
              </a:rPr>
              <a:t>{ "</a:t>
            </a:r>
            <a:r>
              <a:rPr lang="es-PE" b="1" dirty="0" err="1">
                <a:highlight>
                  <a:srgbClr val="00FF00"/>
                </a:highlight>
                <a:latin typeface="Arial" panose="020B0604020202020204" pitchFamily="34" charset="0"/>
                <a:ea typeface="Calibri" panose="020F0502020204030204" pitchFamily="34" charset="0"/>
                <a:cs typeface="Times New Roman" panose="02020603050405020304" pitchFamily="18" charset="0"/>
              </a:rPr>
              <a:t>NombreFruta</a:t>
            </a:r>
            <a:r>
              <a:rPr lang="es-PE" b="1" dirty="0">
                <a:highlight>
                  <a:srgbClr val="00FF00"/>
                </a:highlight>
                <a:latin typeface="Arial" panose="020B0604020202020204" pitchFamily="34" charset="0"/>
                <a:ea typeface="Calibri" panose="020F0502020204030204" pitchFamily="34" charset="0"/>
                <a:cs typeface="Times New Roman" panose="02020603050405020304" pitchFamily="18" charset="0"/>
              </a:rPr>
              <a:t>":"Manzana" , "Cantidad":20 }</a:t>
            </a:r>
            <a:endParaRPr lang="es-PE"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631371" y="3287330"/>
            <a:ext cx="6096000" cy="3325847"/>
          </a:xfrm>
          <a:prstGeom prst="rect">
            <a:avLst/>
          </a:prstGeom>
        </p:spPr>
        <p:txBody>
          <a:bodyPr>
            <a:spAutoFit/>
          </a:bodyPr>
          <a:lstStyle/>
          <a:p>
            <a:pPr>
              <a:lnSpc>
                <a:spcPct val="107000"/>
              </a:lnSpc>
              <a:spcAft>
                <a:spcPts val="800"/>
              </a:spcAft>
            </a:pPr>
            <a:r>
              <a:rPr lang="es-PE" sz="2000" dirty="0">
                <a:latin typeface="Arial" panose="020B0604020202020204" pitchFamily="34" charset="0"/>
                <a:ea typeface="Calibri" panose="020F0502020204030204" pitchFamily="34" charset="0"/>
                <a:cs typeface="Times New Roman" panose="02020603050405020304" pitchFamily="18" charset="0"/>
              </a:rPr>
              <a:t>Valores JSON</a:t>
            </a:r>
            <a:endParaRPr lang="es-PE"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sz="2000" dirty="0">
                <a:latin typeface="Arial" panose="020B0604020202020204" pitchFamily="34" charset="0"/>
                <a:ea typeface="Calibri" panose="020F0502020204030204" pitchFamily="34" charset="0"/>
                <a:cs typeface="Times New Roman" panose="02020603050405020304" pitchFamily="18" charset="0"/>
              </a:rPr>
              <a:t>Los tipos de valores que podemos encontrar en </a:t>
            </a:r>
            <a:r>
              <a:rPr lang="es-PE" sz="2000" dirty="0" err="1">
                <a:latin typeface="Arial" panose="020B0604020202020204" pitchFamily="34" charset="0"/>
                <a:ea typeface="Calibri" panose="020F0502020204030204" pitchFamily="34" charset="0"/>
                <a:cs typeface="Times New Roman" panose="02020603050405020304" pitchFamily="18" charset="0"/>
              </a:rPr>
              <a:t>Json</a:t>
            </a:r>
            <a:r>
              <a:rPr lang="es-PE" sz="2000" dirty="0">
                <a:latin typeface="Arial" panose="020B0604020202020204" pitchFamily="34" charset="0"/>
                <a:ea typeface="Calibri" panose="020F0502020204030204" pitchFamily="34" charset="0"/>
                <a:cs typeface="Times New Roman" panose="02020603050405020304" pitchFamily="18" charset="0"/>
              </a:rPr>
              <a:t> son los siguientes:</a:t>
            </a:r>
            <a:endParaRPr lang="es-PE"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PE" sz="2000" dirty="0">
                <a:latin typeface="Arial" panose="020B0604020202020204" pitchFamily="34" charset="0"/>
                <a:ea typeface="Calibri" panose="020F0502020204030204" pitchFamily="34" charset="0"/>
                <a:cs typeface="Times New Roman" panose="02020603050405020304" pitchFamily="18" charset="0"/>
              </a:rPr>
              <a:t>Un número (entero o </a:t>
            </a:r>
            <a:r>
              <a:rPr lang="es-PE" sz="2000" dirty="0" err="1">
                <a:latin typeface="Arial" panose="020B0604020202020204" pitchFamily="34" charset="0"/>
                <a:ea typeface="Calibri" panose="020F0502020204030204" pitchFamily="34" charset="0"/>
                <a:cs typeface="Times New Roman" panose="02020603050405020304" pitchFamily="18" charset="0"/>
              </a:rPr>
              <a:t>float</a:t>
            </a:r>
            <a:r>
              <a:rPr lang="es-PE" sz="2000" dirty="0">
                <a:latin typeface="Arial" panose="020B0604020202020204" pitchFamily="34" charset="0"/>
                <a:ea typeface="Calibri" panose="020F0502020204030204" pitchFamily="34" charset="0"/>
                <a:cs typeface="Times New Roman" panose="02020603050405020304" pitchFamily="18" charset="0"/>
              </a:rPr>
              <a:t>)</a:t>
            </a:r>
            <a:endParaRPr lang="es-PE"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PE" sz="2000" dirty="0">
                <a:latin typeface="Arial" panose="020B0604020202020204" pitchFamily="34" charset="0"/>
                <a:ea typeface="Calibri" panose="020F0502020204030204" pitchFamily="34" charset="0"/>
                <a:cs typeface="Times New Roman" panose="02020603050405020304" pitchFamily="18" charset="0"/>
              </a:rPr>
              <a:t>Un </a:t>
            </a:r>
            <a:r>
              <a:rPr lang="es-PE" sz="2000" dirty="0" err="1">
                <a:latin typeface="Arial" panose="020B0604020202020204" pitchFamily="34" charset="0"/>
                <a:ea typeface="Calibri" panose="020F0502020204030204" pitchFamily="34" charset="0"/>
                <a:cs typeface="Times New Roman" panose="02020603050405020304" pitchFamily="18" charset="0"/>
              </a:rPr>
              <a:t>string</a:t>
            </a:r>
            <a:r>
              <a:rPr lang="es-PE" sz="2000" dirty="0">
                <a:latin typeface="Arial" panose="020B0604020202020204" pitchFamily="34" charset="0"/>
                <a:ea typeface="Calibri" panose="020F0502020204030204" pitchFamily="34" charset="0"/>
                <a:cs typeface="Times New Roman" panose="02020603050405020304" pitchFamily="18" charset="0"/>
              </a:rPr>
              <a:t> (entre comillas simples)</a:t>
            </a:r>
            <a:endParaRPr lang="es-PE"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PE" sz="2000" dirty="0">
                <a:latin typeface="Arial" panose="020B0604020202020204" pitchFamily="34" charset="0"/>
                <a:ea typeface="Calibri" panose="020F0502020204030204" pitchFamily="34" charset="0"/>
                <a:cs typeface="Times New Roman" panose="02020603050405020304" pitchFamily="18" charset="0"/>
              </a:rPr>
              <a:t>Un booleano (true o false)</a:t>
            </a:r>
            <a:endParaRPr lang="es-PE"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PE" sz="2000" dirty="0">
                <a:latin typeface="Arial" panose="020B0604020202020204" pitchFamily="34" charset="0"/>
                <a:ea typeface="Calibri" panose="020F0502020204030204" pitchFamily="34" charset="0"/>
                <a:cs typeface="Times New Roman" panose="02020603050405020304" pitchFamily="18" charset="0"/>
              </a:rPr>
              <a:t>Un </a:t>
            </a:r>
            <a:r>
              <a:rPr lang="es-PE" sz="2000" dirty="0" err="1">
                <a:latin typeface="Arial" panose="020B0604020202020204" pitchFamily="34" charset="0"/>
                <a:ea typeface="Calibri" panose="020F0502020204030204" pitchFamily="34" charset="0"/>
                <a:cs typeface="Times New Roman" panose="02020603050405020304" pitchFamily="18" charset="0"/>
              </a:rPr>
              <a:t>array</a:t>
            </a:r>
            <a:r>
              <a:rPr lang="es-PE" sz="2000" dirty="0">
                <a:latin typeface="Arial" panose="020B0604020202020204" pitchFamily="34" charset="0"/>
                <a:ea typeface="Calibri" panose="020F0502020204030204" pitchFamily="34" charset="0"/>
                <a:cs typeface="Times New Roman" panose="02020603050405020304" pitchFamily="18" charset="0"/>
              </a:rPr>
              <a:t> (entre corchetes [] )</a:t>
            </a:r>
            <a:endParaRPr lang="es-PE"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PE" sz="2000" dirty="0">
                <a:latin typeface="Arial" panose="020B0604020202020204" pitchFamily="34" charset="0"/>
                <a:ea typeface="Calibri" panose="020F0502020204030204" pitchFamily="34" charset="0"/>
                <a:cs typeface="Times New Roman" panose="02020603050405020304" pitchFamily="18" charset="0"/>
              </a:rPr>
              <a:t>Un objeto (entre llaves {})</a:t>
            </a:r>
            <a:endParaRPr lang="es-PE"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494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52994" y="2059749"/>
            <a:ext cx="3222172" cy="3671518"/>
          </a:xfrm>
          <a:prstGeom prst="rect">
            <a:avLst/>
          </a:prstGeom>
          <a:ln>
            <a:solidFill>
              <a:srgbClr val="00B0F0"/>
            </a:solidFill>
          </a:ln>
        </p:spPr>
        <p:txBody>
          <a:bodyPr wrap="square" numCol="1">
            <a:spAutoFit/>
          </a:bodyPr>
          <a:lstStyle/>
          <a:p>
            <a:pPr>
              <a:lnSpc>
                <a:spcPct val="107000"/>
              </a:lnSpc>
              <a:spcAft>
                <a:spcPts val="800"/>
              </a:spcAft>
            </a:pPr>
            <a:r>
              <a:rPr lang="es-PE" dirty="0">
                <a:solidFill>
                  <a:srgbClr val="FFC000"/>
                </a:solidFill>
              </a:rPr>
              <a:t>{</a:t>
            </a:r>
          </a:p>
          <a:p>
            <a:pPr>
              <a:lnSpc>
                <a:spcPct val="107000"/>
              </a:lnSpc>
              <a:spcAft>
                <a:spcPts val="800"/>
              </a:spcAft>
            </a:pPr>
            <a:r>
              <a:rPr lang="es-PE" dirty="0">
                <a:solidFill>
                  <a:srgbClr val="FFC000"/>
                </a:solidFill>
              </a:rPr>
              <a:t>"Frutas": [</a:t>
            </a:r>
          </a:p>
          <a:p>
            <a:pPr>
              <a:lnSpc>
                <a:spcPct val="107000"/>
              </a:lnSpc>
              <a:spcAft>
                <a:spcPts val="800"/>
              </a:spcAft>
            </a:pPr>
            <a:r>
              <a:rPr lang="es-PE" dirty="0">
                <a:solidFill>
                  <a:srgbClr val="FFC000"/>
                </a:solidFill>
              </a:rPr>
              <a:t>{ "</a:t>
            </a:r>
            <a:r>
              <a:rPr lang="es-PE" dirty="0" err="1">
                <a:solidFill>
                  <a:srgbClr val="FFC000"/>
                </a:solidFill>
              </a:rPr>
              <a:t>NombreFruta</a:t>
            </a:r>
            <a:r>
              <a:rPr lang="es-PE" dirty="0">
                <a:solidFill>
                  <a:srgbClr val="FFC000"/>
                </a:solidFill>
              </a:rPr>
              <a:t>":"Manzana" , "cantidad":10 }, </a:t>
            </a:r>
          </a:p>
          <a:p>
            <a:pPr>
              <a:lnSpc>
                <a:spcPct val="107000"/>
              </a:lnSpc>
              <a:spcAft>
                <a:spcPts val="800"/>
              </a:spcAft>
            </a:pPr>
            <a:r>
              <a:rPr lang="es-PE" dirty="0">
                <a:solidFill>
                  <a:srgbClr val="FFC000"/>
                </a:solidFill>
              </a:rPr>
              <a:t>{ "</a:t>
            </a:r>
            <a:r>
              <a:rPr lang="es-PE" dirty="0" err="1">
                <a:solidFill>
                  <a:srgbClr val="FFC000"/>
                </a:solidFill>
              </a:rPr>
              <a:t>NombreFruta</a:t>
            </a:r>
            <a:r>
              <a:rPr lang="es-PE" dirty="0">
                <a:solidFill>
                  <a:srgbClr val="FFC000"/>
                </a:solidFill>
              </a:rPr>
              <a:t>":"Pera" , "cantidad":20 }, </a:t>
            </a:r>
          </a:p>
          <a:p>
            <a:pPr>
              <a:lnSpc>
                <a:spcPct val="107000"/>
              </a:lnSpc>
              <a:spcAft>
                <a:spcPts val="800"/>
              </a:spcAft>
            </a:pPr>
            <a:r>
              <a:rPr lang="es-PE" dirty="0">
                <a:solidFill>
                  <a:srgbClr val="FFC000"/>
                </a:solidFill>
              </a:rPr>
              <a:t>{ "</a:t>
            </a:r>
            <a:r>
              <a:rPr lang="es-PE" dirty="0" err="1">
                <a:solidFill>
                  <a:srgbClr val="FFC000"/>
                </a:solidFill>
              </a:rPr>
              <a:t>NombreFruta</a:t>
            </a:r>
            <a:r>
              <a:rPr lang="es-PE" dirty="0">
                <a:solidFill>
                  <a:srgbClr val="FFC000"/>
                </a:solidFill>
              </a:rPr>
              <a:t>":"Naranja" , "cantidad":30 }</a:t>
            </a:r>
          </a:p>
          <a:p>
            <a:pPr>
              <a:lnSpc>
                <a:spcPct val="107000"/>
              </a:lnSpc>
              <a:spcAft>
                <a:spcPts val="800"/>
              </a:spcAft>
            </a:pPr>
            <a:r>
              <a:rPr lang="es-PE" dirty="0">
                <a:solidFill>
                  <a:srgbClr val="FFC000"/>
                </a:solidFill>
              </a:rPr>
              <a:t>]</a:t>
            </a:r>
          </a:p>
          <a:p>
            <a:pPr>
              <a:lnSpc>
                <a:spcPct val="107000"/>
              </a:lnSpc>
              <a:spcAft>
                <a:spcPts val="800"/>
              </a:spcAft>
            </a:pPr>
            <a:r>
              <a:rPr lang="es-PE" dirty="0">
                <a:solidFill>
                  <a:srgbClr val="FFC000"/>
                </a:solidFill>
              </a:rPr>
              <a:t>}</a:t>
            </a:r>
          </a:p>
        </p:txBody>
      </p:sp>
      <p:sp>
        <p:nvSpPr>
          <p:cNvPr id="4" name="Rectángulo 3"/>
          <p:cNvSpPr/>
          <p:nvPr/>
        </p:nvSpPr>
        <p:spPr>
          <a:xfrm>
            <a:off x="552994" y="388137"/>
            <a:ext cx="3757749" cy="1709699"/>
          </a:xfrm>
          <a:prstGeom prst="rect">
            <a:avLst/>
          </a:prstGeom>
        </p:spPr>
        <p:txBody>
          <a:bodyPr wrap="square">
            <a:spAutoFit/>
          </a:bodyPr>
          <a:lstStyle/>
          <a:p>
            <a:pPr>
              <a:lnSpc>
                <a:spcPct val="107000"/>
              </a:lnSpc>
              <a:spcAft>
                <a:spcPts val="800"/>
              </a:spcAft>
            </a:pPr>
            <a:r>
              <a:rPr lang="es-PE" sz="2000" b="1" dirty="0" err="1">
                <a:solidFill>
                  <a:srgbClr val="00B050"/>
                </a:solidFill>
                <a:latin typeface="Arial" panose="020B0604020202020204" pitchFamily="34" charset="0"/>
                <a:ea typeface="Calibri" panose="020F0502020204030204" pitchFamily="34" charset="0"/>
                <a:cs typeface="Times New Roman" panose="02020603050405020304" pitchFamily="18" charset="0"/>
              </a:rPr>
              <a:t>Arrays</a:t>
            </a:r>
            <a:r>
              <a:rPr lang="es-PE" sz="2000" b="1" dirty="0">
                <a:solidFill>
                  <a:srgbClr val="00B050"/>
                </a:solidFill>
                <a:latin typeface="Arial" panose="020B0604020202020204" pitchFamily="34" charset="0"/>
                <a:ea typeface="Calibri" panose="020F0502020204030204" pitchFamily="34" charset="0"/>
                <a:cs typeface="Times New Roman" panose="02020603050405020304" pitchFamily="18" charset="0"/>
              </a:rPr>
              <a:t> JSON</a:t>
            </a:r>
            <a:endParaRPr lang="es-PE" sz="2000" b="1"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b="1" dirty="0">
                <a:latin typeface="Arial" panose="020B0604020202020204" pitchFamily="34" charset="0"/>
                <a:ea typeface="Calibri" panose="020F0502020204030204" pitchFamily="34" charset="0"/>
                <a:cs typeface="Times New Roman" panose="02020603050405020304" pitchFamily="18" charset="0"/>
              </a:rPr>
              <a:t>En un </a:t>
            </a:r>
            <a:r>
              <a:rPr lang="es-PE" b="1" dirty="0" err="1">
                <a:latin typeface="Arial" panose="020B0604020202020204" pitchFamily="34" charset="0"/>
                <a:ea typeface="Calibri" panose="020F0502020204030204" pitchFamily="34" charset="0"/>
                <a:cs typeface="Times New Roman" panose="02020603050405020304" pitchFamily="18" charset="0"/>
              </a:rPr>
              <a:t>Json</a:t>
            </a:r>
            <a:r>
              <a:rPr lang="es-PE" b="1" dirty="0">
                <a:latin typeface="Arial" panose="020B0604020202020204" pitchFamily="34" charset="0"/>
                <a:ea typeface="Calibri" panose="020F0502020204030204" pitchFamily="34" charset="0"/>
                <a:cs typeface="Times New Roman" panose="02020603050405020304" pitchFamily="18" charset="0"/>
              </a:rPr>
              <a:t> puedes incluir </a:t>
            </a:r>
            <a:r>
              <a:rPr lang="es-PE" b="1" dirty="0" err="1">
                <a:latin typeface="Arial" panose="020B0604020202020204" pitchFamily="34" charset="0"/>
                <a:ea typeface="Calibri" panose="020F0502020204030204" pitchFamily="34" charset="0"/>
                <a:cs typeface="Times New Roman" panose="02020603050405020304" pitchFamily="18" charset="0"/>
              </a:rPr>
              <a:t>arrays</a:t>
            </a:r>
            <a:r>
              <a:rPr lang="es-PE" b="1" dirty="0">
                <a:latin typeface="Arial" panose="020B0604020202020204" pitchFamily="34" charset="0"/>
                <a:ea typeface="Calibri" panose="020F0502020204030204" pitchFamily="34" charset="0"/>
                <a:cs typeface="Times New Roman" panose="02020603050405020304" pitchFamily="18" charset="0"/>
              </a:rPr>
              <a:t>, para ellos el contenido del </a:t>
            </a:r>
            <a:r>
              <a:rPr lang="es-PE" b="1" dirty="0" err="1">
                <a:latin typeface="Arial" panose="020B0604020202020204" pitchFamily="34" charset="0"/>
                <a:ea typeface="Calibri" panose="020F0502020204030204" pitchFamily="34" charset="0"/>
                <a:cs typeface="Times New Roman" panose="02020603050405020304" pitchFamily="18" charset="0"/>
              </a:rPr>
              <a:t>array</a:t>
            </a:r>
            <a:r>
              <a:rPr lang="es-PE" b="1" dirty="0">
                <a:latin typeface="Arial" panose="020B0604020202020204" pitchFamily="34" charset="0"/>
                <a:ea typeface="Calibri" panose="020F0502020204030204" pitchFamily="34" charset="0"/>
                <a:cs typeface="Times New Roman" panose="02020603050405020304" pitchFamily="18" charset="0"/>
              </a:rPr>
              <a:t> debe ir entre corchetes []:</a:t>
            </a:r>
            <a:endParaRPr lang="es-PE" sz="16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p:cNvSpPr/>
          <p:nvPr/>
        </p:nvSpPr>
        <p:spPr>
          <a:xfrm>
            <a:off x="5418913" y="388137"/>
            <a:ext cx="6048099" cy="685059"/>
          </a:xfrm>
          <a:prstGeom prst="rect">
            <a:avLst/>
          </a:prstGeom>
        </p:spPr>
        <p:txBody>
          <a:bodyPr wrap="square">
            <a:spAutoFit/>
          </a:bodyPr>
          <a:lstStyle/>
          <a:p>
            <a:pPr>
              <a:lnSpc>
                <a:spcPct val="107000"/>
              </a:lnSpc>
              <a:spcAft>
                <a:spcPts val="800"/>
              </a:spcAft>
            </a:pPr>
            <a:r>
              <a:rPr lang="es-PE" b="1" dirty="0">
                <a:latin typeface="Arial" panose="020B0604020202020204" pitchFamily="34" charset="0"/>
                <a:ea typeface="Calibri" panose="020F0502020204030204" pitchFamily="34" charset="0"/>
                <a:cs typeface="Times New Roman" panose="02020603050405020304" pitchFamily="18" charset="0"/>
              </a:rPr>
              <a:t>Una vez explicado el funcionamiento de la sintaxis JSON, vamos a aplicar nuestro ejemplo de la frutería.</a:t>
            </a:r>
            <a:endParaRPr lang="es-PE" sz="16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ángulo 7"/>
          <p:cNvSpPr/>
          <p:nvPr/>
        </p:nvSpPr>
        <p:spPr>
          <a:xfrm>
            <a:off x="8972008" y="1471314"/>
            <a:ext cx="2495005" cy="5062155"/>
          </a:xfrm>
          <a:prstGeom prst="rect">
            <a:avLst/>
          </a:prstGeom>
          <a:ln>
            <a:solidFill>
              <a:srgbClr val="00B0F0"/>
            </a:solidFill>
          </a:ln>
        </p:spPr>
        <p:txBody>
          <a:bodyPr wrap="square" numCol="1">
            <a:spAutoFit/>
          </a:bodyPr>
          <a:lstStyle/>
          <a:p>
            <a:pPr>
              <a:lnSpc>
                <a:spcPct val="107000"/>
              </a:lnSpc>
              <a:spcAft>
                <a:spcPts val="800"/>
              </a:spcAft>
            </a:pPr>
            <a:r>
              <a:rPr lang="es-PE" dirty="0"/>
              <a:t> </a:t>
            </a:r>
            <a:r>
              <a:rPr lang="es-PE" dirty="0">
                <a:solidFill>
                  <a:srgbClr val="FFC000"/>
                </a:solidFill>
              </a:rPr>
              <a:t>{"Verdura":</a:t>
            </a:r>
          </a:p>
          <a:p>
            <a:pPr>
              <a:lnSpc>
                <a:spcPct val="107000"/>
              </a:lnSpc>
              <a:spcAft>
                <a:spcPts val="800"/>
              </a:spcAft>
            </a:pPr>
            <a:r>
              <a:rPr lang="es-PE" dirty="0">
                <a:solidFill>
                  <a:srgbClr val="FFC000"/>
                </a:solidFill>
              </a:rPr>
              <a:t>   [</a:t>
            </a:r>
          </a:p>
          <a:p>
            <a:pPr>
              <a:lnSpc>
                <a:spcPct val="107000"/>
              </a:lnSpc>
              <a:spcAft>
                <a:spcPts val="800"/>
              </a:spcAft>
            </a:pPr>
            <a:r>
              <a:rPr lang="es-PE" dirty="0">
                <a:solidFill>
                  <a:srgbClr val="FFC000"/>
                </a:solidFill>
              </a:rPr>
              <a:t>{"Nombre":"Lechuga","Cantidad":80},</a:t>
            </a:r>
          </a:p>
          <a:p>
            <a:pPr>
              <a:lnSpc>
                <a:spcPct val="107000"/>
              </a:lnSpc>
              <a:spcAft>
                <a:spcPts val="800"/>
              </a:spcAft>
            </a:pPr>
            <a:r>
              <a:rPr lang="es-PE" dirty="0">
                <a:solidFill>
                  <a:srgbClr val="FFC000"/>
                </a:solidFill>
              </a:rPr>
              <a:t>    {"Nombre":"Tomate","Cantidad":15},</a:t>
            </a:r>
          </a:p>
          <a:p>
            <a:pPr>
              <a:lnSpc>
                <a:spcPct val="107000"/>
              </a:lnSpc>
              <a:spcAft>
                <a:spcPts val="800"/>
              </a:spcAft>
            </a:pPr>
            <a:r>
              <a:rPr lang="es-PE" dirty="0">
                <a:solidFill>
                  <a:srgbClr val="FFC000"/>
                </a:solidFill>
              </a:rPr>
              <a:t>    {"Nombre":"Pepino","Cantidad":50}</a:t>
            </a:r>
          </a:p>
          <a:p>
            <a:pPr>
              <a:lnSpc>
                <a:spcPct val="107000"/>
              </a:lnSpc>
              <a:spcAft>
                <a:spcPts val="800"/>
              </a:spcAft>
            </a:pPr>
            <a:r>
              <a:rPr lang="es-PE" dirty="0">
                <a:solidFill>
                  <a:srgbClr val="FFC000"/>
                </a:solidFill>
              </a:rPr>
              <a:t>   ]</a:t>
            </a:r>
          </a:p>
          <a:p>
            <a:pPr>
              <a:lnSpc>
                <a:spcPct val="107000"/>
              </a:lnSpc>
              <a:spcAft>
                <a:spcPts val="800"/>
              </a:spcAft>
            </a:pPr>
            <a:r>
              <a:rPr lang="es-PE" dirty="0">
                <a:solidFill>
                  <a:srgbClr val="FFC000"/>
                </a:solidFill>
              </a:rPr>
              <a:t>  }</a:t>
            </a:r>
          </a:p>
          <a:p>
            <a:pPr>
              <a:lnSpc>
                <a:spcPct val="107000"/>
              </a:lnSpc>
              <a:spcAft>
                <a:spcPts val="800"/>
              </a:spcAft>
            </a:pPr>
            <a:r>
              <a:rPr lang="es-PE" dirty="0">
                <a:solidFill>
                  <a:srgbClr val="FFC000"/>
                </a:solidFill>
              </a:rPr>
              <a:t> ]</a:t>
            </a:r>
          </a:p>
          <a:p>
            <a:pPr>
              <a:lnSpc>
                <a:spcPct val="107000"/>
              </a:lnSpc>
              <a:spcAft>
                <a:spcPts val="800"/>
              </a:spcAft>
            </a:pPr>
            <a:r>
              <a:rPr lang="es-PE" dirty="0">
                <a:solidFill>
                  <a:srgbClr val="FFC000"/>
                </a:solidFill>
              </a:rPr>
              <a:t>}</a:t>
            </a:r>
            <a:endParaRPr lang="es-PE" dirty="0">
              <a:solidFill>
                <a:srgbClr val="FFC000"/>
              </a:solidFill>
            </a:endParaRPr>
          </a:p>
        </p:txBody>
      </p:sp>
      <p:sp>
        <p:nvSpPr>
          <p:cNvPr id="9" name="Rectángulo 8"/>
          <p:cNvSpPr/>
          <p:nvPr/>
        </p:nvSpPr>
        <p:spPr>
          <a:xfrm>
            <a:off x="5510354" y="1323132"/>
            <a:ext cx="3461654" cy="5358518"/>
          </a:xfrm>
          <a:prstGeom prst="rect">
            <a:avLst/>
          </a:prstGeom>
          <a:ln>
            <a:solidFill>
              <a:srgbClr val="00B0F0"/>
            </a:solidFill>
          </a:ln>
        </p:spPr>
        <p:txBody>
          <a:bodyPr wrap="square">
            <a:spAutoFit/>
          </a:bodyPr>
          <a:lstStyle/>
          <a:p>
            <a:pPr>
              <a:lnSpc>
                <a:spcPct val="107000"/>
              </a:lnSpc>
              <a:spcAft>
                <a:spcPts val="800"/>
              </a:spcAft>
            </a:pPr>
            <a:r>
              <a:rPr lang="es-PE" dirty="0">
                <a:solidFill>
                  <a:srgbClr val="FFC000"/>
                </a:solidFill>
              </a:rPr>
              <a:t>{"</a:t>
            </a:r>
            <a:r>
              <a:rPr lang="es-PE" dirty="0" err="1">
                <a:solidFill>
                  <a:srgbClr val="FFC000"/>
                </a:solidFill>
              </a:rPr>
              <a:t>Fruteria</a:t>
            </a:r>
            <a:r>
              <a:rPr lang="es-PE" dirty="0">
                <a:solidFill>
                  <a:srgbClr val="FFC000"/>
                </a:solidFill>
              </a:rPr>
              <a:t>":</a:t>
            </a:r>
          </a:p>
          <a:p>
            <a:pPr>
              <a:lnSpc>
                <a:spcPct val="107000"/>
              </a:lnSpc>
              <a:spcAft>
                <a:spcPts val="800"/>
              </a:spcAft>
            </a:pPr>
            <a:r>
              <a:rPr lang="es-PE" dirty="0">
                <a:solidFill>
                  <a:srgbClr val="FFC000"/>
                </a:solidFill>
              </a:rPr>
              <a:t> [</a:t>
            </a:r>
          </a:p>
          <a:p>
            <a:pPr>
              <a:lnSpc>
                <a:spcPct val="107000"/>
              </a:lnSpc>
              <a:spcAft>
                <a:spcPts val="800"/>
              </a:spcAft>
            </a:pPr>
            <a:r>
              <a:rPr lang="es-PE" dirty="0">
                <a:solidFill>
                  <a:srgbClr val="FFC000"/>
                </a:solidFill>
              </a:rPr>
              <a:t>  {"Fruta":</a:t>
            </a:r>
          </a:p>
          <a:p>
            <a:pPr>
              <a:lnSpc>
                <a:spcPct val="107000"/>
              </a:lnSpc>
              <a:spcAft>
                <a:spcPts val="800"/>
              </a:spcAft>
            </a:pPr>
            <a:r>
              <a:rPr lang="es-PE" dirty="0">
                <a:solidFill>
                  <a:srgbClr val="FFC000"/>
                </a:solidFill>
              </a:rPr>
              <a:t>   [</a:t>
            </a:r>
          </a:p>
          <a:p>
            <a:pPr>
              <a:lnSpc>
                <a:spcPct val="107000"/>
              </a:lnSpc>
              <a:spcAft>
                <a:spcPts val="800"/>
              </a:spcAft>
            </a:pPr>
            <a:r>
              <a:rPr lang="es-PE" dirty="0">
                <a:solidFill>
                  <a:srgbClr val="FFC000"/>
                </a:solidFill>
              </a:rPr>
              <a:t>    {"Nombre":"Manzana","Cantidad":10},</a:t>
            </a:r>
          </a:p>
          <a:p>
            <a:pPr>
              <a:lnSpc>
                <a:spcPct val="107000"/>
              </a:lnSpc>
              <a:spcAft>
                <a:spcPts val="800"/>
              </a:spcAft>
            </a:pPr>
            <a:r>
              <a:rPr lang="es-PE" dirty="0">
                <a:solidFill>
                  <a:srgbClr val="FFC000"/>
                </a:solidFill>
              </a:rPr>
              <a:t>    {"Nombre":"Pera","Cantidad":20},</a:t>
            </a:r>
          </a:p>
          <a:p>
            <a:pPr>
              <a:lnSpc>
                <a:spcPct val="107000"/>
              </a:lnSpc>
              <a:spcAft>
                <a:spcPts val="800"/>
              </a:spcAft>
            </a:pPr>
            <a:r>
              <a:rPr lang="es-PE" dirty="0">
                <a:solidFill>
                  <a:srgbClr val="FFC000"/>
                </a:solidFill>
              </a:rPr>
              <a:t>    {"Nombre":"Naranja","Cantidad":30}</a:t>
            </a:r>
          </a:p>
          <a:p>
            <a:pPr>
              <a:lnSpc>
                <a:spcPct val="107000"/>
              </a:lnSpc>
              <a:spcAft>
                <a:spcPts val="800"/>
              </a:spcAft>
            </a:pPr>
            <a:r>
              <a:rPr lang="es-PE" dirty="0">
                <a:solidFill>
                  <a:srgbClr val="FFC000"/>
                </a:solidFill>
              </a:rPr>
              <a:t>   ]</a:t>
            </a:r>
          </a:p>
          <a:p>
            <a:pPr>
              <a:lnSpc>
                <a:spcPct val="107000"/>
              </a:lnSpc>
              <a:spcAft>
                <a:spcPts val="800"/>
              </a:spcAft>
            </a:pPr>
            <a:r>
              <a:rPr lang="es-PE" dirty="0">
                <a:solidFill>
                  <a:srgbClr val="FFC000"/>
                </a:solidFill>
              </a:rPr>
              <a:t>  },</a:t>
            </a:r>
          </a:p>
        </p:txBody>
      </p:sp>
    </p:spTree>
    <p:extLst>
      <p:ext uri="{BB962C8B-B14F-4D97-AF65-F5344CB8AC3E}">
        <p14:creationId xmlns:p14="http://schemas.microsoft.com/office/powerpoint/2010/main" val="167579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0" y="362302"/>
            <a:ext cx="9601200" cy="2253897"/>
          </a:xfrm>
        </p:spPr>
        <p:txBody>
          <a:bodyPr>
            <a:normAutofit/>
          </a:bodyPr>
          <a:lstStyle/>
          <a:p>
            <a:pPr lvl="0"/>
            <a:r>
              <a:rPr lang="es-PE" sz="44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RECOMENDACIÓN:</a:t>
            </a:r>
            <a:r>
              <a:rPr lang="es-PE" dirty="0">
                <a:latin typeface="Calibri" panose="020F0502020204030204" pitchFamily="34" charset="0"/>
                <a:ea typeface="Calibri" panose="020F0502020204030204" pitchFamily="34" charset="0"/>
                <a:cs typeface="Times New Roman" panose="02020603050405020304" pitchFamily="18" charset="0"/>
              </a:rPr>
              <a:t/>
            </a:r>
            <a:br>
              <a:rPr lang="es-PE" dirty="0">
                <a:latin typeface="Calibri" panose="020F0502020204030204" pitchFamily="34" charset="0"/>
                <a:ea typeface="Calibri" panose="020F0502020204030204" pitchFamily="34" charset="0"/>
                <a:cs typeface="Times New Roman" panose="02020603050405020304" pitchFamily="18" charset="0"/>
              </a:rPr>
            </a:br>
            <a:r>
              <a:rPr lang="es-PE" dirty="0"/>
              <a:t/>
            </a:r>
            <a:br>
              <a:rPr lang="es-PE" dirty="0"/>
            </a:br>
            <a:endParaRPr lang="es-PE" dirty="0"/>
          </a:p>
        </p:txBody>
      </p:sp>
      <p:sp>
        <p:nvSpPr>
          <p:cNvPr id="6" name="Rectángulo 5"/>
          <p:cNvSpPr/>
          <p:nvPr/>
        </p:nvSpPr>
        <p:spPr>
          <a:xfrm>
            <a:off x="1295400" y="2019085"/>
            <a:ext cx="6096000" cy="2796535"/>
          </a:xfrm>
          <a:prstGeom prst="rect">
            <a:avLst/>
          </a:prstGeom>
        </p:spPr>
        <p:txBody>
          <a:bodyPr>
            <a:spAutoFit/>
          </a:bodyPr>
          <a:lstStyle/>
          <a:p>
            <a:pPr marL="457200">
              <a:lnSpc>
                <a:spcPct val="107000"/>
              </a:lnSpc>
              <a:spcAft>
                <a:spcPts val="0"/>
              </a:spcAft>
            </a:pPr>
            <a:r>
              <a:rPr lang="es-PE" b="1" dirty="0">
                <a:latin typeface="Arial" panose="020B0604020202020204" pitchFamily="34" charset="0"/>
                <a:ea typeface="Calibri" panose="020F0502020204030204" pitchFamily="34" charset="0"/>
                <a:cs typeface="Times New Roman" panose="02020603050405020304" pitchFamily="18" charset="0"/>
              </a:rPr>
              <a:t> </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PE" sz="2000" b="1" dirty="0">
                <a:solidFill>
                  <a:schemeClr val="accent2">
                    <a:lumMod val="75000"/>
                  </a:schemeClr>
                </a:solidFill>
                <a:latin typeface="Arial" panose="020B0604020202020204" pitchFamily="34" charset="0"/>
                <a:ea typeface="Calibri" panose="020F0502020204030204" pitchFamily="34" charset="0"/>
                <a:cs typeface="Times New Roman" panose="02020603050405020304" pitchFamily="18" charset="0"/>
              </a:rPr>
              <a:t> </a:t>
            </a:r>
            <a:endParaRPr lang="es-PE" sz="20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PE" sz="2000" dirty="0">
                <a:solidFill>
                  <a:schemeClr val="accent2">
                    <a:lumMod val="75000"/>
                  </a:schemeClr>
                </a:solidFill>
                <a:latin typeface="Arial" panose="020B0604020202020204" pitchFamily="34" charset="0"/>
                <a:ea typeface="Calibri" panose="020F0502020204030204" pitchFamily="34" charset="0"/>
                <a:cs typeface="Times New Roman" panose="02020603050405020304" pitchFamily="18" charset="0"/>
              </a:rPr>
              <a:t> </a:t>
            </a:r>
            <a:r>
              <a:rPr lang="es-PE" sz="2000" b="1" dirty="0">
                <a:solidFill>
                  <a:schemeClr val="accent2">
                    <a:lumMod val="75000"/>
                  </a:schemeClr>
                </a:solidFill>
                <a:latin typeface="Arial" panose="020B0604020202020204" pitchFamily="34" charset="0"/>
                <a:ea typeface="Times New Roman" panose="02020603050405020304" pitchFamily="18" charset="0"/>
                <a:cs typeface="Times New Roman" panose="02020603050405020304" pitchFamily="18" charset="0"/>
              </a:rPr>
              <a:t>Se recomienda usar JSON antes que XML ya que una de las mayores ventajas que tiene su uso es que puede ser leído por cualquier lenguaje de programación. Por lo tanto, puede ser usado para el intercambio de información entre distintas tecnologías.</a:t>
            </a:r>
            <a:endParaRPr lang="es-PE" sz="20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500" y="0"/>
            <a:ext cx="5016500" cy="6858000"/>
          </a:xfrm>
          <a:prstGeom prst="rect">
            <a:avLst/>
          </a:prstGeom>
        </p:spPr>
      </p:pic>
    </p:spTree>
    <p:extLst>
      <p:ext uri="{BB962C8B-B14F-4D97-AF65-F5344CB8AC3E}">
        <p14:creationId xmlns:p14="http://schemas.microsoft.com/office/powerpoint/2010/main" val="388766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448300" y="1041400"/>
            <a:ext cx="6096000" cy="5776774"/>
          </a:xfrm>
          <a:prstGeom prst="rect">
            <a:avLst/>
          </a:prstGeom>
        </p:spPr>
        <p:txBody>
          <a:bodyPr>
            <a:spAutoFit/>
          </a:bodyPr>
          <a:lstStyle/>
          <a:p>
            <a:pPr>
              <a:lnSpc>
                <a:spcPct val="107000"/>
              </a:lnSpc>
              <a:spcAft>
                <a:spcPts val="800"/>
              </a:spcAft>
            </a:pPr>
            <a:r>
              <a:rPr lang="es-PE" sz="2000" b="1" dirty="0">
                <a:latin typeface="Arial" panose="020B0604020202020204" pitchFamily="34" charset="0"/>
                <a:ea typeface="Calibri" panose="020F0502020204030204" pitchFamily="34" charset="0"/>
                <a:cs typeface="Times New Roman" panose="02020603050405020304" pitchFamily="18" charset="0"/>
              </a:rPr>
              <a:t>En conclusión, la API de Java para procesamiento JSON proporciona las capacidades siguientes:</a:t>
            </a:r>
            <a:endParaRPr lang="es-PE" sz="20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PE" sz="2000" b="1" dirty="0">
                <a:latin typeface="Arial" panose="020B0604020202020204" pitchFamily="34" charset="0"/>
                <a:ea typeface="Calibri" panose="020F0502020204030204" pitchFamily="34" charset="0"/>
                <a:cs typeface="Times New Roman" panose="02020603050405020304" pitchFamily="18" charset="0"/>
              </a:rPr>
              <a:t>Analiza </a:t>
            </a:r>
            <a:r>
              <a:rPr lang="es-PE" sz="2000" b="1" dirty="0" err="1">
                <a:latin typeface="Arial" panose="020B0604020202020204" pitchFamily="34" charset="0"/>
                <a:ea typeface="Calibri" panose="020F0502020204030204" pitchFamily="34" charset="0"/>
                <a:cs typeface="Times New Roman" panose="02020603050405020304" pitchFamily="18" charset="0"/>
              </a:rPr>
              <a:t>streams</a:t>
            </a:r>
            <a:r>
              <a:rPr lang="es-PE" sz="2000" b="1" dirty="0">
                <a:latin typeface="Arial" panose="020B0604020202020204" pitchFamily="34" charset="0"/>
                <a:ea typeface="Calibri" panose="020F0502020204030204" pitchFamily="34" charset="0"/>
                <a:cs typeface="Times New Roman" panose="02020603050405020304" pitchFamily="18" charset="0"/>
              </a:rPr>
              <a:t> de entrada en objetos inmutables o </a:t>
            </a:r>
            <a:r>
              <a:rPr lang="es-PE" sz="2000" b="1" dirty="0" err="1">
                <a:latin typeface="Arial" panose="020B0604020202020204" pitchFamily="34" charset="0"/>
                <a:ea typeface="Calibri" panose="020F0502020204030204" pitchFamily="34" charset="0"/>
                <a:cs typeface="Times New Roman" panose="02020603050405020304" pitchFamily="18" charset="0"/>
              </a:rPr>
              <a:t>streams</a:t>
            </a:r>
            <a:r>
              <a:rPr lang="es-PE" sz="2000" b="1" dirty="0">
                <a:latin typeface="Arial" panose="020B0604020202020204" pitchFamily="34" charset="0"/>
                <a:ea typeface="Calibri" panose="020F0502020204030204" pitchFamily="34" charset="0"/>
                <a:cs typeface="Times New Roman" panose="02020603050405020304" pitchFamily="18" charset="0"/>
              </a:rPr>
              <a:t> de eventos</a:t>
            </a:r>
            <a:endParaRPr lang="es-PE" sz="20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PE" sz="2000" b="1" dirty="0">
                <a:latin typeface="Arial" panose="020B0604020202020204" pitchFamily="34" charset="0"/>
                <a:ea typeface="Calibri" panose="020F0502020204030204" pitchFamily="34" charset="0"/>
                <a:cs typeface="Times New Roman" panose="02020603050405020304" pitchFamily="18" charset="0"/>
              </a:rPr>
              <a:t>Escribe </a:t>
            </a:r>
            <a:r>
              <a:rPr lang="es-PE" sz="2000" b="1" dirty="0" err="1">
                <a:latin typeface="Arial" panose="020B0604020202020204" pitchFamily="34" charset="0"/>
                <a:ea typeface="Calibri" panose="020F0502020204030204" pitchFamily="34" charset="0"/>
                <a:cs typeface="Times New Roman" panose="02020603050405020304" pitchFamily="18" charset="0"/>
              </a:rPr>
              <a:t>streams</a:t>
            </a:r>
            <a:r>
              <a:rPr lang="es-PE" sz="2000" b="1" dirty="0">
                <a:latin typeface="Arial" panose="020B0604020202020204" pitchFamily="34" charset="0"/>
                <a:ea typeface="Calibri" panose="020F0502020204030204" pitchFamily="34" charset="0"/>
                <a:cs typeface="Times New Roman" panose="02020603050405020304" pitchFamily="18" charset="0"/>
              </a:rPr>
              <a:t> de eventos u objetos inmutables como </a:t>
            </a:r>
            <a:r>
              <a:rPr lang="es-PE" sz="2000" b="1" dirty="0" err="1">
                <a:latin typeface="Arial" panose="020B0604020202020204" pitchFamily="34" charset="0"/>
                <a:ea typeface="Calibri" panose="020F0502020204030204" pitchFamily="34" charset="0"/>
                <a:cs typeface="Times New Roman" panose="02020603050405020304" pitchFamily="18" charset="0"/>
              </a:rPr>
              <a:t>streams</a:t>
            </a:r>
            <a:r>
              <a:rPr lang="es-PE" sz="2000" b="1" dirty="0">
                <a:latin typeface="Arial" panose="020B0604020202020204" pitchFamily="34" charset="0"/>
                <a:ea typeface="Calibri" panose="020F0502020204030204" pitchFamily="34" charset="0"/>
                <a:cs typeface="Times New Roman" panose="02020603050405020304" pitchFamily="18" charset="0"/>
              </a:rPr>
              <a:t> de salida</a:t>
            </a:r>
            <a:endParaRPr lang="es-PE" sz="20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PE" sz="2000" b="1" dirty="0">
                <a:latin typeface="Arial" panose="020B0604020202020204" pitchFamily="34" charset="0"/>
                <a:ea typeface="Calibri" panose="020F0502020204030204" pitchFamily="34" charset="0"/>
                <a:cs typeface="Times New Roman" panose="02020603050405020304" pitchFamily="18" charset="0"/>
              </a:rPr>
              <a:t>Navega mediante programación objetos inmutables</a:t>
            </a:r>
            <a:endParaRPr lang="es-PE" sz="20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PE" sz="2000" b="1" dirty="0">
                <a:latin typeface="Arial" panose="020B0604020202020204" pitchFamily="34" charset="0"/>
                <a:ea typeface="Calibri" panose="020F0502020204030204" pitchFamily="34" charset="0"/>
                <a:cs typeface="Times New Roman" panose="02020603050405020304" pitchFamily="18" charset="0"/>
              </a:rPr>
              <a:t>Construye mediante programación objetos inmutables con generadores</a:t>
            </a:r>
            <a:endParaRPr lang="es-PE" sz="20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PE" sz="2000" b="1" dirty="0">
                <a:latin typeface="Arial" panose="020B0604020202020204" pitchFamily="34" charset="0"/>
                <a:ea typeface="Calibri" panose="020F0502020204030204" pitchFamily="34" charset="0"/>
                <a:cs typeface="Times New Roman" panose="02020603050405020304" pitchFamily="18" charset="0"/>
              </a:rPr>
              <a:t>La API sirve como base para desarrollar rutinas API de transformación, consulta, enlace u otras manipulaciones de datos. JAX-RS 2.0 suministra integración nativa para la API de Java para procesamiento JSON. </a:t>
            </a:r>
            <a:endParaRPr lang="es-PE" sz="2000"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PE" sz="2000" b="1" dirty="0">
                <a:latin typeface="Arial" panose="020B0604020202020204" pitchFamily="34" charset="0"/>
                <a:ea typeface="Calibri" panose="020F0502020204030204" pitchFamily="34" charset="0"/>
                <a:cs typeface="Times New Roman" panose="02020603050405020304" pitchFamily="18" charset="0"/>
              </a:rPr>
              <a:t> </a:t>
            </a:r>
            <a:endParaRPr lang="es-PE" sz="2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92200"/>
            <a:ext cx="4902199" cy="4152900"/>
          </a:xfrm>
          <a:prstGeom prst="rect">
            <a:avLst/>
          </a:prstGeom>
        </p:spPr>
      </p:pic>
    </p:spTree>
    <p:extLst>
      <p:ext uri="{BB962C8B-B14F-4D97-AF65-F5344CB8AC3E}">
        <p14:creationId xmlns:p14="http://schemas.microsoft.com/office/powerpoint/2010/main" val="412202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8730" y="466796"/>
            <a:ext cx="3981995" cy="1069940"/>
          </a:xfrm>
        </p:spPr>
        <p:txBody>
          <a:bodyPr>
            <a:normAutofit fontScale="90000"/>
          </a:bodyPr>
          <a:lstStyle/>
          <a:p>
            <a:r>
              <a:rPr lang="es-PE" sz="3600" b="1" dirty="0" smtClean="0"/>
              <a:t>ORIGENES JSON</a:t>
            </a:r>
            <a:r>
              <a:rPr lang="es-PE" b="1" dirty="0" smtClean="0"/>
              <a:t/>
            </a:r>
            <a:br>
              <a:rPr lang="es-PE" b="1" dirty="0" smtClean="0"/>
            </a:br>
            <a:endParaRPr lang="es-ES" noProof="1"/>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17931" b="18844"/>
          <a:stretch/>
        </p:blipFill>
        <p:spPr>
          <a:xfrm>
            <a:off x="9045095" y="274318"/>
            <a:ext cx="2894356" cy="875212"/>
          </a:xfrm>
          <a:prstGeom prst="rect">
            <a:avLst/>
          </a:prstGeom>
        </p:spPr>
      </p:pic>
      <p:sp>
        <p:nvSpPr>
          <p:cNvPr id="5" name="Rectángulo 4"/>
          <p:cNvSpPr/>
          <p:nvPr/>
        </p:nvSpPr>
        <p:spPr>
          <a:xfrm>
            <a:off x="948730" y="1812583"/>
            <a:ext cx="1710063" cy="369332"/>
          </a:xfrm>
          <a:prstGeom prst="rect">
            <a:avLst/>
          </a:prstGeom>
        </p:spPr>
        <p:txBody>
          <a:bodyPr wrap="square">
            <a:spAutoFit/>
          </a:bodyPr>
          <a:lstStyle/>
          <a:p>
            <a:r>
              <a:rPr lang="es-PE" b="1" dirty="0" smtClean="0"/>
              <a:t>HISTORIA:</a:t>
            </a:r>
            <a:endParaRPr lang="es-PE" dirty="0"/>
          </a:p>
        </p:txBody>
      </p:sp>
      <p:sp>
        <p:nvSpPr>
          <p:cNvPr id="7" name="Rectángulo 6"/>
          <p:cNvSpPr/>
          <p:nvPr/>
        </p:nvSpPr>
        <p:spPr>
          <a:xfrm>
            <a:off x="750485" y="2464540"/>
            <a:ext cx="5205884" cy="2397579"/>
          </a:xfrm>
          <a:prstGeom prst="rect">
            <a:avLst/>
          </a:prstGeom>
        </p:spPr>
        <p:txBody>
          <a:bodyPr wrap="square">
            <a:spAutoFit/>
          </a:bodyPr>
          <a:lstStyle/>
          <a:p>
            <a:pPr>
              <a:lnSpc>
                <a:spcPct val="107000"/>
              </a:lnSpc>
              <a:spcAft>
                <a:spcPts val="0"/>
              </a:spcAft>
            </a:pPr>
            <a:r>
              <a:rPr lang="es-PE" sz="2000" b="1" dirty="0">
                <a:solidFill>
                  <a:schemeClr val="accent2">
                    <a:lumMod val="75000"/>
                  </a:schemeClr>
                </a:solidFill>
                <a:latin typeface="Arial" panose="020B0604020202020204" pitchFamily="34" charset="0"/>
                <a:ea typeface="Times New Roman" panose="02020603050405020304" pitchFamily="18" charset="0"/>
                <a:cs typeface="Times New Roman" panose="02020603050405020304" pitchFamily="18" charset="0"/>
              </a:rPr>
              <a:t>A finales de </a:t>
            </a:r>
            <a:r>
              <a:rPr lang="es-PE" sz="2000" b="1" dirty="0" smtClean="0">
                <a:solidFill>
                  <a:schemeClr val="accent2">
                    <a:lumMod val="75000"/>
                  </a:schemeClr>
                </a:solidFill>
                <a:latin typeface="Arial" panose="020B0604020202020204" pitchFamily="34" charset="0"/>
                <a:ea typeface="Times New Roman" panose="02020603050405020304" pitchFamily="18" charset="0"/>
                <a:cs typeface="Times New Roman" panose="02020603050405020304" pitchFamily="18" charset="0"/>
              </a:rPr>
              <a:t>los 90 </a:t>
            </a:r>
            <a:r>
              <a:rPr lang="es-PE" sz="2000" b="1" dirty="0">
                <a:solidFill>
                  <a:schemeClr val="accent2">
                    <a:lumMod val="75000"/>
                  </a:schemeClr>
                </a:solidFill>
                <a:latin typeface="Arial" panose="020B0604020202020204" pitchFamily="34" charset="0"/>
                <a:ea typeface="Times New Roman" panose="02020603050405020304" pitchFamily="18" charset="0"/>
                <a:cs typeface="Times New Roman" panose="02020603050405020304" pitchFamily="18" charset="0"/>
              </a:rPr>
              <a:t>XML era el formato para intercambio de datos con mayor implantación. No obstante, presentaba problemas sobre todo cuando se trataba de trabajar con ficheros con gran volumen de datos donde el procesamiento se volvía lento.</a:t>
            </a:r>
            <a:endParaRPr lang="es-PE" sz="20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ángulo 9"/>
          <p:cNvSpPr/>
          <p:nvPr/>
        </p:nvSpPr>
        <p:spPr>
          <a:xfrm>
            <a:off x="750485" y="5341161"/>
            <a:ext cx="10734488" cy="1080296"/>
          </a:xfrm>
          <a:prstGeom prst="rect">
            <a:avLst/>
          </a:prstGeom>
        </p:spPr>
        <p:txBody>
          <a:bodyPr wrap="square">
            <a:spAutoFit/>
          </a:bodyPr>
          <a:lstStyle/>
          <a:p>
            <a:pPr>
              <a:lnSpc>
                <a:spcPct val="107000"/>
              </a:lnSpc>
              <a:spcAft>
                <a:spcPts val="0"/>
              </a:spcAft>
            </a:pPr>
            <a:r>
              <a:rPr lang="es-PE" sz="2000" b="1" dirty="0">
                <a:solidFill>
                  <a:schemeClr val="accent2">
                    <a:lumMod val="75000"/>
                  </a:schemeClr>
                </a:solidFill>
                <a:latin typeface="Arial" panose="020B0604020202020204" pitchFamily="34" charset="0"/>
                <a:ea typeface="Times New Roman" panose="02020603050405020304" pitchFamily="18" charset="0"/>
                <a:cs typeface="Times New Roman" panose="02020603050405020304" pitchFamily="18" charset="0"/>
              </a:rPr>
              <a:t>Surgieron entonces intentos para definir formatos que fueran más ligeros y rápidos para el intercambio de información. Uno de ellos fue JSON, promovido y popularizado por </a:t>
            </a:r>
            <a:r>
              <a:rPr lang="es-PE" sz="2000" b="1" dirty="0">
                <a:latin typeface="Arial" panose="020B0604020202020204" pitchFamily="34" charset="0"/>
                <a:ea typeface="Times New Roman" panose="02020603050405020304" pitchFamily="18" charset="0"/>
                <a:cs typeface="Times New Roman" panose="02020603050405020304" pitchFamily="18" charset="0"/>
              </a:rPr>
              <a:t>Douglas </a:t>
            </a:r>
            <a:r>
              <a:rPr lang="es-PE" sz="2000" b="1" dirty="0" err="1">
                <a:latin typeface="Arial" panose="020B0604020202020204" pitchFamily="34" charset="0"/>
                <a:ea typeface="Times New Roman" panose="02020603050405020304" pitchFamily="18" charset="0"/>
                <a:cs typeface="Times New Roman" panose="02020603050405020304" pitchFamily="18" charset="0"/>
              </a:rPr>
              <a:t>Crockford</a:t>
            </a:r>
            <a:r>
              <a:rPr lang="es-PE" sz="2000" b="1" dirty="0">
                <a:latin typeface="Arial" panose="020B0604020202020204" pitchFamily="34" charset="0"/>
                <a:ea typeface="Times New Roman" panose="02020603050405020304" pitchFamily="18" charset="0"/>
                <a:cs typeface="Times New Roman" panose="02020603050405020304" pitchFamily="18" charset="0"/>
              </a:rPr>
              <a:t> </a:t>
            </a:r>
            <a:r>
              <a:rPr lang="es-PE" sz="2000" b="1" dirty="0">
                <a:solidFill>
                  <a:schemeClr val="accent2">
                    <a:lumMod val="75000"/>
                  </a:schemeClr>
                </a:solidFill>
                <a:latin typeface="Arial" panose="020B0604020202020204" pitchFamily="34" charset="0"/>
                <a:ea typeface="Times New Roman" panose="02020603050405020304" pitchFamily="18" charset="0"/>
                <a:cs typeface="Times New Roman" panose="02020603050405020304" pitchFamily="18" charset="0"/>
              </a:rPr>
              <a:t>y sus colaboradores a principios de los años 2000.</a:t>
            </a:r>
            <a:endParaRPr lang="es-PE" sz="20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611" y="1837983"/>
            <a:ext cx="5119762" cy="3245953"/>
          </a:xfrm>
          <a:prstGeom prst="rect">
            <a:avLst/>
          </a:prstGeom>
        </p:spPr>
      </p:pic>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17931" b="18844"/>
          <a:stretch/>
        </p:blipFill>
        <p:spPr>
          <a:xfrm>
            <a:off x="9045095" y="274318"/>
            <a:ext cx="2894356" cy="875212"/>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657" y="1647705"/>
            <a:ext cx="4633971" cy="2777275"/>
          </a:xfrm>
          <a:prstGeom prst="rect">
            <a:avLst/>
          </a:prstGeom>
        </p:spPr>
      </p:pic>
      <p:sp>
        <p:nvSpPr>
          <p:cNvPr id="10" name="Rectángulo 9"/>
          <p:cNvSpPr/>
          <p:nvPr/>
        </p:nvSpPr>
        <p:spPr>
          <a:xfrm>
            <a:off x="1063086" y="1278373"/>
            <a:ext cx="1292341" cy="369332"/>
          </a:xfrm>
          <a:prstGeom prst="rect">
            <a:avLst/>
          </a:prstGeom>
        </p:spPr>
        <p:txBody>
          <a:bodyPr wrap="none">
            <a:spAutoFit/>
          </a:bodyPr>
          <a:lstStyle/>
          <a:p>
            <a:r>
              <a:rPr lang="es-PE" b="1" dirty="0" smtClean="0"/>
              <a:t>ORIGEN:</a:t>
            </a:r>
            <a:endParaRPr lang="es-PE" dirty="0"/>
          </a:p>
        </p:txBody>
      </p:sp>
      <p:sp>
        <p:nvSpPr>
          <p:cNvPr id="11" name="Rectángulo 10"/>
          <p:cNvSpPr/>
          <p:nvPr/>
        </p:nvSpPr>
        <p:spPr>
          <a:xfrm>
            <a:off x="706534" y="2002181"/>
            <a:ext cx="5450255" cy="3564053"/>
          </a:xfrm>
          <a:prstGeom prst="rect">
            <a:avLst/>
          </a:prstGeom>
        </p:spPr>
        <p:txBody>
          <a:bodyPr wrap="square">
            <a:spAutoFit/>
          </a:bodyPr>
          <a:lstStyle/>
          <a:p>
            <a:pPr>
              <a:lnSpc>
                <a:spcPct val="107000"/>
              </a:lnSpc>
              <a:spcAft>
                <a:spcPts val="0"/>
              </a:spcAft>
            </a:pPr>
            <a:r>
              <a:rPr lang="es-PE" sz="2000" b="1" dirty="0">
                <a:solidFill>
                  <a:schemeClr val="accent2">
                    <a:lumMod val="75000"/>
                  </a:schemeClr>
                </a:solidFill>
                <a:latin typeface="Arial" panose="020B0604020202020204" pitchFamily="34" charset="0"/>
                <a:ea typeface="Times New Roman" panose="02020603050405020304" pitchFamily="18" charset="0"/>
                <a:cs typeface="Times New Roman" panose="02020603050405020304" pitchFamily="18" charset="0"/>
              </a:rPr>
              <a:t>JSON nació como una alternativa a XML, el fácil uso en JavaScript que generó un gran número de seguidores de esta alternativa. </a:t>
            </a:r>
            <a:endParaRPr lang="es-PE" sz="20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501015">
              <a:lnSpc>
                <a:spcPct val="107000"/>
              </a:lnSpc>
              <a:spcAft>
                <a:spcPts val="0"/>
              </a:spcAft>
            </a:pPr>
            <a:r>
              <a:rPr lang="es-PE" sz="2000" b="1" dirty="0">
                <a:solidFill>
                  <a:schemeClr val="accent2">
                    <a:lumMod val="75000"/>
                  </a:schemeClr>
                </a:solidFill>
                <a:latin typeface="Arial" panose="020B0604020202020204" pitchFamily="34" charset="0"/>
                <a:ea typeface="Times New Roman" panose="02020603050405020304" pitchFamily="18" charset="0"/>
                <a:cs typeface="Times New Roman" panose="02020603050405020304" pitchFamily="18" charset="0"/>
              </a:rPr>
              <a:t> </a:t>
            </a:r>
            <a:endParaRPr lang="es-PE" sz="20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r>
              <a:rPr lang="es-PE" sz="2000" b="1" dirty="0">
                <a:solidFill>
                  <a:schemeClr val="accent2">
                    <a:lumMod val="75000"/>
                  </a:schemeClr>
                </a:solidFill>
                <a:latin typeface="Arial" panose="020B0604020202020204" pitchFamily="34" charset="0"/>
                <a:ea typeface="Times New Roman" panose="02020603050405020304" pitchFamily="18" charset="0"/>
              </a:rPr>
              <a:t>En sus orígenes JSON estuvo ligado a JavaScript, y de hecho su notación puede decirse que está inspirada en la notación de objetos JavaScript, con el tiempo se ha convertido en un estándar independiente de datos, no ligado a ningún lenguaje en concreto</a:t>
            </a:r>
            <a:endParaRPr lang="es-PE" sz="2000" b="1" dirty="0">
              <a:solidFill>
                <a:schemeClr val="accent2">
                  <a:lumMod val="75000"/>
                </a:schemeClr>
              </a:solidFill>
            </a:endParaRPr>
          </a:p>
        </p:txBody>
      </p:sp>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2392" y="4023359"/>
            <a:ext cx="1822821" cy="2567354"/>
          </a:xfrm>
          <a:prstGeom prst="rect">
            <a:avLst/>
          </a:prstGeom>
        </p:spPr>
      </p:pic>
    </p:spTree>
    <p:extLst>
      <p:ext uri="{BB962C8B-B14F-4D97-AF65-F5344CB8AC3E}">
        <p14:creationId xmlns:p14="http://schemas.microsoft.com/office/powerpoint/2010/main" val="6795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8184" y="991771"/>
            <a:ext cx="5988028" cy="1934310"/>
          </a:xfrm>
        </p:spPr>
        <p:txBody>
          <a:bodyPr>
            <a:normAutofit/>
          </a:bodyPr>
          <a:lstStyle/>
          <a:p>
            <a:pPr lvl="0"/>
            <a:r>
              <a:rPr lang="es-PE" b="1" dirty="0" smtClean="0"/>
              <a:t>INTRODUCCION </a:t>
            </a:r>
            <a:r>
              <a:rPr lang="es-PE" b="1" dirty="0"/>
              <a:t>A</a:t>
            </a:r>
            <a:r>
              <a:rPr lang="es-PE" b="1" dirty="0" smtClean="0"/>
              <a:t> JSON</a:t>
            </a:r>
            <a:br>
              <a:rPr lang="es-PE" b="1" dirty="0" smtClean="0"/>
            </a:br>
            <a:r>
              <a:rPr lang="es-PE" dirty="0"/>
              <a:t/>
            </a:r>
            <a:br>
              <a:rPr lang="es-PE" dirty="0"/>
            </a:br>
            <a:r>
              <a:rPr lang="es-PE" dirty="0"/>
              <a:t/>
            </a:r>
            <a:br>
              <a:rPr lang="es-PE" dirty="0"/>
            </a:br>
            <a:endParaRPr lang="es-ES" noProof="1"/>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t="17931" b="18844"/>
          <a:stretch/>
        </p:blipFill>
        <p:spPr>
          <a:xfrm>
            <a:off x="9045095" y="274318"/>
            <a:ext cx="2894356" cy="875212"/>
          </a:xfrm>
          <a:prstGeom prst="rect">
            <a:avLst/>
          </a:prstGeom>
        </p:spPr>
      </p:pic>
      <p:sp>
        <p:nvSpPr>
          <p:cNvPr id="8" name="Rectángulo 7"/>
          <p:cNvSpPr/>
          <p:nvPr/>
        </p:nvSpPr>
        <p:spPr>
          <a:xfrm>
            <a:off x="1008184" y="2569634"/>
            <a:ext cx="5011616" cy="2397579"/>
          </a:xfrm>
          <a:prstGeom prst="rect">
            <a:avLst/>
          </a:prstGeom>
        </p:spPr>
        <p:txBody>
          <a:bodyPr wrap="square">
            <a:spAutoFit/>
          </a:bodyPr>
          <a:lstStyle/>
          <a:p>
            <a:pPr>
              <a:lnSpc>
                <a:spcPct val="107000"/>
              </a:lnSpc>
              <a:spcAft>
                <a:spcPts val="800"/>
              </a:spcAft>
            </a:pPr>
            <a:r>
              <a:rPr lang="es-PE" sz="2000" b="1" dirty="0">
                <a:latin typeface="Arial" panose="020B0604020202020204" pitchFamily="34" charset="0"/>
                <a:ea typeface="Calibri" panose="020F0502020204030204" pitchFamily="34" charset="0"/>
                <a:cs typeface="Times New Roman" panose="02020603050405020304" pitchFamily="18" charset="0"/>
              </a:rPr>
              <a:t>JSON (JavaScript </a:t>
            </a:r>
            <a:r>
              <a:rPr lang="es-PE" sz="2000" b="1" dirty="0" err="1">
                <a:latin typeface="Arial" panose="020B0604020202020204" pitchFamily="34" charset="0"/>
                <a:ea typeface="Calibri" panose="020F0502020204030204" pitchFamily="34" charset="0"/>
                <a:cs typeface="Times New Roman" panose="02020603050405020304" pitchFamily="18" charset="0"/>
              </a:rPr>
              <a:t>Object</a:t>
            </a:r>
            <a:r>
              <a:rPr lang="es-PE" sz="2000" b="1" dirty="0">
                <a:latin typeface="Arial" panose="020B0604020202020204" pitchFamily="34" charset="0"/>
                <a:ea typeface="Calibri" panose="020F0502020204030204" pitchFamily="34" charset="0"/>
                <a:cs typeface="Times New Roman" panose="02020603050405020304" pitchFamily="18" charset="0"/>
              </a:rPr>
              <a:t> </a:t>
            </a:r>
            <a:r>
              <a:rPr lang="es-PE" sz="2000" b="1" dirty="0" err="1">
                <a:latin typeface="Arial" panose="020B0604020202020204" pitchFamily="34" charset="0"/>
                <a:ea typeface="Calibri" panose="020F0502020204030204" pitchFamily="34" charset="0"/>
                <a:cs typeface="Times New Roman" panose="02020603050405020304" pitchFamily="18" charset="0"/>
              </a:rPr>
              <a:t>Notation</a:t>
            </a:r>
            <a:r>
              <a:rPr lang="es-PE" sz="2000" b="1" dirty="0">
                <a:latin typeface="Arial" panose="020B0604020202020204" pitchFamily="34" charset="0"/>
                <a:ea typeface="Calibri" panose="020F0502020204030204" pitchFamily="34" charset="0"/>
                <a:cs typeface="Times New Roman" panose="02020603050405020304" pitchFamily="18" charset="0"/>
              </a:rPr>
              <a:t>) es un formato para intercambio de datos liviano, basado en texto e independiente del lenguaje de programación, que resulta fácil de escribir y leer tanto para los seres humanos como para las máquinas.</a:t>
            </a:r>
            <a:endParaRPr lang="es-PE" sz="2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500" y="2096681"/>
            <a:ext cx="4394199" cy="3657600"/>
          </a:xfrm>
          <a:prstGeom prst="rect">
            <a:avLst/>
          </a:prstGeom>
        </p:spPr>
      </p:pic>
    </p:spTree>
    <p:extLst>
      <p:ext uri="{BB962C8B-B14F-4D97-AF65-F5344CB8AC3E}">
        <p14:creationId xmlns:p14="http://schemas.microsoft.com/office/powerpoint/2010/main" val="76208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6671" y="425905"/>
            <a:ext cx="9601200" cy="1069940"/>
          </a:xfrm>
        </p:spPr>
        <p:txBody>
          <a:bodyPr>
            <a:normAutofit/>
          </a:bodyPr>
          <a:lstStyle/>
          <a:p>
            <a:pPr lvl="0"/>
            <a:r>
              <a:rPr lang="es-PE" b="1" dirty="0" smtClean="0"/>
              <a:t>TIPOS DE ESTRUCTURADO </a:t>
            </a:r>
            <a:r>
              <a:rPr lang="es-PE" dirty="0"/>
              <a:t/>
            </a:r>
            <a:br>
              <a:rPr lang="es-PE" dirty="0"/>
            </a:br>
            <a:endParaRPr lang="es-ES" noProof="1"/>
          </a:p>
        </p:txBody>
      </p:sp>
      <p:sp>
        <p:nvSpPr>
          <p:cNvPr id="8" name="Rectángulo 7"/>
          <p:cNvSpPr/>
          <p:nvPr/>
        </p:nvSpPr>
        <p:spPr>
          <a:xfrm>
            <a:off x="716671" y="1850632"/>
            <a:ext cx="6096000" cy="3158813"/>
          </a:xfrm>
          <a:prstGeom prst="rect">
            <a:avLst/>
          </a:prstGeom>
        </p:spPr>
        <p:txBody>
          <a:bodyPr>
            <a:spAutoFit/>
          </a:bodyPr>
          <a:lstStyle/>
          <a:p>
            <a:pPr>
              <a:lnSpc>
                <a:spcPct val="107000"/>
              </a:lnSpc>
              <a:spcAft>
                <a:spcPts val="800"/>
              </a:spcAft>
            </a:pPr>
            <a:r>
              <a:rPr lang="es-PE" sz="2000" b="1" dirty="0">
                <a:latin typeface="Arial" panose="020B0604020202020204" pitchFamily="34" charset="0"/>
                <a:ea typeface="Calibri" panose="020F0502020204030204" pitchFamily="34" charset="0"/>
                <a:cs typeface="Times New Roman" panose="02020603050405020304" pitchFamily="18" charset="0"/>
              </a:rPr>
              <a:t>JSON puede representar dos tipos estructurados: </a:t>
            </a:r>
            <a:r>
              <a:rPr lang="es-PE" sz="2000" b="1" dirty="0">
                <a:solidFill>
                  <a:schemeClr val="accent6">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objetos y matrices</a:t>
            </a:r>
            <a:r>
              <a:rPr lang="es-PE" sz="2000" b="1" dirty="0">
                <a:latin typeface="Arial" panose="020B0604020202020204" pitchFamily="34" charset="0"/>
                <a:ea typeface="Calibri" panose="020F0502020204030204" pitchFamily="34" charset="0"/>
                <a:cs typeface="Times New Roman" panose="02020603050405020304" pitchFamily="18" charset="0"/>
              </a:rPr>
              <a:t>. </a:t>
            </a:r>
            <a:endParaRPr lang="es-PE" sz="20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PE" sz="2000" b="1" dirty="0">
                <a:latin typeface="Arial" panose="020B0604020202020204" pitchFamily="34" charset="0"/>
                <a:ea typeface="Calibri" panose="020F0502020204030204" pitchFamily="34" charset="0"/>
                <a:cs typeface="Times New Roman" panose="02020603050405020304" pitchFamily="18" charset="0"/>
              </a:rPr>
              <a:t>Un </a:t>
            </a:r>
            <a:r>
              <a:rPr lang="es-PE" sz="2000" b="1" dirty="0">
                <a:solidFill>
                  <a:schemeClr val="accent6">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objeto</a:t>
            </a:r>
            <a:r>
              <a:rPr lang="es-PE" sz="2000" b="1" dirty="0">
                <a:latin typeface="Arial" panose="020B0604020202020204" pitchFamily="34" charset="0"/>
                <a:ea typeface="Calibri" panose="020F0502020204030204" pitchFamily="34" charset="0"/>
                <a:cs typeface="Times New Roman" panose="02020603050405020304" pitchFamily="18" charset="0"/>
              </a:rPr>
              <a:t> es una colección no ordenada de cero o más pares de nombres/valores.</a:t>
            </a:r>
            <a:endParaRPr lang="es-PE" sz="20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s-PE" sz="2000" b="1" dirty="0">
                <a:latin typeface="Arial" panose="020B0604020202020204" pitchFamily="34" charset="0"/>
                <a:ea typeface="Calibri" panose="020F0502020204030204" pitchFamily="34" charset="0"/>
                <a:cs typeface="Times New Roman" panose="02020603050405020304" pitchFamily="18" charset="0"/>
              </a:rPr>
              <a:t> Una </a:t>
            </a:r>
            <a:r>
              <a:rPr lang="es-PE" sz="2000" b="1" dirty="0">
                <a:solidFill>
                  <a:schemeClr val="accent6">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matriz</a:t>
            </a:r>
            <a:r>
              <a:rPr lang="es-PE" sz="2000" b="1" dirty="0">
                <a:latin typeface="Arial" panose="020B0604020202020204" pitchFamily="34" charset="0"/>
                <a:ea typeface="Calibri" panose="020F0502020204030204" pitchFamily="34" charset="0"/>
                <a:cs typeface="Times New Roman" panose="02020603050405020304" pitchFamily="18" charset="0"/>
              </a:rPr>
              <a:t> es una secuencia ordenada de cero o más valores. </a:t>
            </a:r>
            <a:endParaRPr lang="es-PE" sz="20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PE" sz="2000" b="1" dirty="0">
                <a:latin typeface="Arial" panose="020B0604020202020204" pitchFamily="34" charset="0"/>
                <a:ea typeface="Calibri" panose="020F0502020204030204" pitchFamily="34" charset="0"/>
                <a:cs typeface="Times New Roman" panose="02020603050405020304" pitchFamily="18" charset="0"/>
              </a:rPr>
              <a:t>(Los valores pueden ser cadenas, números, booleanos, nulos y estos dos tipos estructurados)</a:t>
            </a:r>
            <a:endParaRPr lang="es-P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ángulo 8"/>
          <p:cNvSpPr/>
          <p:nvPr/>
        </p:nvSpPr>
        <p:spPr>
          <a:xfrm>
            <a:off x="7601364" y="558578"/>
            <a:ext cx="4590636" cy="5742919"/>
          </a:xfrm>
          <a:prstGeom prst="rect">
            <a:avLst/>
          </a:prstGeom>
        </p:spPr>
        <p:txBody>
          <a:bodyPr wrap="square" numCol="2">
            <a:spAutoFit/>
          </a:bodyPr>
          <a:lstStyle/>
          <a:p>
            <a:pPr marL="450215">
              <a:lnSpc>
                <a:spcPct val="107000"/>
              </a:lnSpc>
              <a:spcAft>
                <a:spcPts val="800"/>
              </a:spcAft>
            </a:pPr>
            <a:r>
              <a:rPr lang="es-PE" sz="1100" b="1" dirty="0"/>
              <a:t>{</a:t>
            </a:r>
          </a:p>
          <a:p>
            <a:pPr marL="450215">
              <a:lnSpc>
                <a:spcPct val="107000"/>
              </a:lnSpc>
              <a:spcAft>
                <a:spcPts val="800"/>
              </a:spcAft>
            </a:pPr>
            <a:r>
              <a:rPr lang="es-PE" sz="1100" b="1" dirty="0"/>
              <a:t>     "</a:t>
            </a:r>
            <a:r>
              <a:rPr lang="es-PE" sz="1100" b="1" dirty="0" err="1"/>
              <a:t>firstName</a:t>
            </a:r>
            <a:r>
              <a:rPr lang="es-PE" sz="1100" b="1" dirty="0"/>
              <a:t>": "John",</a:t>
            </a:r>
          </a:p>
          <a:p>
            <a:pPr marL="450215">
              <a:lnSpc>
                <a:spcPct val="107000"/>
              </a:lnSpc>
              <a:spcAft>
                <a:spcPts val="800"/>
              </a:spcAft>
            </a:pPr>
            <a:r>
              <a:rPr lang="es-PE" sz="1100" b="1" dirty="0"/>
              <a:t>     "</a:t>
            </a:r>
            <a:r>
              <a:rPr lang="es-PE" sz="1100" b="1" dirty="0" err="1"/>
              <a:t>lastName</a:t>
            </a:r>
            <a:r>
              <a:rPr lang="es-PE" sz="1100" b="1" dirty="0"/>
              <a:t>": "Smith",</a:t>
            </a:r>
          </a:p>
          <a:p>
            <a:pPr marL="450215">
              <a:lnSpc>
                <a:spcPct val="107000"/>
              </a:lnSpc>
              <a:spcAft>
                <a:spcPts val="800"/>
              </a:spcAft>
            </a:pPr>
            <a:r>
              <a:rPr lang="es-PE" sz="1100" b="1" dirty="0"/>
              <a:t>     "</a:t>
            </a:r>
            <a:r>
              <a:rPr lang="es-PE" sz="1100" b="1" dirty="0" err="1"/>
              <a:t>age</a:t>
            </a:r>
            <a:r>
              <a:rPr lang="es-PE" sz="1100" b="1" dirty="0"/>
              <a:t>": 25,</a:t>
            </a:r>
          </a:p>
          <a:p>
            <a:pPr marL="450215">
              <a:lnSpc>
                <a:spcPct val="107000"/>
              </a:lnSpc>
              <a:spcAft>
                <a:spcPts val="800"/>
              </a:spcAft>
            </a:pPr>
            <a:r>
              <a:rPr lang="es-PE" sz="1100" b="1" dirty="0"/>
              <a:t>     "</a:t>
            </a:r>
            <a:r>
              <a:rPr lang="es-PE" sz="1100" b="1" dirty="0" err="1"/>
              <a:t>address</a:t>
            </a:r>
            <a:r>
              <a:rPr lang="es-PE" sz="1100" b="1" dirty="0"/>
              <a:t>": {</a:t>
            </a:r>
          </a:p>
          <a:p>
            <a:pPr marL="450215">
              <a:lnSpc>
                <a:spcPct val="107000"/>
              </a:lnSpc>
              <a:spcAft>
                <a:spcPts val="800"/>
              </a:spcAft>
            </a:pPr>
            <a:r>
              <a:rPr lang="es-PE" sz="1100" b="1" dirty="0"/>
              <a:t>        "</a:t>
            </a:r>
            <a:r>
              <a:rPr lang="es-PE" sz="1100" b="1" dirty="0" err="1"/>
              <a:t>streetAddress</a:t>
            </a:r>
            <a:r>
              <a:rPr lang="es-PE" sz="1100" b="1" dirty="0"/>
              <a:t>": "21 2nd  Street",</a:t>
            </a:r>
          </a:p>
          <a:p>
            <a:pPr marL="450215">
              <a:lnSpc>
                <a:spcPct val="107000"/>
              </a:lnSpc>
              <a:spcAft>
                <a:spcPts val="800"/>
              </a:spcAft>
            </a:pPr>
            <a:r>
              <a:rPr lang="es-PE" sz="1100" b="1" dirty="0"/>
              <a:t>        "</a:t>
            </a:r>
            <a:r>
              <a:rPr lang="es-PE" sz="1100" b="1" dirty="0" err="1"/>
              <a:t>city</a:t>
            </a:r>
            <a:r>
              <a:rPr lang="es-PE" sz="1100" b="1" dirty="0"/>
              <a:t>": "New York",</a:t>
            </a:r>
          </a:p>
          <a:p>
            <a:pPr marL="450215">
              <a:lnSpc>
                <a:spcPct val="107000"/>
              </a:lnSpc>
              <a:spcAft>
                <a:spcPts val="800"/>
              </a:spcAft>
            </a:pPr>
            <a:r>
              <a:rPr lang="es-PE" sz="1100" b="1" dirty="0"/>
              <a:t>        "</a:t>
            </a:r>
            <a:r>
              <a:rPr lang="es-PE" sz="1100" b="1" dirty="0" err="1"/>
              <a:t>state</a:t>
            </a:r>
            <a:r>
              <a:rPr lang="es-PE" sz="1100" b="1" dirty="0"/>
              <a:t>": "NY",</a:t>
            </a:r>
          </a:p>
          <a:p>
            <a:pPr marL="450215">
              <a:lnSpc>
                <a:spcPct val="107000"/>
              </a:lnSpc>
              <a:spcAft>
                <a:spcPts val="800"/>
              </a:spcAft>
            </a:pPr>
            <a:r>
              <a:rPr lang="es-PE" sz="1100" b="1" dirty="0"/>
              <a:t>        "</a:t>
            </a:r>
            <a:r>
              <a:rPr lang="es-PE" sz="1100" b="1" dirty="0" err="1"/>
              <a:t>postalCode</a:t>
            </a:r>
            <a:r>
              <a:rPr lang="es-PE" sz="1100" b="1" dirty="0"/>
              <a:t>": 10021</a:t>
            </a:r>
          </a:p>
          <a:p>
            <a:pPr marL="450215">
              <a:lnSpc>
                <a:spcPct val="107000"/>
              </a:lnSpc>
              <a:spcAft>
                <a:spcPts val="800"/>
              </a:spcAft>
            </a:pPr>
            <a:r>
              <a:rPr lang="es-PE" sz="1100" b="1" dirty="0"/>
              <a:t>     </a:t>
            </a:r>
            <a:r>
              <a:rPr lang="es-PE" sz="1100" b="1" dirty="0" smtClean="0"/>
              <a:t>},</a:t>
            </a:r>
          </a:p>
          <a:p>
            <a:pPr marL="450215">
              <a:lnSpc>
                <a:spcPct val="107000"/>
              </a:lnSpc>
              <a:spcAft>
                <a:spcPts val="800"/>
              </a:spcAft>
            </a:pPr>
            <a:r>
              <a:rPr lang="es-PE" sz="1100" b="1" dirty="0" smtClean="0"/>
              <a:t>     </a:t>
            </a:r>
            <a:r>
              <a:rPr lang="es-PE" sz="1100" b="1" dirty="0"/>
              <a:t>"</a:t>
            </a:r>
            <a:r>
              <a:rPr lang="es-PE" sz="1100" b="1" dirty="0" err="1"/>
              <a:t>phoneNumbers</a:t>
            </a:r>
            <a:r>
              <a:rPr lang="es-PE" sz="1100" b="1" dirty="0"/>
              <a:t>": [</a:t>
            </a:r>
          </a:p>
          <a:p>
            <a:pPr marL="450215">
              <a:lnSpc>
                <a:spcPct val="107000"/>
              </a:lnSpc>
              <a:spcAft>
                <a:spcPts val="800"/>
              </a:spcAft>
            </a:pPr>
            <a:r>
              <a:rPr lang="es-PE" sz="1100" b="1" dirty="0"/>
              <a:t>        </a:t>
            </a:r>
            <a:r>
              <a:rPr lang="es-PE" sz="1100" b="1" dirty="0" smtClean="0"/>
              <a:t>{</a:t>
            </a:r>
            <a:endParaRPr lang="es-PE" sz="1100" b="1" dirty="0"/>
          </a:p>
          <a:p>
            <a:pPr marL="450215">
              <a:lnSpc>
                <a:spcPct val="107000"/>
              </a:lnSpc>
              <a:spcAft>
                <a:spcPts val="800"/>
              </a:spcAft>
            </a:pPr>
            <a:r>
              <a:rPr lang="es-PE" sz="1100" b="1" dirty="0"/>
              <a:t>        </a:t>
            </a:r>
            <a:r>
              <a:rPr lang="es-PE" sz="1100" b="1" dirty="0" smtClean="0"/>
              <a:t>  </a:t>
            </a:r>
            <a:r>
              <a:rPr lang="es-PE" sz="1100" b="1" dirty="0"/>
              <a:t>"</a:t>
            </a:r>
            <a:r>
              <a:rPr lang="es-PE" sz="1100" b="1" dirty="0" err="1"/>
              <a:t>type</a:t>
            </a:r>
            <a:r>
              <a:rPr lang="es-PE" sz="1100" b="1" dirty="0"/>
              <a:t>": "home",</a:t>
            </a:r>
          </a:p>
          <a:p>
            <a:pPr marL="450215">
              <a:lnSpc>
                <a:spcPct val="107000"/>
              </a:lnSpc>
              <a:spcAft>
                <a:spcPts val="800"/>
              </a:spcAft>
            </a:pPr>
            <a:r>
              <a:rPr lang="es-PE" sz="1100" b="1" dirty="0"/>
              <a:t>            "</a:t>
            </a:r>
            <a:r>
              <a:rPr lang="es-PE" sz="1100" b="1" dirty="0" err="1"/>
              <a:t>number</a:t>
            </a:r>
            <a:r>
              <a:rPr lang="es-PE" sz="1100" b="1" dirty="0"/>
              <a:t>": "212  555-1234"</a:t>
            </a:r>
          </a:p>
          <a:p>
            <a:pPr marL="450215">
              <a:lnSpc>
                <a:spcPct val="107000"/>
              </a:lnSpc>
              <a:spcAft>
                <a:spcPts val="800"/>
              </a:spcAft>
            </a:pPr>
            <a:r>
              <a:rPr lang="es-PE" sz="1100" b="1" dirty="0"/>
              <a:t>        </a:t>
            </a:r>
            <a:r>
              <a:rPr lang="es-PE" sz="1100" b="1" dirty="0" smtClean="0"/>
              <a:t>},        </a:t>
            </a:r>
            <a:r>
              <a:rPr lang="es-PE" sz="1100" b="1" dirty="0"/>
              <a:t>{</a:t>
            </a:r>
          </a:p>
          <a:p>
            <a:pPr marL="450215">
              <a:lnSpc>
                <a:spcPct val="107000"/>
              </a:lnSpc>
              <a:spcAft>
                <a:spcPts val="800"/>
              </a:spcAft>
            </a:pPr>
            <a:r>
              <a:rPr lang="es-PE" sz="1100" b="1" dirty="0"/>
              <a:t>            "</a:t>
            </a:r>
            <a:r>
              <a:rPr lang="es-PE" sz="1100" b="1" dirty="0" err="1"/>
              <a:t>type</a:t>
            </a:r>
            <a:r>
              <a:rPr lang="es-PE" sz="1100" b="1" dirty="0"/>
              <a:t>": "fax",</a:t>
            </a:r>
          </a:p>
          <a:p>
            <a:pPr marL="450215">
              <a:lnSpc>
                <a:spcPct val="107000"/>
              </a:lnSpc>
              <a:spcAft>
                <a:spcPts val="800"/>
              </a:spcAft>
            </a:pPr>
            <a:r>
              <a:rPr lang="es-PE" sz="1100" b="1" dirty="0"/>
              <a:t>            "</a:t>
            </a:r>
            <a:r>
              <a:rPr lang="es-PE" sz="1100" b="1" dirty="0" err="1"/>
              <a:t>number</a:t>
            </a:r>
            <a:r>
              <a:rPr lang="es-PE" sz="1100" b="1" dirty="0"/>
              <a:t>": "646  555-4567" </a:t>
            </a:r>
          </a:p>
          <a:p>
            <a:pPr marL="450215">
              <a:lnSpc>
                <a:spcPct val="107000"/>
              </a:lnSpc>
              <a:spcAft>
                <a:spcPts val="800"/>
              </a:spcAft>
            </a:pPr>
            <a:r>
              <a:rPr lang="es-PE" sz="1100" b="1" dirty="0"/>
              <a:t>        </a:t>
            </a:r>
            <a:r>
              <a:rPr lang="es-PE" sz="1100" b="1" dirty="0" smtClean="0"/>
              <a:t>}  ]    }</a:t>
            </a:r>
            <a:r>
              <a:rPr lang="es-PE" sz="1100" b="1" dirty="0" smtClean="0">
                <a:latin typeface="Arial" panose="020B0604020202020204" pitchFamily="34" charset="0"/>
                <a:ea typeface="Calibri" panose="020F0502020204030204" pitchFamily="34" charset="0"/>
                <a:cs typeface="Times New Roman" panose="02020603050405020304" pitchFamily="18" charset="0"/>
              </a:rPr>
              <a:t> </a:t>
            </a:r>
            <a:endParaRPr lang="es-PE" sz="11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97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17931" b="18844"/>
          <a:stretch/>
        </p:blipFill>
        <p:spPr>
          <a:xfrm>
            <a:off x="9045095" y="235129"/>
            <a:ext cx="2894356" cy="875212"/>
          </a:xfrm>
          <a:prstGeom prst="rect">
            <a:avLst/>
          </a:prstGeom>
        </p:spPr>
      </p:pic>
      <p:sp>
        <p:nvSpPr>
          <p:cNvPr id="6" name="Rectángulo 5"/>
          <p:cNvSpPr/>
          <p:nvPr/>
        </p:nvSpPr>
        <p:spPr>
          <a:xfrm>
            <a:off x="5613009" y="1437801"/>
            <a:ext cx="5830054" cy="5131854"/>
          </a:xfrm>
          <a:prstGeom prst="rect">
            <a:avLst/>
          </a:prstGeom>
        </p:spPr>
        <p:txBody>
          <a:bodyPr wrap="square" numCol="2">
            <a:spAutoFit/>
          </a:bodyPr>
          <a:lstStyle/>
          <a:p>
            <a:pPr marL="450215">
              <a:lnSpc>
                <a:spcPct val="107000"/>
              </a:lnSpc>
              <a:spcAft>
                <a:spcPts val="800"/>
              </a:spcAft>
            </a:pPr>
            <a:r>
              <a:rPr lang="es-PE" b="1" dirty="0"/>
              <a:t>{</a:t>
            </a:r>
          </a:p>
          <a:p>
            <a:pPr marL="450215">
              <a:lnSpc>
                <a:spcPct val="107000"/>
              </a:lnSpc>
              <a:spcAft>
                <a:spcPts val="800"/>
              </a:spcAft>
            </a:pPr>
            <a:r>
              <a:rPr lang="es-PE" b="1" dirty="0"/>
              <a:t>     "</a:t>
            </a:r>
            <a:r>
              <a:rPr lang="es-PE" b="1" dirty="0" err="1"/>
              <a:t>firstName</a:t>
            </a:r>
            <a:r>
              <a:rPr lang="es-PE" b="1" dirty="0"/>
              <a:t>": "John",</a:t>
            </a:r>
          </a:p>
          <a:p>
            <a:pPr marL="450215">
              <a:lnSpc>
                <a:spcPct val="107000"/>
              </a:lnSpc>
              <a:spcAft>
                <a:spcPts val="800"/>
              </a:spcAft>
            </a:pPr>
            <a:r>
              <a:rPr lang="es-PE" b="1" dirty="0"/>
              <a:t>     "</a:t>
            </a:r>
            <a:r>
              <a:rPr lang="es-PE" b="1" dirty="0" err="1"/>
              <a:t>lastName</a:t>
            </a:r>
            <a:r>
              <a:rPr lang="es-PE" b="1" dirty="0"/>
              <a:t>": "Smith",</a:t>
            </a:r>
          </a:p>
          <a:p>
            <a:pPr marL="450215">
              <a:lnSpc>
                <a:spcPct val="107000"/>
              </a:lnSpc>
              <a:spcAft>
                <a:spcPts val="800"/>
              </a:spcAft>
            </a:pPr>
            <a:r>
              <a:rPr lang="es-PE" b="1" dirty="0"/>
              <a:t>     "</a:t>
            </a:r>
            <a:r>
              <a:rPr lang="es-PE" b="1" dirty="0" err="1"/>
              <a:t>age</a:t>
            </a:r>
            <a:r>
              <a:rPr lang="es-PE" b="1" dirty="0"/>
              <a:t>": 25,</a:t>
            </a:r>
          </a:p>
          <a:p>
            <a:pPr marL="450215">
              <a:lnSpc>
                <a:spcPct val="107000"/>
              </a:lnSpc>
              <a:spcAft>
                <a:spcPts val="800"/>
              </a:spcAft>
            </a:pPr>
            <a:r>
              <a:rPr lang="es-PE" b="1" dirty="0"/>
              <a:t>     "</a:t>
            </a:r>
            <a:r>
              <a:rPr lang="es-PE" b="1" dirty="0" err="1"/>
              <a:t>address</a:t>
            </a:r>
            <a:r>
              <a:rPr lang="es-PE" b="1" dirty="0"/>
              <a:t>": {</a:t>
            </a:r>
          </a:p>
          <a:p>
            <a:pPr marL="450215">
              <a:lnSpc>
                <a:spcPct val="107000"/>
              </a:lnSpc>
              <a:spcAft>
                <a:spcPts val="800"/>
              </a:spcAft>
            </a:pPr>
            <a:r>
              <a:rPr lang="es-PE" b="1" dirty="0"/>
              <a:t>        "</a:t>
            </a:r>
            <a:r>
              <a:rPr lang="es-PE" b="1" dirty="0" err="1"/>
              <a:t>streetAddress</a:t>
            </a:r>
            <a:r>
              <a:rPr lang="es-PE" b="1" dirty="0"/>
              <a:t>": "21 2nd  Street",</a:t>
            </a:r>
          </a:p>
          <a:p>
            <a:pPr marL="450215">
              <a:lnSpc>
                <a:spcPct val="107000"/>
              </a:lnSpc>
              <a:spcAft>
                <a:spcPts val="800"/>
              </a:spcAft>
            </a:pPr>
            <a:r>
              <a:rPr lang="es-PE" b="1" dirty="0"/>
              <a:t>        "</a:t>
            </a:r>
            <a:r>
              <a:rPr lang="es-PE" b="1" dirty="0" err="1"/>
              <a:t>city</a:t>
            </a:r>
            <a:r>
              <a:rPr lang="es-PE" b="1" dirty="0"/>
              <a:t>": "New York",</a:t>
            </a:r>
          </a:p>
          <a:p>
            <a:pPr marL="450215">
              <a:lnSpc>
                <a:spcPct val="107000"/>
              </a:lnSpc>
              <a:spcAft>
                <a:spcPts val="800"/>
              </a:spcAft>
            </a:pPr>
            <a:r>
              <a:rPr lang="es-PE" b="1" dirty="0"/>
              <a:t>        "</a:t>
            </a:r>
            <a:r>
              <a:rPr lang="es-PE" b="1" dirty="0" err="1"/>
              <a:t>state</a:t>
            </a:r>
            <a:r>
              <a:rPr lang="es-PE" b="1" dirty="0"/>
              <a:t>": "NY",</a:t>
            </a:r>
          </a:p>
          <a:p>
            <a:pPr marL="450215">
              <a:lnSpc>
                <a:spcPct val="107000"/>
              </a:lnSpc>
              <a:spcAft>
                <a:spcPts val="800"/>
              </a:spcAft>
            </a:pPr>
            <a:r>
              <a:rPr lang="es-PE" b="1" dirty="0"/>
              <a:t>        "</a:t>
            </a:r>
            <a:r>
              <a:rPr lang="es-PE" b="1" dirty="0" err="1"/>
              <a:t>postalCode</a:t>
            </a:r>
            <a:r>
              <a:rPr lang="es-PE" b="1" dirty="0"/>
              <a:t>": 10021</a:t>
            </a:r>
          </a:p>
          <a:p>
            <a:pPr marL="450215">
              <a:lnSpc>
                <a:spcPct val="107000"/>
              </a:lnSpc>
              <a:spcAft>
                <a:spcPts val="800"/>
              </a:spcAft>
            </a:pPr>
            <a:r>
              <a:rPr lang="es-PE" b="1" dirty="0"/>
              <a:t>     </a:t>
            </a:r>
            <a:r>
              <a:rPr lang="es-PE" b="1" dirty="0" smtClean="0"/>
              <a:t>},</a:t>
            </a:r>
          </a:p>
          <a:p>
            <a:pPr marL="450215">
              <a:lnSpc>
                <a:spcPct val="107000"/>
              </a:lnSpc>
              <a:spcAft>
                <a:spcPts val="800"/>
              </a:spcAft>
            </a:pPr>
            <a:r>
              <a:rPr lang="es-PE" b="1" dirty="0" smtClean="0"/>
              <a:t>     </a:t>
            </a:r>
            <a:r>
              <a:rPr lang="es-PE" b="1" dirty="0"/>
              <a:t>"</a:t>
            </a:r>
            <a:r>
              <a:rPr lang="es-PE" b="1" dirty="0" err="1"/>
              <a:t>phoneNumbers</a:t>
            </a:r>
            <a:r>
              <a:rPr lang="es-PE" b="1" dirty="0"/>
              <a:t>": [</a:t>
            </a:r>
          </a:p>
          <a:p>
            <a:pPr marL="450215">
              <a:lnSpc>
                <a:spcPct val="107000"/>
              </a:lnSpc>
              <a:spcAft>
                <a:spcPts val="800"/>
              </a:spcAft>
            </a:pPr>
            <a:r>
              <a:rPr lang="es-PE" b="1" dirty="0"/>
              <a:t>        </a:t>
            </a:r>
            <a:r>
              <a:rPr lang="es-PE" b="1" dirty="0" smtClean="0"/>
              <a:t>{</a:t>
            </a:r>
            <a:endParaRPr lang="es-PE" b="1" dirty="0"/>
          </a:p>
          <a:p>
            <a:pPr marL="450215">
              <a:lnSpc>
                <a:spcPct val="107000"/>
              </a:lnSpc>
              <a:spcAft>
                <a:spcPts val="800"/>
              </a:spcAft>
            </a:pPr>
            <a:r>
              <a:rPr lang="es-PE" b="1" dirty="0"/>
              <a:t>        </a:t>
            </a:r>
            <a:r>
              <a:rPr lang="es-PE" b="1" dirty="0" smtClean="0"/>
              <a:t>  </a:t>
            </a:r>
            <a:r>
              <a:rPr lang="es-PE" b="1" dirty="0"/>
              <a:t>"</a:t>
            </a:r>
            <a:r>
              <a:rPr lang="es-PE" b="1" dirty="0" err="1"/>
              <a:t>type</a:t>
            </a:r>
            <a:r>
              <a:rPr lang="es-PE" b="1" dirty="0"/>
              <a:t>": "home",</a:t>
            </a:r>
          </a:p>
          <a:p>
            <a:pPr marL="450215">
              <a:lnSpc>
                <a:spcPct val="107000"/>
              </a:lnSpc>
              <a:spcAft>
                <a:spcPts val="800"/>
              </a:spcAft>
            </a:pPr>
            <a:r>
              <a:rPr lang="es-PE" b="1" dirty="0"/>
              <a:t>            "</a:t>
            </a:r>
            <a:r>
              <a:rPr lang="es-PE" b="1" dirty="0" err="1"/>
              <a:t>number</a:t>
            </a:r>
            <a:r>
              <a:rPr lang="es-PE" b="1" dirty="0"/>
              <a:t>": "212  555-1234"</a:t>
            </a:r>
          </a:p>
          <a:p>
            <a:pPr marL="450215">
              <a:lnSpc>
                <a:spcPct val="107000"/>
              </a:lnSpc>
              <a:spcAft>
                <a:spcPts val="800"/>
              </a:spcAft>
            </a:pPr>
            <a:r>
              <a:rPr lang="es-PE" b="1" dirty="0"/>
              <a:t>        </a:t>
            </a:r>
            <a:r>
              <a:rPr lang="es-PE" b="1" dirty="0" smtClean="0"/>
              <a:t>},        </a:t>
            </a:r>
            <a:r>
              <a:rPr lang="es-PE" b="1" dirty="0"/>
              <a:t>{</a:t>
            </a:r>
          </a:p>
          <a:p>
            <a:pPr marL="450215">
              <a:lnSpc>
                <a:spcPct val="107000"/>
              </a:lnSpc>
              <a:spcAft>
                <a:spcPts val="800"/>
              </a:spcAft>
            </a:pPr>
            <a:r>
              <a:rPr lang="es-PE" b="1" dirty="0"/>
              <a:t>            "</a:t>
            </a:r>
            <a:r>
              <a:rPr lang="es-PE" b="1" dirty="0" err="1"/>
              <a:t>type</a:t>
            </a:r>
            <a:r>
              <a:rPr lang="es-PE" b="1" dirty="0"/>
              <a:t>": "fax",</a:t>
            </a:r>
          </a:p>
          <a:p>
            <a:pPr marL="450215">
              <a:lnSpc>
                <a:spcPct val="107000"/>
              </a:lnSpc>
              <a:spcAft>
                <a:spcPts val="800"/>
              </a:spcAft>
            </a:pPr>
            <a:r>
              <a:rPr lang="es-PE" b="1" dirty="0"/>
              <a:t>            "</a:t>
            </a:r>
            <a:r>
              <a:rPr lang="es-PE" b="1" dirty="0" err="1"/>
              <a:t>number</a:t>
            </a:r>
            <a:r>
              <a:rPr lang="es-PE" b="1" dirty="0"/>
              <a:t>": "646  555-4567" </a:t>
            </a:r>
          </a:p>
          <a:p>
            <a:pPr marL="450215">
              <a:lnSpc>
                <a:spcPct val="107000"/>
              </a:lnSpc>
              <a:spcAft>
                <a:spcPts val="800"/>
              </a:spcAft>
            </a:pPr>
            <a:r>
              <a:rPr lang="es-PE" sz="1600" b="1" dirty="0"/>
              <a:t>        </a:t>
            </a:r>
            <a:r>
              <a:rPr lang="es-PE" sz="1600" b="1" dirty="0" smtClean="0"/>
              <a:t>}  ]    }</a:t>
            </a:r>
            <a:r>
              <a:rPr lang="es-PE" sz="1600" b="1" dirty="0" smtClean="0">
                <a:latin typeface="Arial" panose="020B0604020202020204" pitchFamily="34" charset="0"/>
                <a:ea typeface="Calibri" panose="020F0502020204030204" pitchFamily="34" charset="0"/>
                <a:cs typeface="Times New Roman" panose="02020603050405020304" pitchFamily="18" charset="0"/>
              </a:rPr>
              <a:t> </a:t>
            </a:r>
            <a:endParaRPr lang="es-PE"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p:cNvSpPr/>
          <p:nvPr/>
        </p:nvSpPr>
        <p:spPr>
          <a:xfrm>
            <a:off x="839371" y="1149530"/>
            <a:ext cx="4773638" cy="4891404"/>
          </a:xfrm>
          <a:prstGeom prst="rect">
            <a:avLst/>
          </a:prstGeom>
        </p:spPr>
        <p:txBody>
          <a:bodyPr wrap="square">
            <a:spAutoFit/>
          </a:bodyPr>
          <a:lstStyle/>
          <a:p>
            <a:pPr>
              <a:lnSpc>
                <a:spcPct val="107000"/>
              </a:lnSpc>
              <a:spcAft>
                <a:spcPts val="800"/>
              </a:spcAft>
            </a:pPr>
            <a:r>
              <a:rPr lang="es-PE" sz="2000" b="1" dirty="0">
                <a:solidFill>
                  <a:schemeClr val="accent1">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Listado 1. </a:t>
            </a:r>
            <a:endParaRPr lang="es-PE" sz="2000" b="1" dirty="0" smtClean="0">
              <a:solidFill>
                <a:schemeClr val="accent1">
                  <a:lumMod val="60000"/>
                  <a:lumOff val="40000"/>
                </a:schemeClr>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sz="2000" b="1" dirty="0" smtClean="0">
                <a:latin typeface="Arial" panose="020B0604020202020204" pitchFamily="34" charset="0"/>
                <a:ea typeface="Calibri" panose="020F0502020204030204" pitchFamily="34" charset="0"/>
                <a:cs typeface="Times New Roman" panose="02020603050405020304" pitchFamily="18" charset="0"/>
              </a:rPr>
              <a:t>Ejemplo </a:t>
            </a:r>
            <a:r>
              <a:rPr lang="es-PE" sz="2000" b="1" dirty="0">
                <a:latin typeface="Arial" panose="020B0604020202020204" pitchFamily="34" charset="0"/>
                <a:ea typeface="Calibri" panose="020F0502020204030204" pitchFamily="34" charset="0"/>
                <a:cs typeface="Times New Roman" panose="02020603050405020304" pitchFamily="18" charset="0"/>
              </a:rPr>
              <a:t>de representación de un objeto en JSON.</a:t>
            </a:r>
            <a:endParaRPr lang="es-PE" sz="2000" b="1" dirty="0">
              <a:latin typeface="Calibri" panose="020F0502020204030204" pitchFamily="34" charset="0"/>
              <a:ea typeface="Calibri" panose="020F0502020204030204" pitchFamily="34" charset="0"/>
              <a:cs typeface="Times New Roman" panose="02020603050405020304" pitchFamily="18" charset="0"/>
            </a:endParaRPr>
          </a:p>
          <a:p>
            <a:pPr marL="450215">
              <a:lnSpc>
                <a:spcPct val="107000"/>
              </a:lnSpc>
              <a:spcAft>
                <a:spcPts val="800"/>
              </a:spcAft>
            </a:pPr>
            <a:r>
              <a:rPr lang="es-PE" sz="2000" b="1" dirty="0">
                <a:latin typeface="Arial" panose="020B0604020202020204" pitchFamily="34" charset="0"/>
                <a:ea typeface="Calibri" panose="020F0502020204030204" pitchFamily="34" charset="0"/>
                <a:cs typeface="Times New Roman" panose="02020603050405020304" pitchFamily="18" charset="0"/>
              </a:rPr>
              <a:t>El Listado 1 constituye un ejemplo tomado de Wikipedia que muestra la </a:t>
            </a:r>
            <a:r>
              <a:rPr lang="es-PE" sz="2000" b="1" dirty="0">
                <a:solidFill>
                  <a:srgbClr val="FFFF00"/>
                </a:solidFill>
                <a:latin typeface="Arial" panose="020B0604020202020204" pitchFamily="34" charset="0"/>
                <a:ea typeface="Calibri" panose="020F0502020204030204" pitchFamily="34" charset="0"/>
                <a:cs typeface="Times New Roman" panose="02020603050405020304" pitchFamily="18" charset="0"/>
              </a:rPr>
              <a:t>representación JSON de un objeto que describe a una persona</a:t>
            </a:r>
            <a:r>
              <a:rPr lang="es-PE" sz="2000" b="1" dirty="0">
                <a:latin typeface="Arial" panose="020B0604020202020204" pitchFamily="34" charset="0"/>
                <a:ea typeface="Calibri" panose="020F0502020204030204" pitchFamily="34" charset="0"/>
                <a:cs typeface="Times New Roman" panose="02020603050405020304" pitchFamily="18" charset="0"/>
              </a:rPr>
              <a:t>. El objeto tiene valores de cadena para nombre y apellido, un valor numérico para la edad, un valor de objeto que representa el domicilio de la persona y un valor de matriz de objetos de números telefónicos.</a:t>
            </a:r>
            <a:endParaRPr lang="es-P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975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3805" y="671663"/>
            <a:ext cx="3818690" cy="1069940"/>
          </a:xfrm>
        </p:spPr>
        <p:txBody>
          <a:bodyPr/>
          <a:lstStyle/>
          <a:p>
            <a:pPr lvl="0"/>
            <a:r>
              <a:rPr lang="es-PE" b="1" dirty="0" smtClean="0"/>
              <a:t>API PARA JSON </a:t>
            </a:r>
            <a:r>
              <a:rPr lang="es-PE" dirty="0"/>
              <a:t/>
            </a:r>
            <a:br>
              <a:rPr lang="es-PE" dirty="0"/>
            </a:br>
            <a:endParaRPr lang="es-ES" noProof="1"/>
          </a:p>
        </p:txBody>
      </p:sp>
      <p:sp>
        <p:nvSpPr>
          <p:cNvPr id="9" name="Rectángulo 8"/>
          <p:cNvSpPr/>
          <p:nvPr/>
        </p:nvSpPr>
        <p:spPr>
          <a:xfrm>
            <a:off x="513806" y="3328750"/>
            <a:ext cx="5482045" cy="1200329"/>
          </a:xfrm>
          <a:prstGeom prst="rect">
            <a:avLst/>
          </a:prstGeom>
        </p:spPr>
        <p:txBody>
          <a:bodyPr wrap="square">
            <a:spAutoFit/>
          </a:bodyPr>
          <a:lstStyle/>
          <a:p>
            <a:r>
              <a:rPr lang="es-PE" b="1" dirty="0">
                <a:solidFill>
                  <a:schemeClr val="accent1">
                    <a:lumMod val="60000"/>
                    <a:lumOff val="40000"/>
                  </a:schemeClr>
                </a:solidFill>
                <a:latin typeface="Arial" panose="020B0604020202020204" pitchFamily="34" charset="0"/>
                <a:ea typeface="Calibri" panose="020F0502020204030204" pitchFamily="34" charset="0"/>
              </a:rPr>
              <a:t>La API de modelos de objetos</a:t>
            </a:r>
            <a:r>
              <a:rPr lang="es-PE" dirty="0">
                <a:solidFill>
                  <a:schemeClr val="accent1">
                    <a:lumMod val="60000"/>
                    <a:lumOff val="40000"/>
                  </a:schemeClr>
                </a:solidFill>
                <a:latin typeface="Arial" panose="020B0604020202020204" pitchFamily="34" charset="0"/>
                <a:ea typeface="Calibri" panose="020F0502020204030204" pitchFamily="34" charset="0"/>
              </a:rPr>
              <a:t> </a:t>
            </a:r>
            <a:r>
              <a:rPr lang="es-PE" dirty="0">
                <a:latin typeface="Arial" panose="020B0604020202020204" pitchFamily="34" charset="0"/>
                <a:ea typeface="Calibri" panose="020F0502020204030204" pitchFamily="34" charset="0"/>
              </a:rPr>
              <a:t>crea una estructura de árbol, de acceso aleatorio, que representa los datos JSON almacenados en la memoria. Es posible recorrer el árbol y formular consultas.</a:t>
            </a:r>
            <a:endParaRPr lang="es-PE" dirty="0"/>
          </a:p>
        </p:txBody>
      </p:sp>
      <p:sp>
        <p:nvSpPr>
          <p:cNvPr id="12" name="Rectángulo 11"/>
          <p:cNvSpPr/>
          <p:nvPr/>
        </p:nvSpPr>
        <p:spPr>
          <a:xfrm>
            <a:off x="513805" y="1741603"/>
            <a:ext cx="5482045" cy="1277786"/>
          </a:xfrm>
          <a:prstGeom prst="rect">
            <a:avLst/>
          </a:prstGeom>
        </p:spPr>
        <p:txBody>
          <a:bodyPr wrap="square">
            <a:spAutoFit/>
          </a:bodyPr>
          <a:lstStyle/>
          <a:p>
            <a:pPr>
              <a:lnSpc>
                <a:spcPct val="107000"/>
              </a:lnSpc>
              <a:spcAft>
                <a:spcPts val="800"/>
              </a:spcAft>
            </a:pPr>
            <a:r>
              <a:rPr lang="es-PE" b="1" dirty="0">
                <a:solidFill>
                  <a:schemeClr val="accent1">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La API de Java para procesamiento </a:t>
            </a:r>
            <a:r>
              <a:rPr lang="es-PE" b="1" dirty="0" smtClean="0">
                <a:solidFill>
                  <a:schemeClr val="accent1">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JSON</a:t>
            </a:r>
            <a:r>
              <a:rPr lang="es-PE" dirty="0" smtClean="0">
                <a:solidFill>
                  <a:schemeClr val="accent1">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 </a:t>
            </a:r>
            <a:r>
              <a:rPr lang="es-PE" dirty="0">
                <a:latin typeface="Arial" panose="020B0604020202020204" pitchFamily="34" charset="0"/>
                <a:ea typeface="Calibri" panose="020F0502020204030204" pitchFamily="34" charset="0"/>
                <a:cs typeface="Times New Roman" panose="02020603050405020304" pitchFamily="18" charset="0"/>
              </a:rPr>
              <a:t>proporciona rutinas API portátiles que </a:t>
            </a:r>
            <a:r>
              <a:rPr lang="es-PE" dirty="0" smtClean="0">
                <a:latin typeface="Arial" panose="020B0604020202020204" pitchFamily="34" charset="0"/>
                <a:ea typeface="Calibri" panose="020F0502020204030204" pitchFamily="34" charset="0"/>
                <a:cs typeface="Times New Roman" panose="02020603050405020304" pitchFamily="18" charset="0"/>
              </a:rPr>
              <a:t>permiten generar</a:t>
            </a:r>
            <a:r>
              <a:rPr lang="es-PE" dirty="0">
                <a:latin typeface="Arial" panose="020B0604020202020204" pitchFamily="34" charset="0"/>
                <a:ea typeface="Calibri" panose="020F0502020204030204" pitchFamily="34" charset="0"/>
                <a:cs typeface="Times New Roman" panose="02020603050405020304" pitchFamily="18" charset="0"/>
              </a:rPr>
              <a:t>, transformar y consultar JSON usando rutinas API de modelos de objetos y de streaming. </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ángulo 12"/>
          <p:cNvSpPr/>
          <p:nvPr/>
        </p:nvSpPr>
        <p:spPr>
          <a:xfrm>
            <a:off x="513806" y="4894709"/>
            <a:ext cx="5482045" cy="923330"/>
          </a:xfrm>
          <a:prstGeom prst="rect">
            <a:avLst/>
          </a:prstGeom>
        </p:spPr>
        <p:txBody>
          <a:bodyPr wrap="square">
            <a:spAutoFit/>
          </a:bodyPr>
          <a:lstStyle/>
          <a:p>
            <a:r>
              <a:rPr lang="es-PE" b="1" dirty="0">
                <a:solidFill>
                  <a:schemeClr val="accent1">
                    <a:lumMod val="60000"/>
                    <a:lumOff val="40000"/>
                  </a:schemeClr>
                </a:solidFill>
                <a:latin typeface="Arial" panose="020B0604020202020204" pitchFamily="34" charset="0"/>
                <a:ea typeface="Calibri" panose="020F0502020204030204" pitchFamily="34" charset="0"/>
              </a:rPr>
              <a:t>La API de modelos de </a:t>
            </a:r>
            <a:r>
              <a:rPr lang="es-PE" b="1" dirty="0" smtClean="0">
                <a:solidFill>
                  <a:schemeClr val="accent1">
                    <a:lumMod val="60000"/>
                    <a:lumOff val="40000"/>
                  </a:schemeClr>
                </a:solidFill>
                <a:latin typeface="Arial" panose="020B0604020202020204" pitchFamily="34" charset="0"/>
                <a:ea typeface="Calibri" panose="020F0502020204030204" pitchFamily="34" charset="0"/>
              </a:rPr>
              <a:t>objetos</a:t>
            </a:r>
          </a:p>
          <a:p>
            <a:r>
              <a:rPr lang="es-PE" dirty="0" smtClean="0"/>
              <a:t>API que proporciona </a:t>
            </a:r>
            <a:r>
              <a:rPr lang="es-PE" dirty="0"/>
              <a:t>modelos de objetos inmutables para estructuras de objetos y matrices </a:t>
            </a:r>
            <a:r>
              <a:rPr lang="es-PE" dirty="0" smtClean="0"/>
              <a:t>JSON.</a:t>
            </a:r>
            <a:endParaRPr lang="es-PE" dirty="0"/>
          </a:p>
        </p:txBody>
      </p:sp>
      <p:graphicFrame>
        <p:nvGraphicFramePr>
          <p:cNvPr id="14" name="Tabla 13"/>
          <p:cNvGraphicFramePr>
            <a:graphicFrameLocks noGrp="1"/>
          </p:cNvGraphicFramePr>
          <p:nvPr>
            <p:extLst>
              <p:ext uri="{D42A27DB-BD31-4B8C-83A1-F6EECF244321}">
                <p14:modId xmlns:p14="http://schemas.microsoft.com/office/powerpoint/2010/main" val="161698550"/>
              </p:ext>
            </p:extLst>
          </p:nvPr>
        </p:nvGraphicFramePr>
        <p:xfrm>
          <a:off x="6387737" y="1325039"/>
          <a:ext cx="4572000" cy="5093780"/>
        </p:xfrm>
        <a:graphic>
          <a:graphicData uri="http://schemas.openxmlformats.org/drawingml/2006/table">
            <a:tbl>
              <a:tblPr firstRow="1" firstCol="1" bandRow="1">
                <a:tableStyleId>{BC89EF96-8CEA-46FF-86C4-4CE0E7609802}</a:tableStyleId>
              </a:tblPr>
              <a:tblGrid>
                <a:gridCol w="2463209">
                  <a:extLst>
                    <a:ext uri="{9D8B030D-6E8A-4147-A177-3AD203B41FA5}">
                      <a16:colId xmlns:a16="http://schemas.microsoft.com/office/drawing/2014/main" val="2318610144"/>
                    </a:ext>
                  </a:extLst>
                </a:gridCol>
                <a:gridCol w="2108791">
                  <a:extLst>
                    <a:ext uri="{9D8B030D-6E8A-4147-A177-3AD203B41FA5}">
                      <a16:colId xmlns:a16="http://schemas.microsoft.com/office/drawing/2014/main" val="3264703220"/>
                    </a:ext>
                  </a:extLst>
                </a:gridCol>
              </a:tblGrid>
              <a:tr h="206727">
                <a:tc>
                  <a:txBody>
                    <a:bodyPr/>
                    <a:lstStyle/>
                    <a:p>
                      <a:pPr>
                        <a:lnSpc>
                          <a:spcPct val="107000"/>
                        </a:lnSpc>
                        <a:spcAft>
                          <a:spcPts val="0"/>
                        </a:spcAft>
                      </a:pPr>
                      <a:r>
                        <a:rPr lang="es-PE" sz="1400" dirty="0">
                          <a:effectLst/>
                        </a:rPr>
                        <a:t>Clase o interfaz</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ts val="1560"/>
                        </a:lnSpc>
                        <a:spcAft>
                          <a:spcPts val="0"/>
                        </a:spcAft>
                      </a:pPr>
                      <a:r>
                        <a:rPr lang="es-PE" sz="1400">
                          <a:effectLst/>
                        </a:rPr>
                        <a:t>Descripción</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61896744"/>
                  </a:ext>
                </a:extLst>
              </a:tr>
              <a:tr h="967992">
                <a:tc>
                  <a:txBody>
                    <a:bodyPr/>
                    <a:lstStyle/>
                    <a:p>
                      <a:pPr>
                        <a:lnSpc>
                          <a:spcPts val="1560"/>
                        </a:lnSpc>
                        <a:spcAft>
                          <a:spcPts val="1275"/>
                        </a:spcAft>
                      </a:pPr>
                      <a:r>
                        <a:rPr lang="es-PE" sz="1400">
                          <a:effectLst/>
                        </a:rPr>
                        <a:t>Json</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1560"/>
                        </a:lnSpc>
                        <a:spcAft>
                          <a:spcPts val="1275"/>
                        </a:spcAft>
                      </a:pPr>
                      <a:r>
                        <a:rPr lang="es-PE" sz="1400">
                          <a:effectLst/>
                        </a:rPr>
                        <a:t>Contiene métodos estáticos para crear lectores, escritores, constructores de JSON y sus objetos de fábrica.</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460057245"/>
                  </a:ext>
                </a:extLst>
              </a:tr>
              <a:tr h="580795">
                <a:tc>
                  <a:txBody>
                    <a:bodyPr/>
                    <a:lstStyle/>
                    <a:p>
                      <a:pPr>
                        <a:lnSpc>
                          <a:spcPts val="1560"/>
                        </a:lnSpc>
                        <a:spcAft>
                          <a:spcPts val="1275"/>
                        </a:spcAft>
                      </a:pPr>
                      <a:r>
                        <a:rPr lang="es-PE" sz="1400" dirty="0" err="1">
                          <a:effectLst/>
                        </a:rPr>
                        <a:t>JsonGenerator</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1560"/>
                        </a:lnSpc>
                        <a:spcAft>
                          <a:spcPts val="1275"/>
                        </a:spcAft>
                      </a:pPr>
                      <a:r>
                        <a:rPr lang="es-PE" sz="1400">
                          <a:effectLst/>
                        </a:rPr>
                        <a:t>Escribe datos JSON en forma de stream, con un valor por vez.</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73320298"/>
                  </a:ext>
                </a:extLst>
              </a:tr>
              <a:tr h="580795">
                <a:tc>
                  <a:txBody>
                    <a:bodyPr/>
                    <a:lstStyle/>
                    <a:p>
                      <a:pPr>
                        <a:lnSpc>
                          <a:spcPts val="1560"/>
                        </a:lnSpc>
                        <a:spcAft>
                          <a:spcPts val="1275"/>
                        </a:spcAft>
                      </a:pPr>
                      <a:r>
                        <a:rPr lang="es-PE" sz="1400">
                          <a:effectLst/>
                        </a:rPr>
                        <a:t>JsonReader</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1560"/>
                        </a:lnSpc>
                        <a:spcAft>
                          <a:spcPts val="1275"/>
                        </a:spcAft>
                      </a:pPr>
                      <a:r>
                        <a:rPr lang="es-PE" sz="1400">
                          <a:effectLst/>
                        </a:rPr>
                        <a:t>Lee datos JSON de un stream y crea un modelo de objeto en la memoria.</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40625266"/>
                  </a:ext>
                </a:extLst>
              </a:tr>
              <a:tr h="967992">
                <a:tc>
                  <a:txBody>
                    <a:bodyPr/>
                    <a:lstStyle/>
                    <a:p>
                      <a:pPr>
                        <a:lnSpc>
                          <a:spcPts val="1560"/>
                        </a:lnSpc>
                        <a:spcAft>
                          <a:spcPts val="0"/>
                        </a:spcAft>
                      </a:pPr>
                      <a:r>
                        <a:rPr lang="es-PE" sz="1400">
                          <a:effectLst/>
                        </a:rPr>
                        <a:t>JsonObjectBuilder</a:t>
                      </a:r>
                      <a:br>
                        <a:rPr lang="es-PE" sz="1400">
                          <a:effectLst/>
                        </a:rPr>
                      </a:br>
                      <a:r>
                        <a:rPr lang="es-PE" sz="1400">
                          <a:effectLst/>
                        </a:rPr>
                        <a:t>JsonArrayBuilder</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1560"/>
                        </a:lnSpc>
                        <a:spcAft>
                          <a:spcPts val="1275"/>
                        </a:spcAft>
                      </a:pPr>
                      <a:r>
                        <a:rPr lang="es-PE" sz="1400">
                          <a:effectLst/>
                        </a:rPr>
                        <a:t>Crean un modelo de objeto o un modelo de matriz en la memoria agregando valores del código de aplicación.</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20662599"/>
                  </a:ext>
                </a:extLst>
              </a:tr>
              <a:tr h="580795">
                <a:tc>
                  <a:txBody>
                    <a:bodyPr/>
                    <a:lstStyle/>
                    <a:p>
                      <a:pPr>
                        <a:lnSpc>
                          <a:spcPts val="1560"/>
                        </a:lnSpc>
                        <a:spcAft>
                          <a:spcPts val="1275"/>
                        </a:spcAft>
                      </a:pPr>
                      <a:r>
                        <a:rPr lang="es-PE" sz="1400">
                          <a:effectLst/>
                        </a:rPr>
                        <a:t>JsonWriter</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1560"/>
                        </a:lnSpc>
                        <a:spcAft>
                          <a:spcPts val="1275"/>
                        </a:spcAft>
                      </a:pPr>
                      <a:r>
                        <a:rPr lang="es-PE" sz="1400">
                          <a:effectLst/>
                        </a:rPr>
                        <a:t>Escribe un modelo de objeto de la memoria en un stream.</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63207498"/>
                  </a:ext>
                </a:extLst>
              </a:tr>
              <a:tr h="967992">
                <a:tc>
                  <a:txBody>
                    <a:bodyPr/>
                    <a:lstStyle/>
                    <a:p>
                      <a:pPr>
                        <a:lnSpc>
                          <a:spcPts val="1560"/>
                        </a:lnSpc>
                        <a:spcAft>
                          <a:spcPts val="0"/>
                        </a:spcAft>
                      </a:pPr>
                      <a:r>
                        <a:rPr lang="es-PE" sz="1400">
                          <a:effectLst/>
                        </a:rPr>
                        <a:t>JsonValue</a:t>
                      </a:r>
                      <a:br>
                        <a:rPr lang="es-PE" sz="1400">
                          <a:effectLst/>
                        </a:rPr>
                      </a:br>
                      <a:r>
                        <a:rPr lang="es-PE" sz="1400">
                          <a:effectLst/>
                        </a:rPr>
                        <a:t>JsonObject</a:t>
                      </a:r>
                      <a:br>
                        <a:rPr lang="es-PE" sz="1400">
                          <a:effectLst/>
                        </a:rPr>
                      </a:br>
                      <a:r>
                        <a:rPr lang="es-PE" sz="1400">
                          <a:effectLst/>
                        </a:rPr>
                        <a:t>JsonArray</a:t>
                      </a:r>
                      <a:br>
                        <a:rPr lang="es-PE" sz="1400">
                          <a:effectLst/>
                        </a:rPr>
                      </a:br>
                      <a:r>
                        <a:rPr lang="es-PE" sz="1400">
                          <a:effectLst/>
                        </a:rPr>
                        <a:t>JsonString</a:t>
                      </a:r>
                      <a:br>
                        <a:rPr lang="es-PE" sz="1400">
                          <a:effectLst/>
                        </a:rPr>
                      </a:br>
                      <a:r>
                        <a:rPr lang="es-PE" sz="1400">
                          <a:effectLst/>
                        </a:rPr>
                        <a:t>JsonNumber</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ts val="1560"/>
                        </a:lnSpc>
                        <a:spcAft>
                          <a:spcPts val="1275"/>
                        </a:spcAft>
                      </a:pPr>
                      <a:r>
                        <a:rPr lang="es-PE" sz="1400" dirty="0">
                          <a:effectLst/>
                        </a:rPr>
                        <a:t>Representan tipos de datos para valores en datos JSON.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482957235"/>
                  </a:ext>
                </a:extLst>
              </a:tr>
            </a:tbl>
          </a:graphicData>
        </a:graphic>
      </p:graphicFrame>
      <p:sp>
        <p:nvSpPr>
          <p:cNvPr id="15" name="Rectángulo 14"/>
          <p:cNvSpPr/>
          <p:nvPr/>
        </p:nvSpPr>
        <p:spPr>
          <a:xfrm>
            <a:off x="6387736" y="488848"/>
            <a:ext cx="4976949" cy="646331"/>
          </a:xfrm>
          <a:prstGeom prst="rect">
            <a:avLst/>
          </a:prstGeom>
        </p:spPr>
        <p:txBody>
          <a:bodyPr wrap="square">
            <a:spAutoFit/>
          </a:bodyPr>
          <a:lstStyle/>
          <a:p>
            <a:r>
              <a:rPr lang="es-PE" b="1" dirty="0">
                <a:solidFill>
                  <a:srgbClr val="92D050"/>
                </a:solidFill>
                <a:latin typeface="Arial" panose="020B0604020202020204" pitchFamily="34" charset="0"/>
                <a:ea typeface="Calibri" panose="020F0502020204030204" pitchFamily="34" charset="0"/>
              </a:rPr>
              <a:t>Clases principales de la API de modelos de </a:t>
            </a:r>
            <a:r>
              <a:rPr lang="es-PE" b="1" dirty="0" smtClean="0">
                <a:solidFill>
                  <a:srgbClr val="92D050"/>
                </a:solidFill>
                <a:latin typeface="Arial" panose="020B0604020202020204" pitchFamily="34" charset="0"/>
                <a:ea typeface="Calibri" panose="020F0502020204030204" pitchFamily="34" charset="0"/>
              </a:rPr>
              <a:t>objetos:</a:t>
            </a:r>
            <a:endParaRPr lang="es-PE" b="1" dirty="0">
              <a:solidFill>
                <a:srgbClr val="92D050"/>
              </a:solidFill>
            </a:endParaRPr>
          </a:p>
        </p:txBody>
      </p:sp>
    </p:spTree>
    <p:extLst>
      <p:ext uri="{BB962C8B-B14F-4D97-AF65-F5344CB8AC3E}">
        <p14:creationId xmlns:p14="http://schemas.microsoft.com/office/powerpoint/2010/main" val="142860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t="17931" b="18844"/>
          <a:stretch/>
        </p:blipFill>
        <p:spPr>
          <a:xfrm>
            <a:off x="9045095" y="274318"/>
            <a:ext cx="2894356" cy="875212"/>
          </a:xfrm>
          <a:prstGeom prst="rect">
            <a:avLst/>
          </a:prstGeom>
        </p:spPr>
      </p:pic>
      <p:graphicFrame>
        <p:nvGraphicFramePr>
          <p:cNvPr id="4" name="Tabla 3"/>
          <p:cNvGraphicFramePr>
            <a:graphicFrameLocks noGrp="1"/>
          </p:cNvGraphicFramePr>
          <p:nvPr>
            <p:extLst>
              <p:ext uri="{D42A27DB-BD31-4B8C-83A1-F6EECF244321}">
                <p14:modId xmlns:p14="http://schemas.microsoft.com/office/powerpoint/2010/main" val="1204178665"/>
              </p:ext>
            </p:extLst>
          </p:nvPr>
        </p:nvGraphicFramePr>
        <p:xfrm>
          <a:off x="814387" y="2661253"/>
          <a:ext cx="4867956" cy="3639094"/>
        </p:xfrm>
        <a:graphic>
          <a:graphicData uri="http://schemas.openxmlformats.org/drawingml/2006/table">
            <a:tbl>
              <a:tblPr firstRow="1" firstCol="1" bandRow="1">
                <a:tableStyleId>{BC89EF96-8CEA-46FF-86C4-4CE0E7609802}</a:tableStyleId>
              </a:tblPr>
              <a:tblGrid>
                <a:gridCol w="2433978">
                  <a:extLst>
                    <a:ext uri="{9D8B030D-6E8A-4147-A177-3AD203B41FA5}">
                      <a16:colId xmlns:a16="http://schemas.microsoft.com/office/drawing/2014/main" val="4032731125"/>
                    </a:ext>
                  </a:extLst>
                </a:gridCol>
                <a:gridCol w="2433978">
                  <a:extLst>
                    <a:ext uri="{9D8B030D-6E8A-4147-A177-3AD203B41FA5}">
                      <a16:colId xmlns:a16="http://schemas.microsoft.com/office/drawing/2014/main" val="2378830080"/>
                    </a:ext>
                  </a:extLst>
                </a:gridCol>
              </a:tblGrid>
              <a:tr h="687147">
                <a:tc>
                  <a:txBody>
                    <a:bodyPr/>
                    <a:lstStyle/>
                    <a:p>
                      <a:pPr algn="l">
                        <a:lnSpc>
                          <a:spcPct val="107000"/>
                        </a:lnSpc>
                        <a:spcAft>
                          <a:spcPts val="0"/>
                        </a:spcAft>
                      </a:pPr>
                      <a:r>
                        <a:rPr lang="es-PE" sz="1600" b="1">
                          <a:effectLst/>
                        </a:rPr>
                        <a:t/>
                      </a:r>
                      <a:br>
                        <a:rPr lang="es-PE" sz="1600" b="1">
                          <a:effectLst/>
                        </a:rPr>
                      </a:br>
                      <a:r>
                        <a:rPr lang="es-PE" sz="1600" b="1">
                          <a:effectLst/>
                        </a:rPr>
                        <a:t>Clase o interfaz</a:t>
                      </a:r>
                      <a:endParaRPr lang="es-PE" sz="16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ts val="1560"/>
                        </a:lnSpc>
                        <a:spcAft>
                          <a:spcPts val="0"/>
                        </a:spcAft>
                      </a:pPr>
                      <a:r>
                        <a:rPr lang="es-PE" sz="1600" b="1" dirty="0">
                          <a:effectLst/>
                        </a:rPr>
                        <a:t>Descripción</a:t>
                      </a:r>
                      <a:endParaRPr lang="es-P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809680912"/>
                  </a:ext>
                </a:extLst>
              </a:tr>
              <a:tr h="1132316">
                <a:tc>
                  <a:txBody>
                    <a:bodyPr/>
                    <a:lstStyle/>
                    <a:p>
                      <a:pPr algn="l">
                        <a:lnSpc>
                          <a:spcPts val="1560"/>
                        </a:lnSpc>
                        <a:spcAft>
                          <a:spcPts val="1275"/>
                        </a:spcAft>
                      </a:pPr>
                      <a:r>
                        <a:rPr lang="es-PE" sz="1600" b="1">
                          <a:effectLst/>
                        </a:rPr>
                        <a:t>Json</a:t>
                      </a:r>
                      <a:endParaRPr lang="es-PE" sz="16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ts val="1560"/>
                        </a:lnSpc>
                        <a:spcAft>
                          <a:spcPts val="1275"/>
                        </a:spcAft>
                      </a:pPr>
                      <a:r>
                        <a:rPr lang="es-PE" sz="1600" b="1">
                          <a:effectLst/>
                        </a:rPr>
                        <a:t>Contiene métodos estáticos para crear analizadores y generadores JSON, y sus objetos de fábrica.</a:t>
                      </a:r>
                      <a:endParaRPr lang="es-PE" sz="16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69621328"/>
                  </a:ext>
                </a:extLst>
              </a:tr>
              <a:tr h="1073112">
                <a:tc>
                  <a:txBody>
                    <a:bodyPr/>
                    <a:lstStyle/>
                    <a:p>
                      <a:pPr algn="l">
                        <a:lnSpc>
                          <a:spcPts val="1560"/>
                        </a:lnSpc>
                        <a:spcAft>
                          <a:spcPts val="1275"/>
                        </a:spcAft>
                      </a:pPr>
                      <a:r>
                        <a:rPr lang="es-PE" sz="1600" b="1">
                          <a:effectLst/>
                        </a:rPr>
                        <a:t>JsonParser</a:t>
                      </a:r>
                      <a:endParaRPr lang="es-PE" sz="16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ts val="1560"/>
                        </a:lnSpc>
                        <a:spcAft>
                          <a:spcPts val="1275"/>
                        </a:spcAft>
                      </a:pPr>
                      <a:r>
                        <a:rPr lang="es-PE" sz="1600" b="1">
                          <a:effectLst/>
                        </a:rPr>
                        <a:t>Representa un analizador basado en eventos que puede leer datos JSON en un stream.</a:t>
                      </a:r>
                      <a:endParaRPr lang="es-PE" sz="16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93864542"/>
                  </a:ext>
                </a:extLst>
              </a:tr>
              <a:tr h="746519">
                <a:tc>
                  <a:txBody>
                    <a:bodyPr/>
                    <a:lstStyle/>
                    <a:p>
                      <a:pPr algn="l">
                        <a:lnSpc>
                          <a:spcPts val="1560"/>
                        </a:lnSpc>
                        <a:spcAft>
                          <a:spcPts val="1275"/>
                        </a:spcAft>
                      </a:pPr>
                      <a:r>
                        <a:rPr lang="es-PE" sz="1600" b="1">
                          <a:effectLst/>
                        </a:rPr>
                        <a:t>JsonGenerator</a:t>
                      </a:r>
                      <a:endParaRPr lang="es-PE" sz="16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ts val="1560"/>
                        </a:lnSpc>
                        <a:spcAft>
                          <a:spcPts val="1275"/>
                        </a:spcAft>
                      </a:pPr>
                      <a:r>
                        <a:rPr lang="es-PE" sz="1600" b="1" dirty="0">
                          <a:effectLst/>
                        </a:rPr>
                        <a:t>Escribe datos JSON en forma de </a:t>
                      </a:r>
                      <a:r>
                        <a:rPr lang="es-PE" sz="1600" b="1" dirty="0" err="1">
                          <a:effectLst/>
                        </a:rPr>
                        <a:t>stream</a:t>
                      </a:r>
                      <a:r>
                        <a:rPr lang="es-PE" sz="1600" b="1" dirty="0">
                          <a:effectLst/>
                        </a:rPr>
                        <a:t>, con un valor por vez.</a:t>
                      </a:r>
                      <a:endParaRPr lang="es-P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531114116"/>
                  </a:ext>
                </a:extLst>
              </a:tr>
            </a:tbl>
          </a:graphicData>
        </a:graphic>
      </p:graphicFrame>
      <p:sp>
        <p:nvSpPr>
          <p:cNvPr id="5" name="Rectángulo 4"/>
          <p:cNvSpPr/>
          <p:nvPr/>
        </p:nvSpPr>
        <p:spPr>
          <a:xfrm>
            <a:off x="814387" y="563411"/>
            <a:ext cx="6096000" cy="923330"/>
          </a:xfrm>
          <a:prstGeom prst="rect">
            <a:avLst/>
          </a:prstGeom>
        </p:spPr>
        <p:txBody>
          <a:bodyPr>
            <a:spAutoFit/>
          </a:bodyPr>
          <a:lstStyle/>
          <a:p>
            <a:r>
              <a:rPr lang="es-PE" b="1" dirty="0">
                <a:solidFill>
                  <a:schemeClr val="accent1">
                    <a:lumMod val="60000"/>
                    <a:lumOff val="40000"/>
                  </a:schemeClr>
                </a:solidFill>
                <a:latin typeface="Arial" panose="020B0604020202020204" pitchFamily="34" charset="0"/>
                <a:ea typeface="Calibri" panose="020F0502020204030204" pitchFamily="34" charset="0"/>
              </a:rPr>
              <a:t>La API de streaming </a:t>
            </a:r>
            <a:r>
              <a:rPr lang="es-PE" b="1" dirty="0">
                <a:latin typeface="Arial" panose="020B0604020202020204" pitchFamily="34" charset="0"/>
                <a:ea typeface="Calibri" panose="020F0502020204030204" pitchFamily="34" charset="0"/>
              </a:rPr>
              <a:t>ofrece un modo de analizar y generar JSON en </a:t>
            </a:r>
            <a:r>
              <a:rPr lang="es-PE" b="1" dirty="0" err="1">
                <a:latin typeface="Arial" panose="020B0604020202020204" pitchFamily="34" charset="0"/>
                <a:ea typeface="Calibri" panose="020F0502020204030204" pitchFamily="34" charset="0"/>
              </a:rPr>
              <a:t>streams</a:t>
            </a:r>
            <a:r>
              <a:rPr lang="es-PE" b="1" dirty="0">
                <a:latin typeface="Arial" panose="020B0604020202020204" pitchFamily="34" charset="0"/>
                <a:ea typeface="Calibri" panose="020F0502020204030204" pitchFamily="34" charset="0"/>
              </a:rPr>
              <a:t>. Le otorga al programador el control sobre el análisis y la generación. </a:t>
            </a:r>
            <a:endParaRPr lang="es-PE" b="1" dirty="0"/>
          </a:p>
        </p:txBody>
      </p:sp>
      <p:sp>
        <p:nvSpPr>
          <p:cNvPr id="6" name="Rectángulo 5"/>
          <p:cNvSpPr/>
          <p:nvPr/>
        </p:nvSpPr>
        <p:spPr>
          <a:xfrm>
            <a:off x="814387" y="1889331"/>
            <a:ext cx="4805546" cy="369332"/>
          </a:xfrm>
          <a:prstGeom prst="rect">
            <a:avLst/>
          </a:prstGeom>
        </p:spPr>
        <p:txBody>
          <a:bodyPr wrap="none">
            <a:spAutoFit/>
          </a:bodyPr>
          <a:lstStyle/>
          <a:p>
            <a:r>
              <a:rPr lang="es-PE" b="1" dirty="0">
                <a:solidFill>
                  <a:srgbClr val="92D050"/>
                </a:solidFill>
                <a:latin typeface="Arial" panose="020B0604020202020204" pitchFamily="34" charset="0"/>
                <a:ea typeface="Calibri" panose="020F0502020204030204" pitchFamily="34" charset="0"/>
              </a:rPr>
              <a:t>Clases principales de la API de </a:t>
            </a:r>
            <a:r>
              <a:rPr lang="es-PE" b="1" dirty="0" smtClean="0">
                <a:solidFill>
                  <a:srgbClr val="92D050"/>
                </a:solidFill>
                <a:latin typeface="Arial" panose="020B0604020202020204" pitchFamily="34" charset="0"/>
                <a:ea typeface="Calibri" panose="020F0502020204030204" pitchFamily="34" charset="0"/>
              </a:rPr>
              <a:t>Streaming </a:t>
            </a:r>
            <a:endParaRPr lang="es-PE" b="1" dirty="0">
              <a:solidFill>
                <a:srgbClr val="92D050"/>
              </a:solidFill>
            </a:endParaRPr>
          </a:p>
        </p:txBody>
      </p:sp>
      <p:sp>
        <p:nvSpPr>
          <p:cNvPr id="7" name="Rectángulo 6"/>
          <p:cNvSpPr/>
          <p:nvPr/>
        </p:nvSpPr>
        <p:spPr>
          <a:xfrm>
            <a:off x="7432765" y="2384699"/>
            <a:ext cx="3317965" cy="2308324"/>
          </a:xfrm>
          <a:prstGeom prst="rect">
            <a:avLst/>
          </a:prstGeom>
        </p:spPr>
        <p:txBody>
          <a:bodyPr wrap="square">
            <a:spAutoFit/>
          </a:bodyPr>
          <a:lstStyle/>
          <a:p>
            <a:r>
              <a:rPr lang="es-PE" b="1" dirty="0">
                <a:solidFill>
                  <a:schemeClr val="accent1">
                    <a:lumMod val="60000"/>
                    <a:lumOff val="40000"/>
                  </a:schemeClr>
                </a:solidFill>
                <a:latin typeface="Arial" panose="020B0604020202020204" pitchFamily="34" charset="0"/>
                <a:ea typeface="Calibri" panose="020F0502020204030204" pitchFamily="34" charset="0"/>
              </a:rPr>
              <a:t>La API de modelos de objetos </a:t>
            </a:r>
            <a:r>
              <a:rPr lang="es-PE" b="1" dirty="0">
                <a:latin typeface="Arial" panose="020B0604020202020204" pitchFamily="34" charset="0"/>
                <a:ea typeface="Calibri" panose="020F0502020204030204" pitchFamily="34" charset="0"/>
              </a:rPr>
              <a:t>crea una estructura de árbol, de acceso aleatorio, que representa los datos JSON almacenados en la memoria. Es posible recorrer el árbol y formular consultas.</a:t>
            </a:r>
            <a:endParaRPr lang="es-PE" b="1" dirty="0"/>
          </a:p>
        </p:txBody>
      </p:sp>
    </p:spTree>
    <p:extLst>
      <p:ext uri="{BB962C8B-B14F-4D97-AF65-F5344CB8AC3E}">
        <p14:creationId xmlns:p14="http://schemas.microsoft.com/office/powerpoint/2010/main" val="375735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17931" b="18844"/>
          <a:stretch/>
        </p:blipFill>
        <p:spPr>
          <a:xfrm>
            <a:off x="9045095" y="261255"/>
            <a:ext cx="2894356" cy="875212"/>
          </a:xfrm>
          <a:prstGeom prst="rect">
            <a:avLst/>
          </a:prstGeom>
        </p:spPr>
      </p:pic>
      <p:sp>
        <p:nvSpPr>
          <p:cNvPr id="3" name="Rectángulo 2"/>
          <p:cNvSpPr/>
          <p:nvPr/>
        </p:nvSpPr>
        <p:spPr>
          <a:xfrm>
            <a:off x="2878183" y="659671"/>
            <a:ext cx="5632504" cy="467629"/>
          </a:xfrm>
          <a:prstGeom prst="rect">
            <a:avLst/>
          </a:prstGeom>
        </p:spPr>
        <p:txBody>
          <a:bodyPr wrap="none">
            <a:spAutoFit/>
          </a:bodyPr>
          <a:lstStyle/>
          <a:p>
            <a:pPr>
              <a:lnSpc>
                <a:spcPct val="107000"/>
              </a:lnSpc>
              <a:spcBef>
                <a:spcPts val="750"/>
              </a:spcBef>
              <a:spcAft>
                <a:spcPts val="1125"/>
              </a:spcAft>
            </a:pPr>
            <a:r>
              <a:rPr lang="es-PE" sz="2400" b="1" dirty="0">
                <a:solidFill>
                  <a:schemeClr val="accent1">
                    <a:lumMod val="60000"/>
                    <a:lumOff val="40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ESPECIFICACIÓN </a:t>
            </a:r>
            <a:r>
              <a:rPr lang="es-PE" sz="2400" b="1" dirty="0" smtClean="0">
                <a:solidFill>
                  <a:schemeClr val="accent1">
                    <a:lumMod val="60000"/>
                    <a:lumOff val="40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FORMAL DE JSON</a:t>
            </a:r>
            <a:endParaRPr lang="es-PE" sz="2400" dirty="0">
              <a:solidFill>
                <a:schemeClr val="accent1">
                  <a:lumMod val="60000"/>
                  <a:lumOff val="4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p:cNvSpPr/>
          <p:nvPr/>
        </p:nvSpPr>
        <p:spPr>
          <a:xfrm>
            <a:off x="751188" y="1898456"/>
            <a:ext cx="5174995" cy="966483"/>
          </a:xfrm>
          <a:prstGeom prst="rect">
            <a:avLst/>
          </a:prstGeom>
        </p:spPr>
        <p:txBody>
          <a:bodyPr wrap="square">
            <a:spAutoFit/>
          </a:bodyPr>
          <a:lstStyle/>
          <a:p>
            <a:pPr>
              <a:lnSpc>
                <a:spcPct val="107000"/>
              </a:lnSpc>
              <a:spcBef>
                <a:spcPts val="750"/>
              </a:spcBef>
              <a:spcAft>
                <a:spcPts val="1125"/>
              </a:spcAft>
            </a:pPr>
            <a:r>
              <a:rPr lang="es-PE" b="1" dirty="0">
                <a:latin typeface="Arial" panose="020B0604020202020204" pitchFamily="34" charset="0"/>
                <a:ea typeface="Times New Roman" panose="02020603050405020304" pitchFamily="18" charset="0"/>
                <a:cs typeface="Times New Roman" panose="02020603050405020304" pitchFamily="18" charset="0"/>
              </a:rPr>
              <a:t>Figura 1: un objeto JSON está formado por uno o varios pares </a:t>
            </a:r>
            <a:r>
              <a:rPr lang="es-PE" b="1" dirty="0" err="1">
                <a:latin typeface="Arial" panose="020B0604020202020204" pitchFamily="34" charset="0"/>
                <a:ea typeface="Times New Roman" panose="02020603050405020304" pitchFamily="18" charset="0"/>
                <a:cs typeface="Times New Roman" panose="02020603050405020304" pitchFamily="18" charset="0"/>
              </a:rPr>
              <a:t>string</a:t>
            </a:r>
            <a:r>
              <a:rPr lang="es-PE" b="1" dirty="0">
                <a:latin typeface="Arial" panose="020B0604020202020204" pitchFamily="34" charset="0"/>
                <a:ea typeface="Times New Roman" panose="02020603050405020304" pitchFamily="18" charset="0"/>
                <a:cs typeface="Times New Roman" panose="02020603050405020304" pitchFamily="18" charset="0"/>
              </a:rPr>
              <a:t>: </a:t>
            </a:r>
            <a:r>
              <a:rPr lang="es-PE" b="1" dirty="0" err="1">
                <a:latin typeface="Arial" panose="020B0604020202020204" pitchFamily="34" charset="0"/>
                <a:ea typeface="Times New Roman" panose="02020603050405020304" pitchFamily="18" charset="0"/>
                <a:cs typeface="Times New Roman" panose="02020603050405020304" pitchFamily="18" charset="0"/>
              </a:rPr>
              <a:t>value</a:t>
            </a:r>
            <a:r>
              <a:rPr lang="es-PE" b="1" dirty="0">
                <a:latin typeface="Arial" panose="020B0604020202020204" pitchFamily="34" charset="0"/>
                <a:ea typeface="Times New Roman" panose="02020603050405020304" pitchFamily="18" charset="0"/>
                <a:cs typeface="Times New Roman" panose="02020603050405020304" pitchFamily="18" charset="0"/>
              </a:rPr>
              <a:t> (</a:t>
            </a:r>
            <a:r>
              <a:rPr lang="es-PE" b="1" dirty="0" err="1">
                <a:latin typeface="Arial" panose="020B0604020202020204" pitchFamily="34" charset="0"/>
                <a:ea typeface="Times New Roman" panose="02020603050405020304" pitchFamily="18" charset="0"/>
                <a:cs typeface="Times New Roman" panose="02020603050405020304" pitchFamily="18" charset="0"/>
              </a:rPr>
              <a:t>cadena:valor</a:t>
            </a:r>
            <a:r>
              <a:rPr lang="es-PE" b="1" dirty="0">
                <a:latin typeface="Arial" panose="020B0604020202020204" pitchFamily="34" charset="0"/>
                <a:ea typeface="Times New Roman" panose="02020603050405020304" pitchFamily="18" charset="0"/>
                <a:cs typeface="Times New Roman" panose="02020603050405020304" pitchFamily="18" charset="0"/>
              </a:rPr>
              <a:t>)</a:t>
            </a:r>
            <a:endParaRPr lang="es-PE"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descr="objeto json"/>
          <p:cNvPicPr/>
          <p:nvPr/>
        </p:nvPicPr>
        <p:blipFill>
          <a:blip r:embed="rId3">
            <a:extLst>
              <a:ext uri="{28A0092B-C50C-407E-A947-70E740481C1C}">
                <a14:useLocalDpi xmlns:a14="http://schemas.microsoft.com/office/drawing/2010/main" val="0"/>
              </a:ext>
            </a:extLst>
          </a:blip>
          <a:srcRect/>
          <a:stretch>
            <a:fillRect/>
          </a:stretch>
        </p:blipFill>
        <p:spPr bwMode="auto">
          <a:xfrm>
            <a:off x="867061" y="3413487"/>
            <a:ext cx="4943247" cy="1236345"/>
          </a:xfrm>
          <a:prstGeom prst="rect">
            <a:avLst/>
          </a:prstGeom>
          <a:noFill/>
          <a:ln w="76200">
            <a:solidFill>
              <a:schemeClr val="accent1"/>
            </a:solidFill>
          </a:ln>
        </p:spPr>
      </p:pic>
      <p:sp>
        <p:nvSpPr>
          <p:cNvPr id="6" name="Rectángulo 5"/>
          <p:cNvSpPr/>
          <p:nvPr/>
        </p:nvSpPr>
        <p:spPr>
          <a:xfrm>
            <a:off x="6439989" y="1587153"/>
            <a:ext cx="4767941" cy="1277786"/>
          </a:xfrm>
          <a:prstGeom prst="rect">
            <a:avLst/>
          </a:prstGeom>
        </p:spPr>
        <p:txBody>
          <a:bodyPr wrap="square">
            <a:spAutoFit/>
          </a:bodyPr>
          <a:lstStyle/>
          <a:p>
            <a:pPr>
              <a:lnSpc>
                <a:spcPct val="107000"/>
              </a:lnSpc>
              <a:spcBef>
                <a:spcPts val="750"/>
              </a:spcBef>
              <a:spcAft>
                <a:spcPts val="1125"/>
              </a:spcAft>
            </a:pPr>
            <a:r>
              <a:rPr lang="es-PE" b="1" dirty="0">
                <a:latin typeface="Arial" panose="020B0604020202020204" pitchFamily="34" charset="0"/>
                <a:ea typeface="Times New Roman" panose="02020603050405020304" pitchFamily="18" charset="0"/>
                <a:cs typeface="Times New Roman" panose="02020603050405020304" pitchFamily="18" charset="0"/>
              </a:rPr>
              <a:t>Figura 2: un valor en JSON puede ser un </a:t>
            </a:r>
            <a:r>
              <a:rPr lang="es-PE" b="1" dirty="0" err="1">
                <a:latin typeface="Arial" panose="020B0604020202020204" pitchFamily="34" charset="0"/>
                <a:ea typeface="Times New Roman" panose="02020603050405020304" pitchFamily="18" charset="0"/>
                <a:cs typeface="Times New Roman" panose="02020603050405020304" pitchFamily="18" charset="0"/>
              </a:rPr>
              <a:t>string</a:t>
            </a:r>
            <a:r>
              <a:rPr lang="es-PE" b="1" dirty="0">
                <a:latin typeface="Arial" panose="020B0604020202020204" pitchFamily="34" charset="0"/>
                <a:ea typeface="Times New Roman" panose="02020603050405020304" pitchFamily="18" charset="0"/>
                <a:cs typeface="Times New Roman" panose="02020603050405020304" pitchFamily="18" charset="0"/>
              </a:rPr>
              <a:t> (cadena), un número, un objeto JSON, un </a:t>
            </a:r>
            <a:r>
              <a:rPr lang="es-PE" b="1" dirty="0" err="1">
                <a:latin typeface="Arial" panose="020B0604020202020204" pitchFamily="34" charset="0"/>
                <a:ea typeface="Times New Roman" panose="02020603050405020304" pitchFamily="18" charset="0"/>
                <a:cs typeface="Times New Roman" panose="02020603050405020304" pitchFamily="18" charset="0"/>
              </a:rPr>
              <a:t>array</a:t>
            </a:r>
            <a:r>
              <a:rPr lang="es-PE" b="1" dirty="0">
                <a:latin typeface="Arial" panose="020B0604020202020204" pitchFamily="34" charset="0"/>
                <a:ea typeface="Times New Roman" panose="02020603050405020304" pitchFamily="18" charset="0"/>
                <a:cs typeface="Times New Roman" panose="02020603050405020304" pitchFamily="18" charset="0"/>
              </a:rPr>
              <a:t>, el valor true, el valor false o el valor </a:t>
            </a:r>
            <a:r>
              <a:rPr lang="es-PE" b="1" dirty="0" err="1">
                <a:latin typeface="Arial" panose="020B0604020202020204" pitchFamily="34" charset="0"/>
                <a:ea typeface="Times New Roman" panose="02020603050405020304" pitchFamily="18" charset="0"/>
                <a:cs typeface="Times New Roman" panose="02020603050405020304" pitchFamily="18" charset="0"/>
              </a:rPr>
              <a:t>null</a:t>
            </a:r>
            <a:r>
              <a:rPr lang="es-PE" b="1" dirty="0">
                <a:latin typeface="Arial" panose="020B0604020202020204" pitchFamily="34" charset="0"/>
                <a:ea typeface="Times New Roman" panose="02020603050405020304" pitchFamily="18" charset="0"/>
                <a:cs typeface="Times New Roman" panose="02020603050405020304" pitchFamily="18" charset="0"/>
              </a:rPr>
              <a:t>.</a:t>
            </a:r>
            <a:endParaRPr lang="es-PE"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descr="valor json"/>
          <p:cNvPicPr/>
          <p:nvPr/>
        </p:nvPicPr>
        <p:blipFill>
          <a:blip r:embed="rId4">
            <a:extLst>
              <a:ext uri="{28A0092B-C50C-407E-A947-70E740481C1C}">
                <a14:useLocalDpi xmlns:a14="http://schemas.microsoft.com/office/drawing/2010/main" val="0"/>
              </a:ext>
            </a:extLst>
          </a:blip>
          <a:srcRect/>
          <a:stretch>
            <a:fillRect/>
          </a:stretch>
        </p:blipFill>
        <p:spPr bwMode="auto">
          <a:xfrm>
            <a:off x="6722287" y="3169799"/>
            <a:ext cx="4645615" cy="2960067"/>
          </a:xfrm>
          <a:prstGeom prst="rect">
            <a:avLst/>
          </a:prstGeom>
          <a:noFill/>
          <a:ln w="76200">
            <a:solidFill>
              <a:srgbClr val="00B050"/>
            </a:solidFill>
          </a:ln>
        </p:spPr>
      </p:pic>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7B64C2-E5B0-424C-A90A-CEF65ED404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en metal bruñido verde (pantalla ancha)</Template>
  <TotalTime>0</TotalTime>
  <Words>1236</Words>
  <Application>Microsoft Office PowerPoint</Application>
  <PresentationFormat>Panorámica</PresentationFormat>
  <Paragraphs>145</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Georgia</vt:lpstr>
      <vt:lpstr>Symbol</vt:lpstr>
      <vt:lpstr>Times New Roman</vt:lpstr>
      <vt:lpstr>Brushed Metal 16x9</vt:lpstr>
      <vt:lpstr>JSON API PARA JAVA</vt:lpstr>
      <vt:lpstr>ORIGENES JSON </vt:lpstr>
      <vt:lpstr>Presentación de PowerPoint</vt:lpstr>
      <vt:lpstr>INTRODUCCION A JSON   </vt:lpstr>
      <vt:lpstr>TIPOS DE ESTRUCTURADO  </vt:lpstr>
      <vt:lpstr>Presentación de PowerPoint</vt:lpstr>
      <vt:lpstr>API PARA JSON  </vt:lpstr>
      <vt:lpstr>Presentación de PowerPoint</vt:lpstr>
      <vt:lpstr>Presentación de PowerPoint</vt:lpstr>
      <vt:lpstr>Figura 3: un array o arreglo en JSON está formado por valores delimitados entre corchetes y separados por comas. </vt:lpstr>
      <vt:lpstr>Figura 5: un número JSON queda formado de forma análoga a como se forma en muchos lenguajes de programación.</vt:lpstr>
      <vt:lpstr>CASO01. Veamos un sencillo ejemplo de JSON: </vt:lpstr>
      <vt:lpstr>Presentación de PowerPoint</vt:lpstr>
      <vt:lpstr>RECOMENDACIÓN: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2017-12-22T13:44:21Z</dcterms:created>
  <dcterms:modified xsi:type="dcterms:W3CDTF">2017-12-22T19:42:32Z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TC030309819991</vt:lpwstr>
  </property>
</Properties>
</file>